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0" r:id="rId1"/>
  </p:sldMasterIdLst>
  <p:notesMasterIdLst>
    <p:notesMasterId r:id="rId30"/>
  </p:notesMasterIdLst>
  <p:handoutMasterIdLst>
    <p:handoutMasterId r:id="rId31"/>
  </p:handoutMasterIdLst>
  <p:sldIdLst>
    <p:sldId id="256" r:id="rId2"/>
    <p:sldId id="279" r:id="rId3"/>
    <p:sldId id="286" r:id="rId4"/>
    <p:sldId id="290" r:id="rId5"/>
    <p:sldId id="292" r:id="rId6"/>
    <p:sldId id="299" r:id="rId7"/>
    <p:sldId id="287" r:id="rId8"/>
    <p:sldId id="280" r:id="rId9"/>
    <p:sldId id="288" r:id="rId10"/>
    <p:sldId id="289" r:id="rId11"/>
    <p:sldId id="293" r:id="rId12"/>
    <p:sldId id="261" r:id="rId13"/>
    <p:sldId id="282" r:id="rId14"/>
    <p:sldId id="298" r:id="rId15"/>
    <p:sldId id="297" r:id="rId16"/>
    <p:sldId id="283" r:id="rId17"/>
    <p:sldId id="269" r:id="rId18"/>
    <p:sldId id="272" r:id="rId19"/>
    <p:sldId id="270" r:id="rId20"/>
    <p:sldId id="260" r:id="rId21"/>
    <p:sldId id="296" r:id="rId22"/>
    <p:sldId id="273" r:id="rId23"/>
    <p:sldId id="274" r:id="rId24"/>
    <p:sldId id="275" r:id="rId25"/>
    <p:sldId id="276" r:id="rId26"/>
    <p:sldId id="295" r:id="rId27"/>
    <p:sldId id="285" r:id="rId28"/>
    <p:sldId id="284" r:id="rId29"/>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853" autoAdjust="0"/>
    <p:restoredTop sz="83541" autoAdjust="0"/>
  </p:normalViewPr>
  <p:slideViewPr>
    <p:cSldViewPr>
      <p:cViewPr varScale="1">
        <p:scale>
          <a:sx n="77" d="100"/>
          <a:sy n="77" d="100"/>
        </p:scale>
        <p:origin x="-96" y="-294"/>
      </p:cViewPr>
      <p:guideLst>
        <p:guide orient="horz" pos="2160"/>
        <p:guide pos="2880"/>
      </p:guideLst>
    </p:cSldViewPr>
  </p:slideViewPr>
  <p:notesTextViewPr>
    <p:cViewPr>
      <p:scale>
        <a:sx n="100" d="100"/>
        <a:sy n="100" d="100"/>
      </p:scale>
      <p:origin x="0" y="0"/>
    </p:cViewPr>
  </p:notesTextViewPr>
  <p:sorterViewPr>
    <p:cViewPr>
      <p:scale>
        <a:sx n="90" d="100"/>
        <a:sy n="90" d="100"/>
      </p:scale>
      <p:origin x="0" y="0"/>
    </p:cViewPr>
  </p:sorterViewPr>
  <p:notesViewPr>
    <p:cSldViewPr>
      <p:cViewPr varScale="1">
        <p:scale>
          <a:sx n="70" d="100"/>
          <a:sy n="70" d="100"/>
        </p:scale>
        <p:origin x="-2764" y="-94"/>
      </p:cViewPr>
      <p:guideLst>
        <p:guide orient="horz" pos="2208"/>
        <p:guide pos="292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5265809" y="0"/>
            <a:ext cx="4028440" cy="350520"/>
          </a:xfrm>
          <a:prstGeom prst="rect">
            <a:avLst/>
          </a:prstGeom>
        </p:spPr>
        <p:txBody>
          <a:bodyPr vert="horz" lIns="93177" tIns="46589" rIns="93177" bIns="46589" rtlCol="0"/>
          <a:lstStyle>
            <a:lvl1pPr algn="r">
              <a:defRPr sz="1200"/>
            </a:lvl1pPr>
          </a:lstStyle>
          <a:p>
            <a:fld id="{60351218-027B-4382-993F-1DA2E616F316}" type="datetimeFigureOut">
              <a:rPr lang="en-US" smtClean="0"/>
              <a:t>11/3/2013</a:t>
            </a:fld>
            <a:endParaRPr lang="en-US" dirty="0"/>
          </a:p>
        </p:txBody>
      </p:sp>
      <p:sp>
        <p:nvSpPr>
          <p:cNvPr id="4" name="Footer Placeholder 3"/>
          <p:cNvSpPr>
            <a:spLocks noGrp="1"/>
          </p:cNvSpPr>
          <p:nvPr>
            <p:ph type="ftr" sz="quarter" idx="2"/>
          </p:nvPr>
        </p:nvSpPr>
        <p:spPr>
          <a:xfrm>
            <a:off x="0" y="6658664"/>
            <a:ext cx="4028440" cy="3505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5265809" y="6658664"/>
            <a:ext cx="4028440" cy="350520"/>
          </a:xfrm>
          <a:prstGeom prst="rect">
            <a:avLst/>
          </a:prstGeom>
        </p:spPr>
        <p:txBody>
          <a:bodyPr vert="horz" lIns="93177" tIns="46589" rIns="93177" bIns="46589" rtlCol="0" anchor="b"/>
          <a:lstStyle>
            <a:lvl1pPr algn="r">
              <a:defRPr sz="1200"/>
            </a:lvl1pPr>
          </a:lstStyle>
          <a:p>
            <a:fld id="{1CE145F3-AD9F-472B-835F-F4982A83EE62}" type="slidenum">
              <a:rPr lang="en-US" smtClean="0"/>
              <a:t>‹#›</a:t>
            </a:fld>
            <a:endParaRPr lang="en-US" dirty="0"/>
          </a:p>
        </p:txBody>
      </p:sp>
    </p:spTree>
    <p:extLst>
      <p:ext uri="{BB962C8B-B14F-4D97-AF65-F5344CB8AC3E}">
        <p14:creationId xmlns:p14="http://schemas.microsoft.com/office/powerpoint/2010/main" val="2296358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5265809" y="0"/>
            <a:ext cx="4028440" cy="350520"/>
          </a:xfrm>
          <a:prstGeom prst="rect">
            <a:avLst/>
          </a:prstGeom>
        </p:spPr>
        <p:txBody>
          <a:bodyPr vert="horz" lIns="93177" tIns="46589" rIns="93177" bIns="46589" rtlCol="0"/>
          <a:lstStyle>
            <a:lvl1pPr algn="r">
              <a:defRPr sz="1200"/>
            </a:lvl1pPr>
          </a:lstStyle>
          <a:p>
            <a:fld id="{BF779AEC-BCB1-4F3B-9BF4-F80441887F10}" type="datetimeFigureOut">
              <a:rPr lang="en-US" smtClean="0"/>
              <a:pPr/>
              <a:t>11/3/2013</a:t>
            </a:fld>
            <a:endParaRPr lang="en-US" dirty="0"/>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929640" y="3329940"/>
            <a:ext cx="7437120" cy="31546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58664"/>
            <a:ext cx="4028440" cy="3505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5265809" y="6658664"/>
            <a:ext cx="4028440" cy="350520"/>
          </a:xfrm>
          <a:prstGeom prst="rect">
            <a:avLst/>
          </a:prstGeom>
        </p:spPr>
        <p:txBody>
          <a:bodyPr vert="horz" lIns="93177" tIns="46589" rIns="93177" bIns="46589" rtlCol="0" anchor="b"/>
          <a:lstStyle>
            <a:lvl1pPr algn="r">
              <a:defRPr sz="1200"/>
            </a:lvl1pPr>
          </a:lstStyle>
          <a:p>
            <a:fld id="{23FF46F2-C07A-40E6-89FA-41F1FDCAB583}" type="slidenum">
              <a:rPr lang="en-US" smtClean="0"/>
              <a:pPr/>
              <a:t>‹#›</a:t>
            </a:fld>
            <a:endParaRPr lang="en-US" dirty="0"/>
          </a:p>
        </p:txBody>
      </p:sp>
    </p:spTree>
    <p:extLst>
      <p:ext uri="{BB962C8B-B14F-4D97-AF65-F5344CB8AC3E}">
        <p14:creationId xmlns:p14="http://schemas.microsoft.com/office/powerpoint/2010/main" val="16235305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3FF46F2-C07A-40E6-89FA-41F1FDCAB583}"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3FF46F2-C07A-40E6-89FA-41F1FDCAB583}" type="slidenum">
              <a:rPr lang="en-US" smtClean="0"/>
              <a:pPr/>
              <a:t>17</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3FF46F2-C07A-40E6-89FA-41F1FDCAB583}" type="slidenum">
              <a:rPr lang="en-US" smtClean="0"/>
              <a:pPr/>
              <a:t>18</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3FF46F2-C07A-40E6-89FA-41F1FDCAB583}" type="slidenum">
              <a:rPr lang="en-US" smtClean="0"/>
              <a:pPr/>
              <a:t>19</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3FF46F2-C07A-40E6-89FA-41F1FDCAB583}" type="slidenum">
              <a:rPr lang="en-US" smtClean="0"/>
              <a:pPr/>
              <a:t>20</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3FF46F2-C07A-40E6-89FA-41F1FDCAB583}" type="slidenum">
              <a:rPr lang="en-US" smtClean="0"/>
              <a:pPr/>
              <a:t>22</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kern="1200" baseline="0" dirty="0" smtClean="0">
                <a:solidFill>
                  <a:schemeClr val="tx1"/>
                </a:solidFill>
                <a:latin typeface="Times New Roman" pitchFamily="18" charset="0"/>
                <a:ea typeface="+mn-ea"/>
                <a:cs typeface="Times New Roman" pitchFamily="18" charset="0"/>
              </a:rPr>
              <a:t>Shying away from such normative issues by saying one is only concerned with Pareto optimality, or by sweeping them under the rug by buying them in an ambiguous and unimplementable social welfare function will not do for an engineer. He will need answers to each issue that is relevant to his policy recommendation. If policy advice depended on He would have to come to decisions on issues such as the degree to which tastes are endogenous, the degree to which an individual’s utility is dependent on relative not absolute income, to what degree economic processes interrelate with non economics processes, what normative views people had about the use of markets, and other similar issues, he would do his best to come to a conclusion about what society’s view on those issues ism, and his policy recommendation would make clear what assumptions he was making on relevant issues. </a:t>
            </a:r>
          </a:p>
          <a:p>
            <a:r>
              <a:rPr lang="en-US" kern="1200" baseline="0" dirty="0" smtClean="0">
                <a:solidFill>
                  <a:schemeClr val="tx1"/>
                </a:solidFill>
                <a:latin typeface="Times New Roman" pitchFamily="18" charset="0"/>
                <a:ea typeface="+mn-ea"/>
                <a:cs typeface="Times New Roman" pitchFamily="18" charset="0"/>
              </a:rPr>
              <a:t>Economists have shied away from these question as non-scientific. That is a violation of the engineering methodology, which instead of shying away from them, would direct resources at them as being directed to the weak link of the policy argument. If those issues are fundamentally important to what policy should be recommended, then one must come to the best answer one can for it. True, the advice the engineer gives will be uncertain, ad hoc and heuristic. But that’s life; all analysis is uncertain, ad hoc and heuristic. The goal is to use the best heuristic one has to answer each part of the question needed to come to a policy solution. The engineer makes no claim to have the final answer or the truth, and recognizes that any policy recommendation is going to include subjective elements and judgments that may indeed be wrong.</a:t>
            </a:r>
          </a:p>
          <a:p>
            <a:r>
              <a:rPr lang="en-US" kern="1200" baseline="0" dirty="0" smtClean="0">
                <a:solidFill>
                  <a:schemeClr val="tx1"/>
                </a:solidFill>
                <a:latin typeface="Times New Roman" pitchFamily="18" charset="0"/>
                <a:ea typeface="+mn-ea"/>
                <a:cs typeface="Times New Roman" pitchFamily="18" charset="0"/>
              </a:rPr>
              <a:t>How would this change have helped prevent the financial crisis. First it would have changed the research strategy of policy oriented macro economists and financial economists. They would have directed their research to solving problems that reflected the real world, not developing models that had sound micro foundations. From a policy standpoint, the problem with DSGE models is not that they are bad science; it is that they are bad engineering. They make basic assumptions that so deviate from the reality that from an engineering perspective, the models are of little help. If the interesting aspects of movements in the macroeconomy are in the dynamic interactions among agents, a model that assumes those interactions away is not going to be very helpful in providing direction for the economy. </a:t>
            </a:r>
          </a:p>
          <a:p>
            <a:endParaRPr lang="en-US" sz="800"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23FF46F2-C07A-40E6-89FA-41F1FDCAB583}" type="slidenum">
              <a:rPr lang="en-US" smtClean="0"/>
              <a:pPr/>
              <a:t>23</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3FF46F2-C07A-40E6-89FA-41F1FDCAB583}" type="slidenum">
              <a:rPr lang="en-US" smtClean="0"/>
              <a:pPr/>
              <a:t>24</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3FF46F2-C07A-40E6-89FA-41F1FDCAB583}" type="slidenum">
              <a:rPr lang="en-US" smtClean="0"/>
              <a:pPr/>
              <a:t>25</a:t>
            </a:fld>
            <a:endParaRPr lang="en-US" dirty="0"/>
          </a:p>
        </p:txBody>
      </p:sp>
    </p:spTree>
    <p:extLst>
      <p:ext uri="{BB962C8B-B14F-4D97-AF65-F5344CB8AC3E}">
        <p14:creationId xmlns:p14="http://schemas.microsoft.com/office/powerpoint/2010/main" val="794523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3FF46F2-C07A-40E6-89FA-41F1FDCAB583}" type="slidenum">
              <a:rPr lang="en-US" smtClean="0"/>
              <a:pPr/>
              <a:t>26</a:t>
            </a:fld>
            <a:endParaRPr lang="en-US" dirty="0"/>
          </a:p>
        </p:txBody>
      </p:sp>
    </p:spTree>
    <p:extLst>
      <p:ext uri="{BB962C8B-B14F-4D97-AF65-F5344CB8AC3E}">
        <p14:creationId xmlns:p14="http://schemas.microsoft.com/office/powerpoint/2010/main" val="18814373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3FF46F2-C07A-40E6-89FA-41F1FDCAB583}" type="slidenum">
              <a:rPr lang="en-US" smtClean="0"/>
              <a:pPr/>
              <a:t>28</a:t>
            </a:fld>
            <a:endParaRPr lang="en-US" dirty="0"/>
          </a:p>
        </p:txBody>
      </p:sp>
    </p:spTree>
    <p:extLst>
      <p:ext uri="{BB962C8B-B14F-4D97-AF65-F5344CB8AC3E}">
        <p14:creationId xmlns:p14="http://schemas.microsoft.com/office/powerpoint/2010/main" val="1492000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3FF46F2-C07A-40E6-89FA-41F1FDCAB583}" type="slidenum">
              <a:rPr lang="en-US" smtClean="0"/>
              <a:pPr/>
              <a:t>2</a:t>
            </a:fld>
            <a:endParaRPr lang="en-US" dirty="0"/>
          </a:p>
        </p:txBody>
      </p:sp>
    </p:spTree>
    <p:extLst>
      <p:ext uri="{BB962C8B-B14F-4D97-AF65-F5344CB8AC3E}">
        <p14:creationId xmlns:p14="http://schemas.microsoft.com/office/powerpoint/2010/main" val="12594857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3FF46F2-C07A-40E6-89FA-41F1FDCAB583}" type="slidenum">
              <a:rPr lang="en-US" smtClean="0"/>
              <a:pPr/>
              <a:t>4</a:t>
            </a:fld>
            <a:endParaRPr lang="en-US" dirty="0"/>
          </a:p>
        </p:txBody>
      </p:sp>
    </p:spTree>
    <p:extLst>
      <p:ext uri="{BB962C8B-B14F-4D97-AF65-F5344CB8AC3E}">
        <p14:creationId xmlns:p14="http://schemas.microsoft.com/office/powerpoint/2010/main" val="12594857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3FF46F2-C07A-40E6-89FA-41F1FDCAB583}" type="slidenum">
              <a:rPr lang="en-US" smtClean="0"/>
              <a:pPr/>
              <a:t>8</a:t>
            </a:fld>
            <a:endParaRPr lang="en-US" dirty="0"/>
          </a:p>
        </p:txBody>
      </p:sp>
    </p:spTree>
    <p:extLst>
      <p:ext uri="{BB962C8B-B14F-4D97-AF65-F5344CB8AC3E}">
        <p14:creationId xmlns:p14="http://schemas.microsoft.com/office/powerpoint/2010/main" val="6122877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3FF46F2-C07A-40E6-89FA-41F1FDCAB583}" type="slidenum">
              <a:rPr lang="en-US" smtClean="0"/>
              <a:pPr/>
              <a:t>11</a:t>
            </a:fld>
            <a:endParaRPr lang="en-US" dirty="0"/>
          </a:p>
        </p:txBody>
      </p:sp>
    </p:spTree>
    <p:extLst>
      <p:ext uri="{BB962C8B-B14F-4D97-AF65-F5344CB8AC3E}">
        <p14:creationId xmlns:p14="http://schemas.microsoft.com/office/powerpoint/2010/main" val="27032856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3FF46F2-C07A-40E6-89FA-41F1FDCAB583}" type="slidenum">
              <a:rPr lang="en-US" smtClean="0"/>
              <a:pPr/>
              <a:t>12</a:t>
            </a:fld>
            <a:endParaRPr lang="en-US" dirty="0"/>
          </a:p>
        </p:txBody>
      </p:sp>
    </p:spTree>
    <p:extLst>
      <p:ext uri="{BB962C8B-B14F-4D97-AF65-F5344CB8AC3E}">
        <p14:creationId xmlns:p14="http://schemas.microsoft.com/office/powerpoint/2010/main" val="8152400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3FF46F2-C07A-40E6-89FA-41F1FDCAB583}" type="slidenum">
              <a:rPr lang="en-US" smtClean="0"/>
              <a:pPr/>
              <a:t>13</a:t>
            </a:fld>
            <a:endParaRPr lang="en-US" dirty="0"/>
          </a:p>
        </p:txBody>
      </p:sp>
    </p:spTree>
    <p:extLst>
      <p:ext uri="{BB962C8B-B14F-4D97-AF65-F5344CB8AC3E}">
        <p14:creationId xmlns:p14="http://schemas.microsoft.com/office/powerpoint/2010/main" val="6025002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3FF46F2-C07A-40E6-89FA-41F1FDCAB583}" type="slidenum">
              <a:rPr lang="en-US" smtClean="0"/>
              <a:pPr/>
              <a:t>15</a:t>
            </a:fld>
            <a:endParaRPr lang="en-US" dirty="0"/>
          </a:p>
        </p:txBody>
      </p:sp>
    </p:spTree>
    <p:extLst>
      <p:ext uri="{BB962C8B-B14F-4D97-AF65-F5344CB8AC3E}">
        <p14:creationId xmlns:p14="http://schemas.microsoft.com/office/powerpoint/2010/main" val="6122877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3FF46F2-C07A-40E6-89FA-41F1FDCAB583}" type="slidenum">
              <a:rPr lang="en-US" smtClean="0"/>
              <a:pPr/>
              <a:t>16</a:t>
            </a:fld>
            <a:endParaRPr lang="en-US" dirty="0"/>
          </a:p>
        </p:txBody>
      </p:sp>
    </p:spTree>
    <p:extLst>
      <p:ext uri="{BB962C8B-B14F-4D97-AF65-F5344CB8AC3E}">
        <p14:creationId xmlns:p14="http://schemas.microsoft.com/office/powerpoint/2010/main" val="13982732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1B94B34-D815-468B-99CD-25762F31EF6D}" type="datetime1">
              <a:rPr lang="en-US" smtClean="0"/>
              <a:t>11/3/2013</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5F6EC80-6D36-4BF8-9333-1692FEBB8AE6}"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56CBBF6-F5D0-4474-9E91-DEB1DF849BEC}" type="datetime1">
              <a:rPr lang="en-US" smtClean="0"/>
              <a:t>11/3/2013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E5F6EC80-6D36-4BF8-9333-1692FEBB8AE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5E62837-2CED-46A4-A3EA-2BFC879011EC}" type="datetime1">
              <a:rPr lang="en-US" smtClean="0"/>
              <a:t>11/3/2013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E5F6EC80-6D36-4BF8-9333-1692FEBB8AE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9FCBED7-C507-41DC-A5E9-7FF72BE0DEBA}" type="datetime1">
              <a:rPr lang="en-US" smtClean="0"/>
              <a:t>11/3/2013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E5F6EC80-6D36-4BF8-9333-1692FEBB8AE6}"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497BC60-8252-4665-B423-1B510E7FCE17}" type="datetime1">
              <a:rPr lang="en-US" smtClean="0"/>
              <a:t>11/3/2013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E5F6EC80-6D36-4BF8-9333-1692FEBB8AE6}"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0615DE0-CBB4-4955-9562-A3D5047C1938}" type="datetime1">
              <a:rPr lang="en-US" smtClean="0"/>
              <a:t>11/3/2013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E5F6EC80-6D36-4BF8-9333-1692FEBB8AE6}"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751E274-7017-4FA7-B2FB-37A29CB717EA}" type="datetime1">
              <a:rPr lang="en-US" smtClean="0"/>
              <a:t>11/3/2013</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E5F6EC80-6D36-4BF8-9333-1692FEBB8AE6}"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0F5ED1F-0499-41EA-B299-16AE4E77005F}" type="datetime1">
              <a:rPr lang="en-US" smtClean="0"/>
              <a:t>11/3/2013</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E5F6EC80-6D36-4BF8-9333-1692FEBB8AE6}"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9AA7538-3A64-42E1-905F-0B922E39D0FD}" type="datetime1">
              <a:rPr lang="en-US" smtClean="0"/>
              <a:t>11/3/2013</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E5F6EC80-6D36-4BF8-9333-1692FEBB8AE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F9514A2-8401-4ADE-9A41-15B600BFF9F6}" type="datetime1">
              <a:rPr lang="en-US" smtClean="0"/>
              <a:t>11/3/2013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E5F6EC80-6D36-4BF8-9333-1692FEBB8AE6}"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0E9B9D0-AA85-4113-B49C-659740D895AE}" type="datetime1">
              <a:rPr lang="en-US" smtClean="0"/>
              <a:t>11/3/2013</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5F6EC80-6D36-4BF8-9333-1692FEBB8AE6}"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78BCFC1-6E11-4E4B-A469-39632AE25AEA}" type="datetime1">
              <a:rPr lang="en-US" smtClean="0"/>
              <a:t>11/3/2013</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5F6EC80-6D36-4BF8-9333-1692FEBB8AE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en.wikipedia.org/wiki/Engineering#cite_note-Fung-24"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dirty="0" smtClean="0"/>
              <a:t>Making Sense of the Positive Normative Distinction</a:t>
            </a:r>
            <a:endParaRPr lang="en-US" dirty="0"/>
          </a:p>
        </p:txBody>
      </p:sp>
      <p:sp>
        <p:nvSpPr>
          <p:cNvPr id="3" name="Subtitle 2"/>
          <p:cNvSpPr>
            <a:spLocks noGrp="1"/>
          </p:cNvSpPr>
          <p:nvPr>
            <p:ph type="subTitle" idx="1"/>
          </p:nvPr>
        </p:nvSpPr>
        <p:spPr/>
        <p:txBody>
          <a:bodyPr>
            <a:normAutofit/>
          </a:bodyPr>
          <a:lstStyle/>
          <a:p>
            <a:r>
              <a:rPr lang="en-US" b="1" dirty="0" smtClean="0"/>
              <a:t>David Colander</a:t>
            </a:r>
          </a:p>
          <a:p>
            <a:r>
              <a:rPr lang="en-US" b="1" dirty="0" smtClean="0"/>
              <a:t> Middlebury College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It predates logical positivism. It goes back to Mill and J. N. Keynes</a:t>
            </a:r>
          </a:p>
          <a:p>
            <a:r>
              <a:rPr lang="en-US" dirty="0" smtClean="0"/>
              <a:t>Robins’ Scope and method tried to bring it back—definition of economic science—the study of the allocation of scarce resources among alternative ends</a:t>
            </a:r>
          </a:p>
          <a:p>
            <a:r>
              <a:rPr lang="en-US" dirty="0" smtClean="0"/>
              <a:t>Advocated a methodology—Interpret science narrowly and keep values out of science.</a:t>
            </a:r>
          </a:p>
          <a:p>
            <a:r>
              <a:rPr lang="en-US" dirty="0" smtClean="0"/>
              <a:t>At issue was interpersonal comparisons of utility. </a:t>
            </a:r>
            <a:endParaRPr lang="en-US" dirty="0"/>
          </a:p>
        </p:txBody>
      </p:sp>
      <p:sp>
        <p:nvSpPr>
          <p:cNvPr id="2" name="Title 1"/>
          <p:cNvSpPr>
            <a:spLocks noGrp="1"/>
          </p:cNvSpPr>
          <p:nvPr>
            <p:ph type="title"/>
          </p:nvPr>
        </p:nvSpPr>
        <p:spPr/>
        <p:txBody>
          <a:bodyPr>
            <a:normAutofit fontScale="90000"/>
          </a:bodyPr>
          <a:lstStyle/>
          <a:p>
            <a:pPr algn="ctr"/>
            <a:r>
              <a:rPr lang="en-US" dirty="0" smtClean="0"/>
              <a:t>The Economist’s Use of Positive/Normative Distinction</a:t>
            </a:r>
            <a:endParaRPr lang="en-US" dirty="0"/>
          </a:p>
        </p:txBody>
      </p:sp>
      <p:sp>
        <p:nvSpPr>
          <p:cNvPr id="4" name="Slide Number Placeholder 3"/>
          <p:cNvSpPr>
            <a:spLocks noGrp="1"/>
          </p:cNvSpPr>
          <p:nvPr>
            <p:ph type="sldNum" sz="quarter" idx="12"/>
          </p:nvPr>
        </p:nvSpPr>
        <p:spPr/>
        <p:txBody>
          <a:bodyPr/>
          <a:lstStyle/>
          <a:p>
            <a:fld id="{E5F6EC80-6D36-4BF8-9333-1692FEBB8AE6}" type="slidenum">
              <a:rPr lang="en-US" smtClean="0"/>
              <a:pPr/>
              <a:t>10</a:t>
            </a:fld>
            <a:endParaRPr lang="en-US" dirty="0"/>
          </a:p>
        </p:txBody>
      </p:sp>
    </p:spTree>
    <p:extLst>
      <p:ext uri="{BB962C8B-B14F-4D97-AF65-F5344CB8AC3E}">
        <p14:creationId xmlns:p14="http://schemas.microsoft.com/office/powerpoint/2010/main" val="20043831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 Mill/Keynes </a:t>
            </a:r>
            <a:r>
              <a:rPr lang="en-US" b="1" dirty="0"/>
              <a:t>methodological tradition</a:t>
            </a:r>
            <a:endParaRPr lang="en-US" dirty="0"/>
          </a:p>
        </p:txBody>
      </p:sp>
      <p:sp>
        <p:nvSpPr>
          <p:cNvPr id="3" name="Content Placeholder 2"/>
          <p:cNvSpPr>
            <a:spLocks noGrp="1"/>
          </p:cNvSpPr>
          <p:nvPr>
            <p:ph idx="1"/>
          </p:nvPr>
        </p:nvSpPr>
        <p:spPr/>
        <p:txBody>
          <a:bodyPr>
            <a:normAutofit fontScale="70000" lnSpcReduction="20000"/>
          </a:bodyPr>
          <a:lstStyle/>
          <a:p>
            <a:r>
              <a:rPr lang="en-US" dirty="0"/>
              <a:t>Economics divided into three branches—science, art, and normative economics</a:t>
            </a:r>
          </a:p>
          <a:p>
            <a:r>
              <a:rPr lang="en-US" dirty="0"/>
              <a:t>Positive Science—study of what is: Output—facts and theorems</a:t>
            </a:r>
          </a:p>
          <a:p>
            <a:r>
              <a:rPr lang="en-US" dirty="0"/>
              <a:t>Normative—study of what should be—Output—goals of </a:t>
            </a:r>
            <a:r>
              <a:rPr lang="en-US" dirty="0" smtClean="0"/>
              <a:t>society</a:t>
            </a:r>
            <a:endParaRPr lang="en-US" dirty="0"/>
          </a:p>
          <a:p>
            <a:r>
              <a:rPr lang="en-US" dirty="0"/>
              <a:t>Art—Using the knowledge developed in the science of economics to achieve normative goals</a:t>
            </a:r>
            <a:r>
              <a:rPr lang="en-US" dirty="0" smtClean="0"/>
              <a:t>. Output—precepts</a:t>
            </a:r>
            <a:r>
              <a:rPr lang="en-US" dirty="0"/>
              <a:t>. Art can be both </a:t>
            </a:r>
            <a:r>
              <a:rPr lang="en-US" dirty="0" smtClean="0"/>
              <a:t>positive </a:t>
            </a:r>
            <a:r>
              <a:rPr lang="en-US" dirty="0"/>
              <a:t>and normative, depending on how it is done. </a:t>
            </a:r>
          </a:p>
          <a:p>
            <a:r>
              <a:rPr lang="en-US" dirty="0"/>
              <a:t>Each </a:t>
            </a:r>
            <a:r>
              <a:rPr lang="en-US" dirty="0" smtClean="0"/>
              <a:t>branch had </a:t>
            </a:r>
            <a:r>
              <a:rPr lang="en-US" dirty="0"/>
              <a:t>a different methodology:</a:t>
            </a:r>
          </a:p>
          <a:p>
            <a:r>
              <a:rPr lang="en-US" dirty="0"/>
              <a:t>Positive Science—follow scientific methodology</a:t>
            </a:r>
          </a:p>
          <a:p>
            <a:r>
              <a:rPr lang="en-US" dirty="0"/>
              <a:t>Normative—largely philosophical—goals to be determined by society, or </a:t>
            </a:r>
            <a:r>
              <a:rPr lang="en-US" dirty="0" smtClean="0"/>
              <a:t>philosophers, </a:t>
            </a:r>
            <a:r>
              <a:rPr lang="en-US" dirty="0"/>
              <a:t>including economics </a:t>
            </a:r>
            <a:r>
              <a:rPr lang="en-US" dirty="0" smtClean="0"/>
              <a:t>philosophers, </a:t>
            </a:r>
            <a:r>
              <a:rPr lang="en-US" dirty="0"/>
              <a:t>not one’s own—these should be specified.</a:t>
            </a:r>
          </a:p>
          <a:p>
            <a:r>
              <a:rPr lang="en-US" dirty="0"/>
              <a:t>Art—broad </a:t>
            </a:r>
            <a:r>
              <a:rPr lang="en-US" dirty="0" smtClean="0"/>
              <a:t>and loose engineering methodology —</a:t>
            </a:r>
            <a:r>
              <a:rPr lang="en-US" dirty="0"/>
              <a:t>methodology </a:t>
            </a:r>
            <a:r>
              <a:rPr lang="en-US" dirty="0" smtClean="0"/>
              <a:t>internally determined </a:t>
            </a:r>
            <a:r>
              <a:rPr lang="en-US" dirty="0"/>
              <a:t>by best practices—honest </a:t>
            </a:r>
            <a:r>
              <a:rPr lang="en-US" dirty="0" smtClean="0"/>
              <a:t>broker. It is what most economists do. </a:t>
            </a:r>
          </a:p>
          <a:p>
            <a:r>
              <a:rPr lang="en-US" dirty="0" smtClean="0"/>
              <a:t>Honest broker is not value free—Myrdahl’s Political Dimension of Economics.</a:t>
            </a:r>
            <a:endParaRPr lang="en-US" dirty="0"/>
          </a:p>
        </p:txBody>
      </p:sp>
      <p:sp>
        <p:nvSpPr>
          <p:cNvPr id="5" name="Slide Number Placeholder 4"/>
          <p:cNvSpPr>
            <a:spLocks noGrp="1"/>
          </p:cNvSpPr>
          <p:nvPr>
            <p:ph type="sldNum" sz="quarter" idx="12"/>
          </p:nvPr>
        </p:nvSpPr>
        <p:spPr/>
        <p:txBody>
          <a:bodyPr/>
          <a:lstStyle/>
          <a:p>
            <a:fld id="{E5F6EC80-6D36-4BF8-9333-1692FEBB8AE6}" type="slidenum">
              <a:rPr lang="en-US" smtClean="0"/>
              <a:pPr/>
              <a:t>11</a:t>
            </a:fld>
            <a:endParaRPr lang="en-US" dirty="0"/>
          </a:p>
        </p:txBody>
      </p:sp>
    </p:spTree>
    <p:extLst>
      <p:ext uri="{BB962C8B-B14F-4D97-AF65-F5344CB8AC3E}">
        <p14:creationId xmlns:p14="http://schemas.microsoft.com/office/powerpoint/2010/main" val="6235093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US" dirty="0" smtClean="0"/>
              <a:t>(An economist’s) conclusions, whatever be their generality and their truth, do not authorize him in adding a single syllable of advice. That privilege belongs to the writer or statesman who has considered all the causes which may promote or impede the general welfare of those whom he addresses, not to the theorist who has considered only one, though among the most important of those causes. The business of a Political Economist is neither to recommend nor to dissuade, but to state general principles, which it is fatal to neglect, but neither advisable, nor perhaps practicable, to use as the sole, or even the principle, guides in the actual conduct of affairs. (Senior 1836: 2-3)</a:t>
            </a:r>
          </a:p>
          <a:p>
            <a:endParaRPr lang="en-US" dirty="0"/>
          </a:p>
        </p:txBody>
      </p:sp>
      <p:sp>
        <p:nvSpPr>
          <p:cNvPr id="2" name="Title 1"/>
          <p:cNvSpPr>
            <a:spLocks noGrp="1"/>
          </p:cNvSpPr>
          <p:nvPr>
            <p:ph type="title"/>
          </p:nvPr>
        </p:nvSpPr>
        <p:spPr/>
        <p:txBody>
          <a:bodyPr>
            <a:normAutofit fontScale="90000"/>
          </a:bodyPr>
          <a:lstStyle/>
          <a:p>
            <a:r>
              <a:rPr lang="en-US" sz="3600" dirty="0" smtClean="0"/>
              <a:t>Historical tradition of economists, based on economics alone, giving policy advice. </a:t>
            </a:r>
            <a:endParaRPr lang="en-US" sz="3600" dirty="0"/>
          </a:p>
        </p:txBody>
      </p:sp>
      <p:sp>
        <p:nvSpPr>
          <p:cNvPr id="4" name="Slide Number Placeholder 3"/>
          <p:cNvSpPr>
            <a:spLocks noGrp="1"/>
          </p:cNvSpPr>
          <p:nvPr>
            <p:ph type="sldNum" sz="quarter" idx="12"/>
          </p:nvPr>
        </p:nvSpPr>
        <p:spPr/>
        <p:txBody>
          <a:bodyPr/>
          <a:lstStyle/>
          <a:p>
            <a:fld id="{E5F6EC80-6D36-4BF8-9333-1692FEBB8AE6}"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1600" dirty="0" smtClean="0"/>
              <a:t>The three part division was spelled out in </a:t>
            </a:r>
            <a:r>
              <a:rPr lang="en-US" sz="1600" dirty="0"/>
              <a:t>JN Keynes’ Scope and </a:t>
            </a:r>
            <a:r>
              <a:rPr lang="en-US" sz="1600" dirty="0" smtClean="0"/>
              <a:t>Method, who was a close friend of Marshall. </a:t>
            </a:r>
          </a:p>
          <a:p>
            <a:r>
              <a:rPr lang="en-US" sz="1600" dirty="0" smtClean="0"/>
              <a:t>Marshall muddied the methodological waters when he abandoned the three part division because he wanted to call his approach, which would have been called art in the Mill/Keynes tradition, science, possibly because he was pushing for a separate economics tripos at Cambridge. </a:t>
            </a:r>
          </a:p>
          <a:p>
            <a:r>
              <a:rPr lang="en-US" sz="1600" dirty="0" smtClean="0"/>
              <a:t>To allow for the two, distinctions were made between pure science, which would be positive economics in the Mill/Keynes tradition, and realistic science, which would be considered a form of art in the Keynes/Mill tradition. </a:t>
            </a:r>
          </a:p>
          <a:p>
            <a:r>
              <a:rPr lang="en-US" sz="1600" dirty="0" smtClean="0"/>
              <a:t>Friedman ‘s essay further muddied the waters. He cited Keynes, but then never discussed the art branch. </a:t>
            </a:r>
          </a:p>
          <a:p>
            <a:r>
              <a:rPr lang="en-US" sz="1600" dirty="0" smtClean="0"/>
              <a:t>Friedman’s essay changed the understanding of the positive/Normative distinction. He was </a:t>
            </a:r>
            <a:r>
              <a:rPr lang="en-US" sz="1600" dirty="0"/>
              <a:t>influenced by logical positivism and very much interested in the role of formal empirical testing, something Robbins and Keynes did not focus on, because </a:t>
            </a:r>
            <a:r>
              <a:rPr lang="en-US" sz="1600" dirty="0" smtClean="0"/>
              <a:t>statistics was </a:t>
            </a:r>
            <a:r>
              <a:rPr lang="en-US" sz="1600" dirty="0"/>
              <a:t>far less developed and important in their time</a:t>
            </a:r>
            <a:r>
              <a:rPr lang="en-US" sz="1600" dirty="0" smtClean="0"/>
              <a:t>. </a:t>
            </a:r>
          </a:p>
          <a:p>
            <a:r>
              <a:rPr lang="en-US" sz="1600" dirty="0" smtClean="0"/>
              <a:t>To see the distinction—ask where does welfare economics belong? Is it positive or normative? It blends both. It belongs in the art of economics. </a:t>
            </a:r>
            <a:endParaRPr lang="en-US" sz="1600" dirty="0"/>
          </a:p>
        </p:txBody>
      </p:sp>
      <p:sp>
        <p:nvSpPr>
          <p:cNvPr id="2" name="Title 1"/>
          <p:cNvSpPr>
            <a:spLocks noGrp="1"/>
          </p:cNvSpPr>
          <p:nvPr>
            <p:ph type="title"/>
          </p:nvPr>
        </p:nvSpPr>
        <p:spPr/>
        <p:txBody>
          <a:bodyPr>
            <a:normAutofit fontScale="90000"/>
          </a:bodyPr>
          <a:lstStyle/>
          <a:p>
            <a:r>
              <a:rPr lang="en-US" dirty="0" smtClean="0"/>
              <a:t>Losing the Mill/Keynes Tradition</a:t>
            </a:r>
            <a:endParaRPr lang="en-US" dirty="0"/>
          </a:p>
        </p:txBody>
      </p:sp>
      <p:sp>
        <p:nvSpPr>
          <p:cNvPr id="4" name="Slide Number Placeholder 3"/>
          <p:cNvSpPr>
            <a:spLocks noGrp="1"/>
          </p:cNvSpPr>
          <p:nvPr>
            <p:ph type="sldNum" sz="quarter" idx="12"/>
          </p:nvPr>
        </p:nvSpPr>
        <p:spPr/>
        <p:txBody>
          <a:bodyPr/>
          <a:lstStyle/>
          <a:p>
            <a:fld id="{E5F6EC80-6D36-4BF8-9333-1692FEBB8AE6}" type="slidenum">
              <a:rPr lang="en-US" smtClean="0"/>
              <a:pPr/>
              <a:t>13</a:t>
            </a:fld>
            <a:endParaRPr lang="en-US" dirty="0"/>
          </a:p>
        </p:txBody>
      </p:sp>
    </p:spTree>
    <p:extLst>
      <p:ext uri="{BB962C8B-B14F-4D97-AF65-F5344CB8AC3E}">
        <p14:creationId xmlns:p14="http://schemas.microsoft.com/office/powerpoint/2010/main" val="22564522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447800"/>
            <a:ext cx="8229600" cy="5383427"/>
          </a:xfrm>
        </p:spPr>
        <p:txBody>
          <a:bodyPr/>
          <a:lstStyle/>
          <a:p>
            <a:r>
              <a:rPr lang="en-US" dirty="0" smtClean="0"/>
              <a:t>It was based on logical positivism. </a:t>
            </a:r>
          </a:p>
          <a:p>
            <a:r>
              <a:rPr lang="en-US" dirty="0" smtClean="0"/>
              <a:t>But he cited J. N. Keynes—three part division.</a:t>
            </a:r>
          </a:p>
          <a:p>
            <a:r>
              <a:rPr lang="en-US" dirty="0" smtClean="0"/>
              <a:t>Friedman cited Keynes as the source, and then when on to forget the art. </a:t>
            </a:r>
          </a:p>
          <a:p>
            <a:endParaRPr lang="en-US" dirty="0"/>
          </a:p>
          <a:p>
            <a:endParaRPr lang="en-US" dirty="0"/>
          </a:p>
        </p:txBody>
      </p:sp>
      <p:sp>
        <p:nvSpPr>
          <p:cNvPr id="3" name="Title 2"/>
          <p:cNvSpPr>
            <a:spLocks noGrp="1"/>
          </p:cNvSpPr>
          <p:nvPr>
            <p:ph type="title"/>
          </p:nvPr>
        </p:nvSpPr>
        <p:spPr/>
        <p:txBody>
          <a:bodyPr>
            <a:normAutofit fontScale="90000"/>
          </a:bodyPr>
          <a:lstStyle/>
          <a:p>
            <a:pPr algn="ctr"/>
            <a:r>
              <a:rPr lang="en-US" dirty="0" smtClean="0"/>
              <a:t>Friedman’s Methodological Presentation lost that tradition</a:t>
            </a:r>
            <a:endParaRPr 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3429000"/>
            <a:ext cx="7924800" cy="24407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12"/>
          </p:nvPr>
        </p:nvSpPr>
        <p:spPr/>
        <p:txBody>
          <a:bodyPr/>
          <a:lstStyle/>
          <a:p>
            <a:fld id="{E5F6EC80-6D36-4BF8-9333-1692FEBB8AE6}" type="slidenum">
              <a:rPr lang="en-US" smtClean="0"/>
              <a:pPr/>
              <a:t>14</a:t>
            </a:fld>
            <a:endParaRPr lang="en-US" dirty="0"/>
          </a:p>
        </p:txBody>
      </p:sp>
    </p:spTree>
    <p:extLst>
      <p:ext uri="{BB962C8B-B14F-4D97-AF65-F5344CB8AC3E}">
        <p14:creationId xmlns:p14="http://schemas.microsoft.com/office/powerpoint/2010/main" val="27048115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Interpretation of Robbins’ views</a:t>
            </a:r>
            <a:endParaRPr lang="en-US" dirty="0"/>
          </a:p>
        </p:txBody>
      </p:sp>
      <p:sp>
        <p:nvSpPr>
          <p:cNvPr id="3" name="Content Placeholder 2"/>
          <p:cNvSpPr>
            <a:spLocks noGrp="1"/>
          </p:cNvSpPr>
          <p:nvPr>
            <p:ph idx="1"/>
          </p:nvPr>
        </p:nvSpPr>
        <p:spPr/>
        <p:txBody>
          <a:bodyPr>
            <a:noAutofit/>
          </a:bodyPr>
          <a:lstStyle/>
          <a:p>
            <a:r>
              <a:rPr lang="en-US" sz="1600" dirty="0" smtClean="0"/>
              <a:t>Most economic methodologists agree that economics went wrong </a:t>
            </a:r>
            <a:r>
              <a:rPr lang="en-US" sz="1600" dirty="0"/>
              <a:t>because they followed Robbins—I see them as wrong because they did not follow Robbins and the Classical liberal methodology of Mill and JN Keynes that he followed. </a:t>
            </a:r>
          </a:p>
          <a:p>
            <a:r>
              <a:rPr lang="en-US" sz="1600" dirty="0"/>
              <a:t>The difference goes back to the interpretation of Robbins—and John is following the standard interpretation, that Robbins followed from a logical positivist position that required keeping science concerned with facts and truths, and all else next to meaningless gobbyligook. </a:t>
            </a:r>
          </a:p>
          <a:p>
            <a:r>
              <a:rPr lang="en-US" sz="1600" dirty="0"/>
              <a:t>My interpretation of Robbins is that it following the </a:t>
            </a:r>
            <a:r>
              <a:rPr lang="en-US" sz="1600" dirty="0" smtClean="0"/>
              <a:t>Mill/Keynes </a:t>
            </a:r>
            <a:r>
              <a:rPr lang="en-US" sz="1600" dirty="0"/>
              <a:t>tradition that had little to do with logical positivism</a:t>
            </a:r>
            <a:r>
              <a:rPr lang="en-US" sz="1600" dirty="0" smtClean="0"/>
              <a:t>. My </a:t>
            </a:r>
            <a:r>
              <a:rPr lang="en-US" sz="1600" dirty="0"/>
              <a:t>support for that </a:t>
            </a:r>
            <a:r>
              <a:rPr lang="en-US" sz="1600" dirty="0" smtClean="0"/>
              <a:t>is that </a:t>
            </a:r>
            <a:r>
              <a:rPr lang="en-US" sz="1600" dirty="0"/>
              <a:t>Robbins’ </a:t>
            </a:r>
            <a:r>
              <a:rPr lang="en-US" sz="1600" dirty="0" smtClean="0"/>
              <a:t>claims that this is what he meant, </a:t>
            </a:r>
            <a:r>
              <a:rPr lang="en-US" sz="1600" dirty="0"/>
              <a:t>but he could of course be wrong.</a:t>
            </a:r>
          </a:p>
          <a:p>
            <a:r>
              <a:rPr lang="en-US" sz="1600" dirty="0"/>
              <a:t>Actually my interest in this is less historical, and more immediate—I am a textbook writer and teacher and I </a:t>
            </a:r>
            <a:r>
              <a:rPr lang="en-US" sz="1600" dirty="0" smtClean="0"/>
              <a:t>interested in how to convey to students what economists do. I find the existing discussion of the normative/positive distinction in texts (other than mine) confusing. I </a:t>
            </a:r>
            <a:r>
              <a:rPr lang="en-US" sz="1600" dirty="0"/>
              <a:t>want to make </a:t>
            </a:r>
            <a:r>
              <a:rPr lang="en-US" sz="1600" dirty="0" smtClean="0"/>
              <a:t>the distinction clearer</a:t>
            </a:r>
            <a:r>
              <a:rPr lang="en-US" sz="1600" dirty="0"/>
              <a:t>, and I think the </a:t>
            </a:r>
            <a:r>
              <a:rPr lang="en-US" sz="1600" dirty="0" smtClean="0"/>
              <a:t>Mill/Keynes </a:t>
            </a:r>
            <a:r>
              <a:rPr lang="en-US" sz="1600" dirty="0"/>
              <a:t>tradition does </a:t>
            </a:r>
            <a:r>
              <a:rPr lang="en-US" sz="1600" dirty="0" smtClean="0"/>
              <a:t>that. It </a:t>
            </a:r>
            <a:r>
              <a:rPr lang="en-US" sz="1600" dirty="0"/>
              <a:t>provides a better </a:t>
            </a:r>
            <a:r>
              <a:rPr lang="en-US" sz="1600" dirty="0" smtClean="0"/>
              <a:t>guide. The guide </a:t>
            </a:r>
            <a:r>
              <a:rPr lang="en-US" sz="1600" dirty="0"/>
              <a:t>is not </a:t>
            </a:r>
            <a:r>
              <a:rPr lang="en-US" sz="1600" dirty="0" smtClean="0"/>
              <a:t>concerned with scientific methodology; the guide is concerned with </a:t>
            </a:r>
            <a:r>
              <a:rPr lang="en-US" sz="1600" dirty="0"/>
              <a:t>engineering </a:t>
            </a:r>
            <a:r>
              <a:rPr lang="en-US" sz="1600" dirty="0" smtClean="0"/>
              <a:t>methodology. It is a loose</a:t>
            </a:r>
            <a:r>
              <a:rPr lang="en-US" sz="1600" dirty="0"/>
              <a:t>, not precise </a:t>
            </a:r>
            <a:r>
              <a:rPr lang="en-US" sz="1600" dirty="0" smtClean="0"/>
              <a:t>distinction. It fits </a:t>
            </a:r>
            <a:r>
              <a:rPr lang="en-US" sz="1600" dirty="0"/>
              <a:t>with my systematic failure </a:t>
            </a:r>
            <a:r>
              <a:rPr lang="en-US" sz="1600" dirty="0" smtClean="0"/>
              <a:t>papers—arguing economists and economic methodologists should worry about small m </a:t>
            </a:r>
            <a:r>
              <a:rPr lang="en-US" sz="1600" dirty="0"/>
              <a:t>methodology—rough rules of guidance—not big M </a:t>
            </a:r>
            <a:r>
              <a:rPr lang="en-US" sz="1600" dirty="0" smtClean="0"/>
              <a:t>methodology in science.</a:t>
            </a:r>
            <a:endParaRPr lang="en-US" sz="1600" dirty="0"/>
          </a:p>
          <a:p>
            <a:endParaRPr lang="en-US" sz="1600" dirty="0"/>
          </a:p>
        </p:txBody>
      </p:sp>
      <p:sp>
        <p:nvSpPr>
          <p:cNvPr id="5" name="Slide Number Placeholder 4"/>
          <p:cNvSpPr>
            <a:spLocks noGrp="1"/>
          </p:cNvSpPr>
          <p:nvPr>
            <p:ph type="sldNum" sz="quarter" idx="12"/>
          </p:nvPr>
        </p:nvSpPr>
        <p:spPr/>
        <p:txBody>
          <a:bodyPr/>
          <a:lstStyle/>
          <a:p>
            <a:fld id="{E5F6EC80-6D36-4BF8-9333-1692FEBB8AE6}" type="slidenum">
              <a:rPr lang="en-US" smtClean="0"/>
              <a:pPr/>
              <a:t>15</a:t>
            </a:fld>
            <a:endParaRPr lang="en-US" dirty="0"/>
          </a:p>
        </p:txBody>
      </p:sp>
    </p:spTree>
    <p:extLst>
      <p:ext uri="{BB962C8B-B14F-4D97-AF65-F5344CB8AC3E}">
        <p14:creationId xmlns:p14="http://schemas.microsoft.com/office/powerpoint/2010/main" val="17997310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lvl="0"/>
            <a:r>
              <a:rPr lang="en-US" sz="1900" dirty="0"/>
              <a:t>My suggestion here, as in the Introduction to my </a:t>
            </a:r>
            <a:r>
              <a:rPr lang="en-US" sz="1900" i="1" dirty="0"/>
              <a:t>Political Economy: Past and Present,</a:t>
            </a:r>
            <a:r>
              <a:rPr lang="en-US" sz="1900" dirty="0"/>
              <a:t> </a:t>
            </a:r>
            <a:r>
              <a:rPr lang="en-US" sz="1900" dirty="0" smtClean="0"/>
              <a:t>is </a:t>
            </a:r>
            <a:r>
              <a:rPr lang="en-US" sz="1900" dirty="0"/>
              <a:t>that its (political economy) use should be revived as now covering that part of our sphere of interest which essentially involves judgments of value. Political Economy, thus conceived, is quite unashamedly concerned with the assumptions of policy and the results flowing from them. I may say that this </a:t>
            </a:r>
            <a:r>
              <a:rPr lang="en-US" sz="1900" dirty="0" smtClean="0"/>
              <a:t>is </a:t>
            </a:r>
            <a:r>
              <a:rPr lang="en-US" sz="1900" dirty="0"/>
              <a:t>not (</a:t>
            </a:r>
            <a:r>
              <a:rPr lang="en-US" sz="1900" i="1" dirty="0"/>
              <a:t>repeat not</a:t>
            </a:r>
            <a:r>
              <a:rPr lang="en-US" sz="1900" dirty="0"/>
              <a:t>) a recent habit of mine. In the Preface to my </a:t>
            </a:r>
            <a:r>
              <a:rPr lang="en-US" sz="1900" i="1" dirty="0"/>
              <a:t>Economic Planning and International Order</a:t>
            </a:r>
            <a:r>
              <a:rPr lang="en-US" sz="1900" dirty="0"/>
              <a:t>, published </a:t>
            </a:r>
            <a:r>
              <a:rPr lang="en-US" sz="1900" dirty="0" smtClean="0"/>
              <a:t>in </a:t>
            </a:r>
            <a:r>
              <a:rPr lang="en-US" sz="1900" dirty="0"/>
              <a:t>1937, I describe </a:t>
            </a:r>
            <a:r>
              <a:rPr lang="en-US" sz="1900" dirty="0" smtClean="0"/>
              <a:t>it </a:t>
            </a:r>
            <a:r>
              <a:rPr lang="en-US" sz="1900" dirty="0"/>
              <a:t>as “essentially an essay in what may be called Political economy as distinct from Economics </a:t>
            </a:r>
            <a:r>
              <a:rPr lang="en-US" sz="1900" dirty="0" smtClean="0"/>
              <a:t>in </a:t>
            </a:r>
            <a:r>
              <a:rPr lang="en-US" sz="1900" dirty="0"/>
              <a:t>the stricter sense of the word. It depends upon the technical apparatus of analytical Economics; but it applies this apparatus to the examination of schemes for the realization of aims whose formulation lies outside Economics; and it does not abstain from appeal to the probabilities of political practice when such an appeal has seemed relevant. </a:t>
            </a:r>
          </a:p>
          <a:p>
            <a:pPr lvl="0"/>
            <a:r>
              <a:rPr lang="en-US" sz="1900" dirty="0" smtClean="0"/>
              <a:t>    It </a:t>
            </a:r>
            <a:r>
              <a:rPr lang="en-US" sz="1900" dirty="0"/>
              <a:t>should be clear then that Political economy in this sense involves all the models of analysis and explicit or implicit judgments of value that are usually involved when economists discuss assessments of benefits and the reverse or recommendations for policy. </a:t>
            </a:r>
            <a:r>
              <a:rPr lang="en-US" sz="1900" dirty="0" smtClean="0"/>
              <a:t>(pg. </a:t>
            </a:r>
            <a:r>
              <a:rPr lang="en-US" sz="1900" dirty="0"/>
              <a:t>8) Ely lecture AER</a:t>
            </a:r>
          </a:p>
        </p:txBody>
      </p:sp>
      <p:sp>
        <p:nvSpPr>
          <p:cNvPr id="2" name="Title 1"/>
          <p:cNvSpPr>
            <a:spLocks noGrp="1"/>
          </p:cNvSpPr>
          <p:nvPr>
            <p:ph type="title"/>
          </p:nvPr>
        </p:nvSpPr>
        <p:spPr/>
        <p:txBody>
          <a:bodyPr>
            <a:normAutofit fontScale="90000"/>
          </a:bodyPr>
          <a:lstStyle/>
          <a:p>
            <a:r>
              <a:rPr lang="en-US" dirty="0" smtClean="0"/>
              <a:t>Robbins’ called art of economics political economy</a:t>
            </a:r>
            <a:endParaRPr lang="en-US" dirty="0"/>
          </a:p>
        </p:txBody>
      </p:sp>
      <p:sp>
        <p:nvSpPr>
          <p:cNvPr id="4" name="Slide Number Placeholder 3"/>
          <p:cNvSpPr>
            <a:spLocks noGrp="1"/>
          </p:cNvSpPr>
          <p:nvPr>
            <p:ph type="sldNum" sz="quarter" idx="12"/>
          </p:nvPr>
        </p:nvSpPr>
        <p:spPr/>
        <p:txBody>
          <a:bodyPr/>
          <a:lstStyle/>
          <a:p>
            <a:fld id="{E5F6EC80-6D36-4BF8-9333-1692FEBB8AE6}" type="slidenum">
              <a:rPr lang="en-US" smtClean="0"/>
              <a:pPr/>
              <a:t>16</a:t>
            </a:fld>
            <a:endParaRPr lang="en-US" dirty="0"/>
          </a:p>
        </p:txBody>
      </p:sp>
    </p:spTree>
    <p:extLst>
      <p:ext uri="{BB962C8B-B14F-4D97-AF65-F5344CB8AC3E}">
        <p14:creationId xmlns:p14="http://schemas.microsoft.com/office/powerpoint/2010/main" val="18792956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Difference </a:t>
            </a:r>
            <a:r>
              <a:rPr lang="en-US" dirty="0"/>
              <a:t>between a scientist and an </a:t>
            </a:r>
            <a:r>
              <a:rPr lang="en-US" dirty="0" smtClean="0"/>
              <a:t>engineer involves goals. </a:t>
            </a:r>
          </a:p>
          <a:p>
            <a:pPr lvl="1"/>
            <a:r>
              <a:rPr lang="en-US" dirty="0" smtClean="0"/>
              <a:t>A scientist’s goal is to discover the truth.</a:t>
            </a:r>
          </a:p>
          <a:p>
            <a:pPr lvl="1"/>
            <a:r>
              <a:rPr lang="en-US" dirty="0" smtClean="0"/>
              <a:t>An engineer’s goal is to solve a problem. </a:t>
            </a:r>
          </a:p>
          <a:p>
            <a:endParaRPr lang="en-US" dirty="0" smtClean="0"/>
          </a:p>
          <a:p>
            <a:endParaRPr lang="en-US" dirty="0"/>
          </a:p>
        </p:txBody>
      </p:sp>
      <p:sp>
        <p:nvSpPr>
          <p:cNvPr id="2" name="Title 1"/>
          <p:cNvSpPr>
            <a:spLocks noGrp="1"/>
          </p:cNvSpPr>
          <p:nvPr>
            <p:ph type="title"/>
          </p:nvPr>
        </p:nvSpPr>
        <p:spPr/>
        <p:txBody>
          <a:bodyPr>
            <a:normAutofit fontScale="90000"/>
          </a:bodyPr>
          <a:lstStyle/>
          <a:p>
            <a:r>
              <a:rPr lang="en-US" dirty="0"/>
              <a:t>Methodology of art of economics is similar to </a:t>
            </a:r>
            <a:r>
              <a:rPr lang="en-US" dirty="0" smtClean="0"/>
              <a:t>engineering methodology</a:t>
            </a:r>
            <a:endParaRPr lang="en-US" dirty="0"/>
          </a:p>
        </p:txBody>
      </p:sp>
      <p:sp>
        <p:nvSpPr>
          <p:cNvPr id="4" name="Slide Number Placeholder 3"/>
          <p:cNvSpPr>
            <a:spLocks noGrp="1"/>
          </p:cNvSpPr>
          <p:nvPr>
            <p:ph type="sldNum" sz="quarter" idx="12"/>
          </p:nvPr>
        </p:nvSpPr>
        <p:spPr/>
        <p:txBody>
          <a:bodyPr/>
          <a:lstStyle/>
          <a:p>
            <a:fld id="{E5F6EC80-6D36-4BF8-9333-1692FEBB8AE6}" type="slidenum">
              <a:rPr lang="en-US" smtClean="0"/>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smtClean="0"/>
              <a:t>The scientific method is a strategy to discover what is true and what is false.</a:t>
            </a:r>
          </a:p>
          <a:p>
            <a:r>
              <a:rPr lang="en-US" dirty="0" smtClean="0"/>
              <a:t>The engineering method is a strategy to solve a specific problem.</a:t>
            </a:r>
          </a:p>
          <a:p>
            <a:r>
              <a:rPr lang="en-US" dirty="0" smtClean="0"/>
              <a:t>"Engineering is quite different from science. Scientists try to understand nature. Engineers try to make things that do not exist in nature. Engineers stress invention. To embody an invention the engineer must put his idea in concrete terms, and design something that people can use. …Almost all engineers working on new designs find that they do not have all the needed information. Most often, they are limited by insufficient scientific knowledge. Thus they study mathematics, physics, chemistry, biology and mechanics. Often they have to add to the sciences relevant to their profession. Thus engineering sciences are born."</a:t>
            </a:r>
            <a:r>
              <a:rPr lang="en-US" u="sng" baseline="30000" dirty="0" smtClean="0">
                <a:hlinkClick r:id="rId3"/>
              </a:rPr>
              <a:t>[25]</a:t>
            </a:r>
            <a:r>
              <a:rPr lang="en-US" baseline="30000" dirty="0" smtClean="0"/>
              <a:t>---</a:t>
            </a:r>
            <a:r>
              <a:rPr lang="en-US" dirty="0" smtClean="0"/>
              <a:t>Fung et al.</a:t>
            </a:r>
          </a:p>
          <a:p>
            <a:endParaRPr lang="en-US" dirty="0"/>
          </a:p>
        </p:txBody>
      </p:sp>
      <p:sp>
        <p:nvSpPr>
          <p:cNvPr id="2" name="Title 1"/>
          <p:cNvSpPr>
            <a:spLocks noGrp="1"/>
          </p:cNvSpPr>
          <p:nvPr>
            <p:ph type="title"/>
          </p:nvPr>
        </p:nvSpPr>
        <p:spPr>
          <a:xfrm>
            <a:off x="609600" y="304800"/>
            <a:ext cx="8382000" cy="1143000"/>
          </a:xfrm>
        </p:spPr>
        <p:txBody>
          <a:bodyPr>
            <a:noAutofit/>
          </a:bodyPr>
          <a:lstStyle/>
          <a:p>
            <a:r>
              <a:rPr lang="en-US" sz="3200" dirty="0" smtClean="0"/>
              <a:t>Art is the engineering branch of economics.</a:t>
            </a:r>
            <a:br>
              <a:rPr lang="en-US" sz="3200" dirty="0" smtClean="0"/>
            </a:br>
            <a:r>
              <a:rPr lang="en-US" sz="3200" dirty="0" smtClean="0"/>
              <a:t> Engineering is not applied science</a:t>
            </a:r>
            <a:endParaRPr lang="en-US" sz="3200" dirty="0"/>
          </a:p>
        </p:txBody>
      </p:sp>
      <p:sp>
        <p:nvSpPr>
          <p:cNvPr id="4" name="Slide Number Placeholder 3"/>
          <p:cNvSpPr>
            <a:spLocks noGrp="1"/>
          </p:cNvSpPr>
          <p:nvPr>
            <p:ph type="sldNum" sz="quarter" idx="12"/>
          </p:nvPr>
        </p:nvSpPr>
        <p:spPr/>
        <p:txBody>
          <a:bodyPr/>
          <a:lstStyle/>
          <a:p>
            <a:fld id="{E5F6EC80-6D36-4BF8-9333-1692FEBB8AE6}" type="slidenum">
              <a:rPr lang="en-US" smtClean="0"/>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An engineer is an individual who is trying to solve a problem using engineering heuristics. A scientist is an individual who is searching for the truth using scientific heuristics. </a:t>
            </a:r>
          </a:p>
          <a:p>
            <a:r>
              <a:rPr lang="en-US" dirty="0" smtClean="0"/>
              <a:t>This difference in what they do leads do differences in their method. </a:t>
            </a:r>
          </a:p>
          <a:p>
            <a:r>
              <a:rPr lang="en-US" dirty="0" smtClean="0"/>
              <a:t>Billy Vaughn Koen, who has written what appears to be the current standard methodological treatise for engineering defines the engineering method as </a:t>
            </a:r>
            <a:r>
              <a:rPr lang="en-US" i="1" dirty="0" smtClean="0"/>
              <a:t>“The strategy for causing the best change in a poorly understood or uncertain situation within the available resources.”</a:t>
            </a:r>
            <a:r>
              <a:rPr lang="en-US" dirty="0" smtClean="0"/>
              <a:t> </a:t>
            </a:r>
          </a:p>
          <a:p>
            <a:endParaRPr lang="en-US" dirty="0"/>
          </a:p>
        </p:txBody>
      </p:sp>
      <p:sp>
        <p:nvSpPr>
          <p:cNvPr id="2" name="Title 1"/>
          <p:cNvSpPr>
            <a:spLocks noGrp="1"/>
          </p:cNvSpPr>
          <p:nvPr>
            <p:ph type="title"/>
          </p:nvPr>
        </p:nvSpPr>
        <p:spPr/>
        <p:txBody>
          <a:bodyPr>
            <a:normAutofit fontScale="90000"/>
          </a:bodyPr>
          <a:lstStyle/>
          <a:p>
            <a:r>
              <a:rPr lang="en-US" dirty="0" smtClean="0"/>
              <a:t>Definitions of Engineers and Scientists</a:t>
            </a:r>
            <a:endParaRPr lang="en-US" dirty="0"/>
          </a:p>
        </p:txBody>
      </p:sp>
      <p:sp>
        <p:nvSpPr>
          <p:cNvPr id="4" name="Slide Number Placeholder 3"/>
          <p:cNvSpPr>
            <a:spLocks noGrp="1"/>
          </p:cNvSpPr>
          <p:nvPr>
            <p:ph type="sldNum" sz="quarter" idx="12"/>
          </p:nvPr>
        </p:nvSpPr>
        <p:spPr/>
        <p:txBody>
          <a:bodyPr/>
          <a:lstStyle/>
          <a:p>
            <a:fld id="{E5F6EC80-6D36-4BF8-9333-1692FEBB8AE6}" type="slidenum">
              <a:rPr lang="en-US" smtClean="0"/>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Textbooks don’t teach a whole lot of methodology.</a:t>
            </a:r>
          </a:p>
          <a:p>
            <a:r>
              <a:rPr lang="en-US" dirty="0" smtClean="0"/>
              <a:t>They do teach the Positive/Normative Distinction</a:t>
            </a:r>
          </a:p>
          <a:p>
            <a:r>
              <a:rPr lang="en-US" dirty="0" smtClean="0"/>
              <a:t>Students are taught: Economists do Positive Economics—the facts, not normative economics—the shoulds. </a:t>
            </a:r>
          </a:p>
          <a:p>
            <a:pPr marL="0" indent="0">
              <a:buNone/>
            </a:pPr>
            <a:endParaRPr lang="en-US" dirty="0"/>
          </a:p>
        </p:txBody>
      </p:sp>
      <p:sp>
        <p:nvSpPr>
          <p:cNvPr id="2" name="Title 1"/>
          <p:cNvSpPr>
            <a:spLocks noGrp="1"/>
          </p:cNvSpPr>
          <p:nvPr>
            <p:ph type="title"/>
          </p:nvPr>
        </p:nvSpPr>
        <p:spPr/>
        <p:txBody>
          <a:bodyPr>
            <a:normAutofit fontScale="90000"/>
          </a:bodyPr>
          <a:lstStyle/>
          <a:p>
            <a:r>
              <a:rPr lang="en-US" dirty="0" smtClean="0"/>
              <a:t>The Positive Normative Distinction in the Texts</a:t>
            </a:r>
            <a:endParaRPr lang="en-US" dirty="0"/>
          </a:p>
        </p:txBody>
      </p:sp>
      <p:sp>
        <p:nvSpPr>
          <p:cNvPr id="4" name="Slide Number Placeholder 3"/>
          <p:cNvSpPr>
            <a:spLocks noGrp="1"/>
          </p:cNvSpPr>
          <p:nvPr>
            <p:ph type="sldNum" sz="quarter" idx="12"/>
          </p:nvPr>
        </p:nvSpPr>
        <p:spPr/>
        <p:txBody>
          <a:bodyPr/>
          <a:lstStyle/>
          <a:p>
            <a:fld id="{E5F6EC80-6D36-4BF8-9333-1692FEBB8AE6}" type="slidenum">
              <a:rPr lang="en-US" smtClean="0"/>
              <a:pPr/>
              <a:t>2</a:t>
            </a:fld>
            <a:endParaRPr lang="en-US" dirty="0"/>
          </a:p>
        </p:txBody>
      </p:sp>
    </p:spTree>
    <p:extLst>
      <p:ext uri="{BB962C8B-B14F-4D97-AF65-F5344CB8AC3E}">
        <p14:creationId xmlns:p14="http://schemas.microsoft.com/office/powerpoint/2010/main" val="33506455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In engineering a heuristic is defined as “anything that provides a plausible aid or direction in the solution of a problem but is in the final analysis unjustified, incapable of justification, and fallible.”</a:t>
            </a:r>
          </a:p>
          <a:p>
            <a:r>
              <a:rPr lang="en-US" dirty="0" smtClean="0"/>
              <a:t>Four signatures of a heuristic—</a:t>
            </a:r>
          </a:p>
          <a:p>
            <a:pPr lvl="1"/>
            <a:r>
              <a:rPr lang="en-US" dirty="0" smtClean="0"/>
              <a:t>it does not guarantee a solution; </a:t>
            </a:r>
          </a:p>
          <a:p>
            <a:pPr lvl="1"/>
            <a:r>
              <a:rPr lang="en-US" dirty="0" smtClean="0"/>
              <a:t>it may contradict other heuristics;</a:t>
            </a:r>
          </a:p>
          <a:p>
            <a:pPr lvl="1"/>
            <a:r>
              <a:rPr lang="en-US" dirty="0" smtClean="0"/>
              <a:t> it reduces the search time in solving a problem; </a:t>
            </a:r>
          </a:p>
          <a:p>
            <a:pPr lvl="1"/>
            <a:r>
              <a:rPr lang="en-US" dirty="0" smtClean="0"/>
              <a:t>its acceptance depends on the immediate context instead of on an absolute standard. </a:t>
            </a:r>
            <a:endParaRPr lang="en-US" dirty="0"/>
          </a:p>
        </p:txBody>
      </p:sp>
      <p:sp>
        <p:nvSpPr>
          <p:cNvPr id="2" name="Title 1"/>
          <p:cNvSpPr>
            <a:spLocks noGrp="1"/>
          </p:cNvSpPr>
          <p:nvPr>
            <p:ph type="title"/>
          </p:nvPr>
        </p:nvSpPr>
        <p:spPr/>
        <p:txBody>
          <a:bodyPr>
            <a:normAutofit fontScale="90000"/>
          </a:bodyPr>
          <a:lstStyle/>
          <a:p>
            <a:r>
              <a:rPr lang="en-US" dirty="0" smtClean="0"/>
              <a:t>What is the difference between a heuristic and a model?</a:t>
            </a:r>
            <a:endParaRPr lang="en-US" dirty="0"/>
          </a:p>
        </p:txBody>
      </p:sp>
      <p:sp>
        <p:nvSpPr>
          <p:cNvPr id="4" name="Slide Number Placeholder 3"/>
          <p:cNvSpPr>
            <a:spLocks noGrp="1"/>
          </p:cNvSpPr>
          <p:nvPr>
            <p:ph type="sldNum" sz="quarter" idx="12"/>
          </p:nvPr>
        </p:nvSpPr>
        <p:spPr/>
        <p:txBody>
          <a:bodyPr/>
          <a:lstStyle/>
          <a:p>
            <a:fld id="{E5F6EC80-6D36-4BF8-9333-1692FEBB8AE6}" type="slidenum">
              <a:rPr lang="en-US" smtClean="0"/>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226" y="301294"/>
            <a:ext cx="8229600" cy="1143000"/>
          </a:xfrm>
        </p:spPr>
        <p:txBody>
          <a:bodyPr>
            <a:normAutofit/>
          </a:bodyPr>
          <a:lstStyle/>
          <a:p>
            <a:pPr>
              <a:defRPr/>
            </a:pPr>
            <a:r>
              <a:rPr lang="en-US" sz="3200" dirty="0"/>
              <a:t>Theory and Models are Heuristics, not Truth: </a:t>
            </a:r>
            <a:r>
              <a:rPr lang="en-US" sz="3200" dirty="0" smtClean="0"/>
              <a:t>Punch line </a:t>
            </a:r>
            <a:r>
              <a:rPr lang="en-US" sz="3200" dirty="0"/>
              <a:t>of Streetlamp </a:t>
            </a:r>
            <a:r>
              <a:rPr lang="en-US" sz="3200" dirty="0" smtClean="0"/>
              <a:t>joke</a:t>
            </a:r>
            <a:endParaRPr lang="en-US" sz="3200" dirty="0"/>
          </a:p>
        </p:txBody>
      </p:sp>
      <p:sp>
        <p:nvSpPr>
          <p:cNvPr id="3" name="Text Placeholder 2"/>
          <p:cNvSpPr>
            <a:spLocks noGrp="1"/>
          </p:cNvSpPr>
          <p:nvPr>
            <p:ph type="body" idx="1"/>
          </p:nvPr>
        </p:nvSpPr>
        <p:spPr/>
        <p:txBody>
          <a:bodyPr/>
          <a:lstStyle/>
          <a:p>
            <a:endParaRPr lang="en-US" dirty="0"/>
          </a:p>
        </p:txBody>
      </p:sp>
      <p:sp>
        <p:nvSpPr>
          <p:cNvPr id="6147" name="Content Placeholder 2"/>
          <p:cNvSpPr>
            <a:spLocks noGrp="1"/>
          </p:cNvSpPr>
          <p:nvPr>
            <p:ph sz="half" idx="2"/>
          </p:nvPr>
        </p:nvSpPr>
        <p:spPr bwMode="auto">
          <a:xfrm>
            <a:off x="503718" y="1468437"/>
            <a:ext cx="4040188" cy="39417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normAutofit fontScale="77500" lnSpcReduction="20000"/>
          </a:bodyPr>
          <a:lstStyle/>
          <a:p>
            <a:r>
              <a:rPr lang="en-US" altLang="en-US" sz="2300" dirty="0" smtClean="0"/>
              <a:t>A person is walking home late one night and notices an economist searching under a lamppost for his keys. The person stops to help. After searching a while without luck he asks the economist where he lost his keys. The economist points far off into the dark abyss. The person asks, incredulously, “Then why the heck  are you searching here?” To which the economist responds—“This is where the light is.”</a:t>
            </a:r>
            <a:endParaRPr lang="en-US" altLang="en-US" sz="2400" dirty="0" smtClean="0"/>
          </a:p>
          <a:p>
            <a:endParaRPr lang="en-US" altLang="en-US" dirty="0" smtClean="0"/>
          </a:p>
        </p:txBody>
      </p:sp>
      <p:sp>
        <p:nvSpPr>
          <p:cNvPr id="4" name="Text Placeholder 3"/>
          <p:cNvSpPr>
            <a:spLocks noGrp="1"/>
          </p:cNvSpPr>
          <p:nvPr>
            <p:ph type="body" sz="quarter" idx="3"/>
          </p:nvPr>
        </p:nvSpPr>
        <p:spPr/>
        <p:txBody>
          <a:bodyPr/>
          <a:lstStyle/>
          <a:p>
            <a:endParaRPr lang="en-US" dirty="0"/>
          </a:p>
        </p:txBody>
      </p:sp>
      <p:sp>
        <p:nvSpPr>
          <p:cNvPr id="5" name="Content Placeholder 4"/>
          <p:cNvSpPr>
            <a:spLocks noGrp="1"/>
          </p:cNvSpPr>
          <p:nvPr>
            <p:ph sz="quarter" idx="4"/>
          </p:nvPr>
        </p:nvSpPr>
        <p:spPr/>
        <p:txBody>
          <a:bodyPr/>
          <a:lstStyle/>
          <a:p>
            <a:endParaRPr lang="en-US" dirty="0"/>
          </a:p>
        </p:txBody>
      </p:sp>
      <p:pic>
        <p:nvPicPr>
          <p:cNvPr id="1026" name="Picture 2" descr="C:\Users\colander\Desktop\Picture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95351" y="1392307"/>
            <a:ext cx="4153227" cy="3684493"/>
          </a:xfrm>
          <a:prstGeom prst="rect">
            <a:avLst/>
          </a:prstGeom>
          <a:noFill/>
          <a:extLst>
            <a:ext uri="{909E8E84-426E-40DD-AFC4-6F175D3DCCD1}">
              <a14:hiddenFill xmlns:a14="http://schemas.microsoft.com/office/drawing/2010/main">
                <a:solidFill>
                  <a:srgbClr val="FFFFFF"/>
                </a:solidFill>
              </a14:hiddenFill>
            </a:ext>
          </a:extLst>
        </p:spPr>
      </p:pic>
      <p:sp>
        <p:nvSpPr>
          <p:cNvPr id="7" name="Slide Number Placeholder 6"/>
          <p:cNvSpPr>
            <a:spLocks noGrp="1"/>
          </p:cNvSpPr>
          <p:nvPr>
            <p:ph type="sldNum" sz="quarter" idx="12"/>
          </p:nvPr>
        </p:nvSpPr>
        <p:spPr/>
        <p:txBody>
          <a:bodyPr/>
          <a:lstStyle/>
          <a:p>
            <a:fld id="{E5F6EC80-6D36-4BF8-9333-1692FEBB8AE6}" type="slidenum">
              <a:rPr lang="en-US" smtClean="0"/>
              <a:pPr/>
              <a:t>21</a:t>
            </a:fld>
            <a:endParaRPr lang="en-US" dirty="0"/>
          </a:p>
        </p:txBody>
      </p:sp>
    </p:spTree>
    <p:extLst>
      <p:ext uri="{BB962C8B-B14F-4D97-AF65-F5344CB8AC3E}">
        <p14:creationId xmlns:p14="http://schemas.microsoft.com/office/powerpoint/2010/main" val="523173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dirty="0" smtClean="0"/>
              <a:t>An engineer does whatever is necessary to arrive at a solution in the time available. Arriving at an answer to a question might involve back of the envelop calculations, input from other specialties, guestimates, and individual judgment—whatever is needed to provide in providing its recommendation. In deciding how to allocate scarce research time for thinking about the problem, engineering follows the weakest link principle—it allocates research resources to that part of the problem that seems to be the weakest link. At times, that might be science, but at other times, it might be philosophical questions having to do with goals, judgment questions, having to do with whose judgment to use, or institutional questions having to do with implementation, or historical questions having to do with how similar problems occurred in the past. Whereas a scientist is a specialist, an engineer is a generalist, who brings many different skills to bear on a question. So the research focus of an engineer and a scientist differ.</a:t>
            </a:r>
            <a:endParaRPr lang="en-US" dirty="0"/>
          </a:p>
        </p:txBody>
      </p:sp>
      <p:sp>
        <p:nvSpPr>
          <p:cNvPr id="2" name="Title 1"/>
          <p:cNvSpPr>
            <a:spLocks noGrp="1"/>
          </p:cNvSpPr>
          <p:nvPr>
            <p:ph type="title"/>
          </p:nvPr>
        </p:nvSpPr>
        <p:spPr/>
        <p:txBody>
          <a:bodyPr>
            <a:normAutofit fontScale="90000"/>
          </a:bodyPr>
          <a:lstStyle/>
          <a:p>
            <a:r>
              <a:rPr lang="en-US" dirty="0" smtClean="0"/>
              <a:t>Differences between Engineering or Art method and Scientific Method (1)</a:t>
            </a:r>
            <a:endParaRPr lang="en-US" dirty="0"/>
          </a:p>
        </p:txBody>
      </p:sp>
      <p:sp>
        <p:nvSpPr>
          <p:cNvPr id="4" name="Slide Number Placeholder 3"/>
          <p:cNvSpPr>
            <a:spLocks noGrp="1"/>
          </p:cNvSpPr>
          <p:nvPr>
            <p:ph type="sldNum" sz="quarter" idx="12"/>
          </p:nvPr>
        </p:nvSpPr>
        <p:spPr/>
        <p:txBody>
          <a:bodyPr/>
          <a:lstStyle/>
          <a:p>
            <a:fld id="{E5F6EC80-6D36-4BF8-9333-1692FEBB8AE6}" type="slidenum">
              <a:rPr lang="en-US" smtClean="0"/>
              <a:pPr/>
              <a:t>22</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1800" dirty="0" smtClean="0"/>
              <a:t>Since the </a:t>
            </a:r>
            <a:r>
              <a:rPr lang="en-US" sz="1800" dirty="0"/>
              <a:t>engineering heuristic is </a:t>
            </a:r>
            <a:r>
              <a:rPr lang="en-US" sz="1800" dirty="0" smtClean="0"/>
              <a:t>focused on problem solving, not truth finding, it addresses all aspects of the problem relevant to arriving at a solution, whether they are amenable to scientific treatment or not. </a:t>
            </a:r>
          </a:p>
          <a:p>
            <a:r>
              <a:rPr lang="en-US" sz="1800" dirty="0" smtClean="0"/>
              <a:t>Relating that to economics. To talk about economic policy, we need to know the goals of individuals and society is—and what policy is presented as best depends heavily on how we specify those goals. Koen writes “A fundamental characteristic of an engineering solution is that it is the best available from the point of view of a specific engineer... “Theoretically, then, best for an engineer is the result of manipulating a model of society’s perceived reality, including additional subjective considerations known only to the engineer constructing the model. In essence, the engineer creates what he thinks an informed society should want based on his knowledge of what an uninformed society thinks it wants.” This makes engineering include coming to a decision on normative issues.</a:t>
            </a:r>
            <a:endParaRPr lang="en-US" sz="1800" dirty="0"/>
          </a:p>
        </p:txBody>
      </p:sp>
      <p:sp>
        <p:nvSpPr>
          <p:cNvPr id="2" name="Title 1"/>
          <p:cNvSpPr>
            <a:spLocks noGrp="1"/>
          </p:cNvSpPr>
          <p:nvPr>
            <p:ph type="title"/>
          </p:nvPr>
        </p:nvSpPr>
        <p:spPr/>
        <p:txBody>
          <a:bodyPr/>
          <a:lstStyle/>
          <a:p>
            <a:r>
              <a:rPr lang="en-US" dirty="0" smtClean="0"/>
              <a:t>Differences (2)</a:t>
            </a:r>
            <a:endParaRPr lang="en-US" dirty="0"/>
          </a:p>
        </p:txBody>
      </p:sp>
      <p:sp>
        <p:nvSpPr>
          <p:cNvPr id="4" name="Slide Number Placeholder 3"/>
          <p:cNvSpPr>
            <a:spLocks noGrp="1"/>
          </p:cNvSpPr>
          <p:nvPr>
            <p:ph type="sldNum" sz="quarter" idx="12"/>
          </p:nvPr>
        </p:nvSpPr>
        <p:spPr/>
        <p:txBody>
          <a:bodyPr/>
          <a:lstStyle/>
          <a:p>
            <a:fld id="{E5F6EC80-6D36-4BF8-9333-1692FEBB8AE6}" type="slidenum">
              <a:rPr lang="en-US" smtClean="0"/>
              <a:pPr/>
              <a:t>23</a:t>
            </a:fld>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A third difference involves how the policy results of the research are presented. In engineering, the subjective and ad hoc nature of the method is recognized and any model used is not thought of as representing the correct model; models are simply an aid for judgment. This means that the engineer presents his recommendation with no more certainty than one has in the weakest link of the chain of arguments needed to arrive at the proposed solution. </a:t>
            </a:r>
          </a:p>
          <a:p>
            <a:endParaRPr lang="en-US" dirty="0"/>
          </a:p>
        </p:txBody>
      </p:sp>
      <p:sp>
        <p:nvSpPr>
          <p:cNvPr id="2" name="Title 1"/>
          <p:cNvSpPr>
            <a:spLocks noGrp="1"/>
          </p:cNvSpPr>
          <p:nvPr>
            <p:ph type="title"/>
          </p:nvPr>
        </p:nvSpPr>
        <p:spPr/>
        <p:txBody>
          <a:bodyPr/>
          <a:lstStyle/>
          <a:p>
            <a:r>
              <a:rPr lang="en-US" dirty="0" smtClean="0"/>
              <a:t>Differences (3)</a:t>
            </a:r>
            <a:endParaRPr lang="en-US" dirty="0"/>
          </a:p>
        </p:txBody>
      </p:sp>
      <p:sp>
        <p:nvSpPr>
          <p:cNvPr id="4" name="Slide Number Placeholder 3"/>
          <p:cNvSpPr>
            <a:spLocks noGrp="1"/>
          </p:cNvSpPr>
          <p:nvPr>
            <p:ph type="sldNum" sz="quarter" idx="12"/>
          </p:nvPr>
        </p:nvSpPr>
        <p:spPr/>
        <p:txBody>
          <a:bodyPr/>
          <a:lstStyle/>
          <a:p>
            <a:fld id="{E5F6EC80-6D36-4BF8-9333-1692FEBB8AE6}" type="slidenum">
              <a:rPr lang="en-US" smtClean="0"/>
              <a:pPr/>
              <a:t>24</a:t>
            </a:fld>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sz="2800" dirty="0" smtClean="0"/>
              <a:t>A fourth, related, difference is that allowance is made for the imperfection of the knowledge and any recommendation is accompanied by a factor of safety addition. These safety adjustments are determined through experience, not through scientific calculation. History is an important part of engineering, but not of science. You know what worked in the past, and you make fudge factors. Koen writes “Everything the engineer does in his role as an engineer is under the control of a heuristic. Engineering has no hint of the absolute, the deterministic, the guaranteed, the true. Instead it fairly reeks of the uncertain, the provisional and the doubtful. The engineer instinctively recognized this and calls his ad hoc method : doing the best you can with what you’ve got, finding a seat of the pants solution or just muddling through.”</a:t>
            </a:r>
            <a:endParaRPr lang="en-US" dirty="0"/>
          </a:p>
        </p:txBody>
      </p:sp>
      <p:sp>
        <p:nvSpPr>
          <p:cNvPr id="2" name="Title 1"/>
          <p:cNvSpPr>
            <a:spLocks noGrp="1"/>
          </p:cNvSpPr>
          <p:nvPr>
            <p:ph type="title"/>
          </p:nvPr>
        </p:nvSpPr>
        <p:spPr/>
        <p:txBody>
          <a:bodyPr/>
          <a:lstStyle/>
          <a:p>
            <a:r>
              <a:rPr lang="en-US" dirty="0" smtClean="0"/>
              <a:t>Differences (4)</a:t>
            </a:r>
            <a:endParaRPr lang="en-US" dirty="0"/>
          </a:p>
        </p:txBody>
      </p:sp>
      <p:sp>
        <p:nvSpPr>
          <p:cNvPr id="4" name="Slide Number Placeholder 3"/>
          <p:cNvSpPr>
            <a:spLocks noGrp="1"/>
          </p:cNvSpPr>
          <p:nvPr>
            <p:ph type="sldNum" sz="quarter" idx="12"/>
          </p:nvPr>
        </p:nvSpPr>
        <p:spPr/>
        <p:txBody>
          <a:bodyPr/>
          <a:lstStyle/>
          <a:p>
            <a:fld id="{E5F6EC80-6D36-4BF8-9333-1692FEBB8AE6}" type="slidenum">
              <a:rPr lang="en-US" smtClean="0"/>
              <a:pPr/>
              <a:t>25</a:t>
            </a:fld>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The Applied Economist as “Honest Broker” Engineer</a:t>
            </a:r>
            <a:endParaRPr lang="en-US" dirty="0"/>
          </a:p>
        </p:txBody>
      </p:sp>
      <p:sp>
        <p:nvSpPr>
          <p:cNvPr id="3" name="Content Placeholder 2"/>
          <p:cNvSpPr>
            <a:spLocks noGrp="1"/>
          </p:cNvSpPr>
          <p:nvPr>
            <p:ph idx="1"/>
          </p:nvPr>
        </p:nvSpPr>
        <p:spPr/>
        <p:txBody>
          <a:bodyPr>
            <a:normAutofit fontScale="92500" lnSpcReduction="20000"/>
          </a:bodyPr>
          <a:lstStyle/>
          <a:p>
            <a:r>
              <a:rPr lang="en-US" dirty="0"/>
              <a:t>Choose an analysis that reflects the best way to arrive at an answer.</a:t>
            </a:r>
          </a:p>
          <a:p>
            <a:r>
              <a:rPr lang="en-US" dirty="0" smtClean="0"/>
              <a:t>Make the value judgments underlying the analysis as transparent as possible.</a:t>
            </a:r>
          </a:p>
          <a:p>
            <a:r>
              <a:rPr lang="en-US" dirty="0" smtClean="0"/>
              <a:t>Define efficiency as having meaning only in relation to a goal</a:t>
            </a:r>
          </a:p>
          <a:p>
            <a:pPr lvl="1"/>
            <a:r>
              <a:rPr lang="en-US" dirty="0" smtClean="0"/>
              <a:t>Example of ambiguous use: </a:t>
            </a:r>
          </a:p>
          <a:p>
            <a:pPr lvl="1"/>
            <a:r>
              <a:rPr lang="en-US" dirty="0" smtClean="0"/>
              <a:t>Dolan:  Discussions of efficiency are seen as part of positive economics, the area of economics that in concerned with facts and the relationships among them. </a:t>
            </a:r>
          </a:p>
          <a:p>
            <a:r>
              <a:rPr lang="en-US" dirty="0" smtClean="0"/>
              <a:t>Make clear the limitations of one’s models and analysis.</a:t>
            </a:r>
          </a:p>
          <a:p>
            <a:r>
              <a:rPr lang="en-US" dirty="0" smtClean="0"/>
              <a:t>Be more humble.</a:t>
            </a:r>
          </a:p>
          <a:p>
            <a:r>
              <a:rPr lang="en-US" dirty="0" smtClean="0"/>
              <a:t>Deal with a wider scope of issues.</a:t>
            </a:r>
          </a:p>
          <a:p>
            <a:endParaRPr lang="en-US" dirty="0"/>
          </a:p>
        </p:txBody>
      </p:sp>
      <p:sp>
        <p:nvSpPr>
          <p:cNvPr id="5" name="Slide Number Placeholder 4"/>
          <p:cNvSpPr>
            <a:spLocks noGrp="1"/>
          </p:cNvSpPr>
          <p:nvPr>
            <p:ph type="sldNum" sz="quarter" idx="12"/>
          </p:nvPr>
        </p:nvSpPr>
        <p:spPr/>
        <p:txBody>
          <a:bodyPr/>
          <a:lstStyle/>
          <a:p>
            <a:fld id="{E5F6EC80-6D36-4BF8-9333-1692FEBB8AE6}" type="slidenum">
              <a:rPr lang="en-US" smtClean="0"/>
              <a:pPr/>
              <a:t>26</a:t>
            </a:fld>
            <a:endParaRPr lang="en-US" dirty="0"/>
          </a:p>
        </p:txBody>
      </p:sp>
    </p:spTree>
    <p:extLst>
      <p:ext uri="{BB962C8B-B14F-4D97-AF65-F5344CB8AC3E}">
        <p14:creationId xmlns:p14="http://schemas.microsoft.com/office/powerpoint/2010/main" val="159182648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dirty="0"/>
              <a:t>I would like to start with what I believe every academic should do when appearing in public, especially when speaking about political and controversial issues—to clarify the extent to which he is incorporating his professional knowledge in his remarks, when he is expressing views with the authority supported by academic findings, and what part of his comments are nothing more than his personal thoughts and opinions….to the best of my understanding, economic theory has nothing to say about the heart of the issue under discussion here…Because as an economic theorist, I would like to state that economic theory is exploited in discussion about current economic issues, and I don’t like it…, to put it mildly. </a:t>
            </a:r>
          </a:p>
          <a:p>
            <a:r>
              <a:rPr lang="en-US" dirty="0"/>
              <a:t>“Everything that I say here, even in an academic context (and I intentionally use the word “academic” since I do not think that the word “scientific” is appropriate for economics) is completely subjective, controversial and therefore perhaps describes me no less than it describes economic theory. </a:t>
            </a:r>
          </a:p>
        </p:txBody>
      </p:sp>
      <p:sp>
        <p:nvSpPr>
          <p:cNvPr id="2" name="Title 1"/>
          <p:cNvSpPr>
            <a:spLocks noGrp="1"/>
          </p:cNvSpPr>
          <p:nvPr>
            <p:ph type="title"/>
          </p:nvPr>
        </p:nvSpPr>
        <p:spPr/>
        <p:txBody>
          <a:bodyPr>
            <a:normAutofit fontScale="90000"/>
          </a:bodyPr>
          <a:lstStyle/>
          <a:p>
            <a:r>
              <a:rPr lang="en-US" dirty="0" smtClean="0"/>
              <a:t>Ariel Rubinstein’s statement of method</a:t>
            </a:r>
            <a:endParaRPr lang="en-US" dirty="0"/>
          </a:p>
        </p:txBody>
      </p:sp>
      <p:sp>
        <p:nvSpPr>
          <p:cNvPr id="4" name="Slide Number Placeholder 3"/>
          <p:cNvSpPr>
            <a:spLocks noGrp="1"/>
          </p:cNvSpPr>
          <p:nvPr>
            <p:ph type="sldNum" sz="quarter" idx="12"/>
          </p:nvPr>
        </p:nvSpPr>
        <p:spPr/>
        <p:txBody>
          <a:bodyPr/>
          <a:lstStyle/>
          <a:p>
            <a:fld id="{E5F6EC80-6D36-4BF8-9333-1692FEBB8AE6}" type="slidenum">
              <a:rPr lang="en-US" smtClean="0"/>
              <a:pPr/>
              <a:t>27</a:t>
            </a:fld>
            <a:endParaRPr lang="en-US" dirty="0"/>
          </a:p>
        </p:txBody>
      </p:sp>
    </p:spTree>
    <p:extLst>
      <p:ext uri="{BB962C8B-B14F-4D97-AF65-F5344CB8AC3E}">
        <p14:creationId xmlns:p14="http://schemas.microsoft.com/office/powerpoint/2010/main" val="22214281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1800" dirty="0" smtClean="0"/>
              <a:t>When the art branch is added, it is much easier to make clear to others the way economic analysis integrates values. Most of what economists do can be called positive art, or non moral normative economics. </a:t>
            </a:r>
          </a:p>
          <a:p>
            <a:r>
              <a:rPr lang="en-US" sz="1800" dirty="0" smtClean="0"/>
              <a:t>Should does not necessarily mean normative. “To achieve this end, given the way an economy works, you should, do this” can be a positive statement, that will involve value judgments. These value judgments can be “honest broker” judgments, or value based judgments. </a:t>
            </a:r>
          </a:p>
          <a:p>
            <a:r>
              <a:rPr lang="en-US" sz="1800" dirty="0" smtClean="0"/>
              <a:t>By positive economists often mean “honest broker” judgments. </a:t>
            </a:r>
          </a:p>
          <a:p>
            <a:r>
              <a:rPr lang="en-US" sz="1800" dirty="0" smtClean="0"/>
              <a:t>By normative, economists mean moral judgments that are involve what one morally believes “should” be done. </a:t>
            </a:r>
          </a:p>
          <a:p>
            <a:r>
              <a:rPr lang="en-US" sz="1800" dirty="0" smtClean="0"/>
              <a:t>While all analysis involves some value judgments, some analysis involves less than others, and it is useful to keep them clear. The positive/normative distinction, used in conjunction with the art/science distinction can help economists do that. </a:t>
            </a:r>
            <a:endParaRPr lang="en-US" sz="1800" dirty="0"/>
          </a:p>
        </p:txBody>
      </p:sp>
      <p:sp>
        <p:nvSpPr>
          <p:cNvPr id="2" name="Title 1"/>
          <p:cNvSpPr>
            <a:spLocks noGrp="1"/>
          </p:cNvSpPr>
          <p:nvPr>
            <p:ph type="title"/>
          </p:nvPr>
        </p:nvSpPr>
        <p:spPr/>
        <p:txBody>
          <a:bodyPr/>
          <a:lstStyle/>
          <a:p>
            <a:r>
              <a:rPr lang="en-US" dirty="0" smtClean="0"/>
              <a:t>Conclusion</a:t>
            </a:r>
            <a:endParaRPr lang="en-US" dirty="0"/>
          </a:p>
        </p:txBody>
      </p:sp>
      <p:sp>
        <p:nvSpPr>
          <p:cNvPr id="4" name="Slide Number Placeholder 3"/>
          <p:cNvSpPr>
            <a:spLocks noGrp="1"/>
          </p:cNvSpPr>
          <p:nvPr>
            <p:ph type="sldNum" sz="quarter" idx="12"/>
          </p:nvPr>
        </p:nvSpPr>
        <p:spPr/>
        <p:txBody>
          <a:bodyPr/>
          <a:lstStyle/>
          <a:p>
            <a:fld id="{E5F6EC80-6D36-4BF8-9333-1692FEBB8AE6}" type="slidenum">
              <a:rPr lang="en-US" smtClean="0"/>
              <a:pPr/>
              <a:t>28</a:t>
            </a:fld>
            <a:endParaRPr lang="en-US" dirty="0"/>
          </a:p>
        </p:txBody>
      </p:sp>
    </p:spTree>
    <p:extLst>
      <p:ext uri="{BB962C8B-B14F-4D97-AF65-F5344CB8AC3E}">
        <p14:creationId xmlns:p14="http://schemas.microsoft.com/office/powerpoint/2010/main" val="26422946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Hillary </a:t>
            </a:r>
            <a:r>
              <a:rPr lang="en-US" dirty="0"/>
              <a:t>Putnam (2002) </a:t>
            </a:r>
            <a:r>
              <a:rPr lang="en-US" dirty="0" smtClean="0"/>
              <a:t>of Harvard calls it</a:t>
            </a:r>
            <a:r>
              <a:rPr lang="en-US" dirty="0"/>
              <a:t>, and the related fact/value divide that he sees as accompanying it, as totally unsupportable</a:t>
            </a:r>
            <a:r>
              <a:rPr lang="en-US" dirty="0" smtClean="0"/>
              <a:t>.</a:t>
            </a:r>
          </a:p>
          <a:p>
            <a:r>
              <a:rPr lang="en-US" dirty="0" smtClean="0"/>
              <a:t>John </a:t>
            </a:r>
            <a:r>
              <a:rPr lang="en-US" dirty="0"/>
              <a:t>Davis (2013) calls the positive/normative distinction “</a:t>
            </a:r>
            <a:r>
              <a:rPr lang="en-US" dirty="0" smtClean="0"/>
              <a:t>indefensible.” </a:t>
            </a:r>
          </a:p>
          <a:p>
            <a:r>
              <a:rPr lang="en-US" dirty="0" smtClean="0"/>
              <a:t>Their argument is essentially that values enter into everything that people do—the way they look at things, the language one uses, so to think that anything is fully objective, or positive, is unsupportable. </a:t>
            </a:r>
          </a:p>
          <a:p>
            <a:r>
              <a:rPr lang="en-US" dirty="0" smtClean="0"/>
              <a:t>Economics is seen that having failed to incorporate that sensibility, and its positive/normative distinction, is seen as a relic of its logical positivist roots. </a:t>
            </a:r>
            <a:endParaRPr lang="en-US" dirty="0"/>
          </a:p>
        </p:txBody>
      </p:sp>
      <p:sp>
        <p:nvSpPr>
          <p:cNvPr id="2" name="Title 1"/>
          <p:cNvSpPr>
            <a:spLocks noGrp="1"/>
          </p:cNvSpPr>
          <p:nvPr>
            <p:ph type="title"/>
          </p:nvPr>
        </p:nvSpPr>
        <p:spPr/>
        <p:txBody>
          <a:bodyPr>
            <a:normAutofit fontScale="90000"/>
          </a:bodyPr>
          <a:lstStyle/>
          <a:p>
            <a:r>
              <a:rPr lang="en-US" dirty="0" smtClean="0"/>
              <a:t>Philosophers don’t like that distinction</a:t>
            </a:r>
            <a:endParaRPr lang="en-US" dirty="0"/>
          </a:p>
        </p:txBody>
      </p:sp>
      <p:sp>
        <p:nvSpPr>
          <p:cNvPr id="4" name="Slide Number Placeholder 3"/>
          <p:cNvSpPr>
            <a:spLocks noGrp="1"/>
          </p:cNvSpPr>
          <p:nvPr>
            <p:ph type="sldNum" sz="quarter" idx="12"/>
          </p:nvPr>
        </p:nvSpPr>
        <p:spPr/>
        <p:txBody>
          <a:bodyPr/>
          <a:lstStyle/>
          <a:p>
            <a:fld id="{E5F6EC80-6D36-4BF8-9333-1692FEBB8AE6}" type="slidenum">
              <a:rPr lang="en-US" smtClean="0"/>
              <a:pPr/>
              <a:t>3</a:t>
            </a:fld>
            <a:endParaRPr lang="en-US" dirty="0"/>
          </a:p>
        </p:txBody>
      </p:sp>
    </p:spTree>
    <p:extLst>
      <p:ext uri="{BB962C8B-B14F-4D97-AF65-F5344CB8AC3E}">
        <p14:creationId xmlns:p14="http://schemas.microsoft.com/office/powerpoint/2010/main" val="38268015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All economics textbooks present the positive\normative distinction</a:t>
            </a:r>
            <a:endParaRPr lang="en-US" dirty="0"/>
          </a:p>
        </p:txBody>
      </p:sp>
      <p:sp>
        <p:nvSpPr>
          <p:cNvPr id="3" name="Content Placeholder 2"/>
          <p:cNvSpPr>
            <a:spLocks noGrp="1"/>
          </p:cNvSpPr>
          <p:nvPr>
            <p:ph idx="1"/>
          </p:nvPr>
        </p:nvSpPr>
        <p:spPr/>
        <p:txBody>
          <a:bodyPr>
            <a:normAutofit fontScale="77500" lnSpcReduction="20000"/>
          </a:bodyPr>
          <a:lstStyle/>
          <a:p>
            <a:endParaRPr lang="en-US" dirty="0" smtClean="0"/>
          </a:p>
          <a:p>
            <a:r>
              <a:rPr lang="en-US" dirty="0" smtClean="0"/>
              <a:t>Positive economics is a science. It is value free. It considers “what is”. It provides facts</a:t>
            </a:r>
          </a:p>
          <a:p>
            <a:r>
              <a:rPr lang="en-US" dirty="0" smtClean="0"/>
              <a:t>Normative economics is value laden—what should be?</a:t>
            </a:r>
          </a:p>
          <a:p>
            <a:r>
              <a:rPr lang="en-US" dirty="0" smtClean="0"/>
              <a:t>Economists do positive economics, not normative economics</a:t>
            </a:r>
          </a:p>
          <a:p>
            <a:endParaRPr lang="en-US" dirty="0"/>
          </a:p>
          <a:p>
            <a:r>
              <a:rPr lang="en-US" dirty="0" smtClean="0"/>
              <a:t>In my text I don’t present that 2-part distinction—I present a three part distinction—</a:t>
            </a:r>
          </a:p>
          <a:p>
            <a:r>
              <a:rPr lang="en-US" dirty="0" smtClean="0"/>
              <a:t>Positive, Normative, and Art, where art is relating the theorems and facts determined in positive economics to the goals determined in normative economics</a:t>
            </a:r>
          </a:p>
          <a:p>
            <a:endParaRPr lang="en-US" dirty="0"/>
          </a:p>
          <a:p>
            <a:r>
              <a:rPr lang="en-US" dirty="0" smtClean="0"/>
              <a:t>The goal of this presentation is to explain why I do it, and why I think all economists should do that. </a:t>
            </a:r>
          </a:p>
          <a:p>
            <a:endParaRPr lang="en-US" dirty="0"/>
          </a:p>
          <a:p>
            <a:endParaRPr lang="en-US" dirty="0" smtClean="0"/>
          </a:p>
        </p:txBody>
      </p:sp>
      <p:sp>
        <p:nvSpPr>
          <p:cNvPr id="5" name="Slide Number Placeholder 4"/>
          <p:cNvSpPr>
            <a:spLocks noGrp="1"/>
          </p:cNvSpPr>
          <p:nvPr>
            <p:ph type="sldNum" sz="quarter" idx="12"/>
          </p:nvPr>
        </p:nvSpPr>
        <p:spPr/>
        <p:txBody>
          <a:bodyPr/>
          <a:lstStyle/>
          <a:p>
            <a:fld id="{E5F6EC80-6D36-4BF8-9333-1692FEBB8AE6}" type="slidenum">
              <a:rPr lang="en-US" smtClean="0"/>
              <a:pPr/>
              <a:t>4</a:t>
            </a:fld>
            <a:endParaRPr lang="en-US" dirty="0"/>
          </a:p>
        </p:txBody>
      </p:sp>
    </p:spTree>
    <p:extLst>
      <p:ext uri="{BB962C8B-B14F-4D97-AF65-F5344CB8AC3E}">
        <p14:creationId xmlns:p14="http://schemas.microsoft.com/office/powerpoint/2010/main" val="25286744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Examples: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Hubbard et al—”Positive analysis is concerned with what is, and normative analysis is concerned with what ought to be. Economics is concerned primarily with positive analysis, which measures the costs and benefits of different courses of action.” </a:t>
            </a:r>
          </a:p>
          <a:p>
            <a:r>
              <a:rPr lang="en-US" dirty="0" smtClean="0"/>
              <a:t> </a:t>
            </a:r>
          </a:p>
          <a:p>
            <a:r>
              <a:rPr lang="en-US" dirty="0" smtClean="0"/>
              <a:t>McConnell et al—Positive economics focuses on facts and cause and effect relationships…. Normative economics looks at the desirability of certain aspects of the economy.  Positive statement: “The unemployment rate in France is higher than that in the United States.” Normative statement: “France ought to undertake policies to make its labor market more flexible to reduce unemployment rates.” Whenever words such as “ought” or “should” appear in a sentence, you are very likely encountering a normative statement</a:t>
            </a:r>
          </a:p>
          <a:p>
            <a:endParaRPr lang="en-US" dirty="0" smtClean="0"/>
          </a:p>
          <a:p>
            <a:endParaRPr lang="en-US" dirty="0"/>
          </a:p>
        </p:txBody>
      </p:sp>
      <p:sp>
        <p:nvSpPr>
          <p:cNvPr id="5" name="Slide Number Placeholder 4"/>
          <p:cNvSpPr>
            <a:spLocks noGrp="1"/>
          </p:cNvSpPr>
          <p:nvPr>
            <p:ph type="sldNum" sz="quarter" idx="12"/>
          </p:nvPr>
        </p:nvSpPr>
        <p:spPr/>
        <p:txBody>
          <a:bodyPr/>
          <a:lstStyle/>
          <a:p>
            <a:fld id="{E5F6EC80-6D36-4BF8-9333-1692FEBB8AE6}" type="slidenum">
              <a:rPr lang="en-US" smtClean="0"/>
              <a:pPr/>
              <a:t>5</a:t>
            </a:fld>
            <a:endParaRPr lang="en-US" dirty="0"/>
          </a:p>
        </p:txBody>
      </p:sp>
    </p:spTree>
    <p:extLst>
      <p:ext uri="{BB962C8B-B14F-4D97-AF65-F5344CB8AC3E}">
        <p14:creationId xmlns:p14="http://schemas.microsoft.com/office/powerpoint/2010/main" val="4522162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r>
              <a:rPr lang="en-US" dirty="0"/>
              <a:t> </a:t>
            </a:r>
          </a:p>
          <a:p>
            <a:r>
              <a:rPr lang="en-US" dirty="0"/>
              <a:t>Normative statements are statements about what ought to be. These statements depend on values and cannot be tested... You may or disagree with these statements, but you can’t test them. They express an opinion, but they don’t assert a fact which can be checked. </a:t>
            </a:r>
            <a:r>
              <a:rPr lang="en-US" i="1" dirty="0"/>
              <a:t>And they are not economics</a:t>
            </a:r>
            <a:r>
              <a:rPr lang="en-US" dirty="0"/>
              <a:t> (emphasis added).</a:t>
            </a:r>
          </a:p>
          <a:p>
            <a:r>
              <a:rPr lang="en-US" dirty="0"/>
              <a:t>		Bade and </a:t>
            </a:r>
            <a:r>
              <a:rPr lang="en-US" dirty="0" err="1"/>
              <a:t>Parkin</a:t>
            </a:r>
            <a:r>
              <a:rPr lang="en-US" dirty="0"/>
              <a:t> (2007)</a:t>
            </a:r>
          </a:p>
          <a:p>
            <a:r>
              <a:rPr lang="en-US" dirty="0"/>
              <a:t>Positive and normative statements are fundamentally different, but they are often intertwined in a person’s set of beliefs. In particular, positive views about how the world works affect normative views about what policies are desirable... Much of economics is positive: It just tries to explain how the world works. Yet those who use economics have normative goals: They want to learn how to improve the economy. When you hear economists making normative statements, you know they are speaking not as scientists, but as policy advisers.</a:t>
            </a:r>
          </a:p>
          <a:p>
            <a:r>
              <a:rPr lang="en-US" dirty="0"/>
              <a:t>		Mankiw</a:t>
            </a:r>
          </a:p>
          <a:p>
            <a:r>
              <a:rPr lang="en-US" dirty="0"/>
              <a:t>Normative economics develops frameworks within which these complicated judgments [about economic policy choices] can be systematically made. Good normative economics also tries to be explicit about precisely which values or objectives it is incorporating. It tries to couch its statements in the form, “If these are your values, then this is the best policy.”</a:t>
            </a:r>
          </a:p>
          <a:p>
            <a:r>
              <a:rPr lang="en-US" dirty="0"/>
              <a:t>		</a:t>
            </a:r>
            <a:r>
              <a:rPr lang="en-US" dirty="0" err="1"/>
              <a:t>Stiglitz</a:t>
            </a:r>
            <a:r>
              <a:rPr lang="en-US" dirty="0"/>
              <a:t> and Walsh (2006)</a:t>
            </a:r>
          </a:p>
          <a:p>
            <a:endParaRPr lang="en-US" dirty="0"/>
          </a:p>
        </p:txBody>
      </p:sp>
      <p:sp>
        <p:nvSpPr>
          <p:cNvPr id="3" name="Slide Number Placeholder 2"/>
          <p:cNvSpPr>
            <a:spLocks noGrp="1"/>
          </p:cNvSpPr>
          <p:nvPr>
            <p:ph type="sldNum" sz="quarter" idx="12"/>
          </p:nvPr>
        </p:nvSpPr>
        <p:spPr/>
        <p:txBody>
          <a:bodyPr/>
          <a:lstStyle/>
          <a:p>
            <a:fld id="{E5F6EC80-6D36-4BF8-9333-1692FEBB8AE6}" type="slidenum">
              <a:rPr lang="en-US" smtClean="0"/>
              <a:pPr/>
              <a:t>6</a:t>
            </a:fld>
            <a:endParaRPr lang="en-US" dirty="0"/>
          </a:p>
        </p:txBody>
      </p:sp>
      <p:sp>
        <p:nvSpPr>
          <p:cNvPr id="4" name="Title 3"/>
          <p:cNvSpPr>
            <a:spLocks noGrp="1"/>
          </p:cNvSpPr>
          <p:nvPr>
            <p:ph type="title"/>
          </p:nvPr>
        </p:nvSpPr>
        <p:spPr/>
        <p:txBody>
          <a:bodyPr/>
          <a:lstStyle/>
          <a:p>
            <a:pPr algn="ctr"/>
            <a:r>
              <a:rPr lang="en-US" dirty="0" smtClean="0"/>
              <a:t>Some </a:t>
            </a:r>
            <a:r>
              <a:rPr lang="en-US" smtClean="0"/>
              <a:t>More Examples</a:t>
            </a:r>
            <a:endParaRPr lang="en-US"/>
          </a:p>
        </p:txBody>
      </p:sp>
    </p:spTree>
    <p:extLst>
      <p:ext uri="{BB962C8B-B14F-4D97-AF65-F5344CB8AC3E}">
        <p14:creationId xmlns:p14="http://schemas.microsoft.com/office/powerpoint/2010/main" val="37864979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The government should support free trade, and oppose restrictions on trade.</a:t>
            </a:r>
          </a:p>
          <a:p>
            <a:r>
              <a:rPr lang="en-US" dirty="0" smtClean="0"/>
              <a:t>The market leads to efficient outcomes.</a:t>
            </a:r>
          </a:p>
          <a:p>
            <a:r>
              <a:rPr lang="en-US" dirty="0" smtClean="0"/>
              <a:t>The unemployment rate is 7%.</a:t>
            </a:r>
          </a:p>
          <a:p>
            <a:r>
              <a:rPr lang="en-US" dirty="0" smtClean="0"/>
              <a:t>Rent controls are bad policy.</a:t>
            </a:r>
          </a:p>
          <a:p>
            <a:r>
              <a:rPr lang="en-US" dirty="0" smtClean="0"/>
              <a:t>Increasing income taxes will decrease effort.</a:t>
            </a:r>
          </a:p>
          <a:p>
            <a:r>
              <a:rPr lang="en-US" dirty="0" smtClean="0"/>
              <a:t>Cap and trade is preferable to a straight regulatory system of control.</a:t>
            </a:r>
          </a:p>
          <a:p>
            <a:r>
              <a:rPr lang="en-US" dirty="0" smtClean="0"/>
              <a:t>Government should support a laissez faire policy.</a:t>
            </a:r>
          </a:p>
          <a:p>
            <a:r>
              <a:rPr lang="en-US" dirty="0" smtClean="0"/>
              <a:t>Perfectly competitive markets lead to Pareto Optimal outcomes.</a:t>
            </a:r>
          </a:p>
          <a:p>
            <a:pPr marL="0" indent="0">
              <a:buNone/>
            </a:pPr>
            <a:endParaRPr lang="en-US" dirty="0" smtClean="0"/>
          </a:p>
          <a:p>
            <a:endParaRPr lang="en-US" dirty="0" smtClean="0"/>
          </a:p>
        </p:txBody>
      </p:sp>
      <p:sp>
        <p:nvSpPr>
          <p:cNvPr id="2" name="Title 1"/>
          <p:cNvSpPr>
            <a:spLocks noGrp="1"/>
          </p:cNvSpPr>
          <p:nvPr>
            <p:ph type="title"/>
          </p:nvPr>
        </p:nvSpPr>
        <p:spPr/>
        <p:txBody>
          <a:bodyPr>
            <a:noAutofit/>
          </a:bodyPr>
          <a:lstStyle/>
          <a:p>
            <a:pPr algn="ctr"/>
            <a:r>
              <a:rPr lang="en-US" sz="3200" dirty="0" smtClean="0"/>
              <a:t>Ambiguity: Are these Positive or Normative Statements?</a:t>
            </a:r>
            <a:endParaRPr lang="en-US" sz="3200" dirty="0"/>
          </a:p>
        </p:txBody>
      </p:sp>
      <p:sp>
        <p:nvSpPr>
          <p:cNvPr id="4" name="Slide Number Placeholder 3"/>
          <p:cNvSpPr>
            <a:spLocks noGrp="1"/>
          </p:cNvSpPr>
          <p:nvPr>
            <p:ph type="sldNum" sz="quarter" idx="12"/>
          </p:nvPr>
        </p:nvSpPr>
        <p:spPr/>
        <p:txBody>
          <a:bodyPr/>
          <a:lstStyle/>
          <a:p>
            <a:fld id="{E5F6EC80-6D36-4BF8-9333-1692FEBB8AE6}" type="slidenum">
              <a:rPr lang="en-US" smtClean="0"/>
              <a:pPr/>
              <a:t>7</a:t>
            </a:fld>
            <a:endParaRPr lang="en-US" dirty="0"/>
          </a:p>
        </p:txBody>
      </p:sp>
    </p:spTree>
    <p:extLst>
      <p:ext uri="{BB962C8B-B14F-4D97-AF65-F5344CB8AC3E}">
        <p14:creationId xmlns:p14="http://schemas.microsoft.com/office/powerpoint/2010/main" val="16822710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1600" dirty="0" smtClean="0"/>
              <a:t>My argument is threefold—</a:t>
            </a:r>
          </a:p>
          <a:p>
            <a:r>
              <a:rPr lang="en-US" sz="1600" dirty="0" smtClean="0"/>
              <a:t>The first is historical: Economist’s positive normative distinction did not originate in logical positivism.  It originated in a tradition that existed long before logical positivism—that goes back to Nassau Senior, John Stuart Mill, John Neville Keynes, and  Lionel Robbins.</a:t>
            </a:r>
          </a:p>
          <a:p>
            <a:r>
              <a:rPr lang="en-US" sz="1600" dirty="0" smtClean="0"/>
              <a:t>The second is that when interpreted in its appropriate historical context, economists' use of the positive/normative distinction makes sense and is useful, and is not subject to philosopher’s criticisms. That context, however, requires a distinction between the science of economics and the art, or engineering branch, of economics. Most (98%) of what economists falls in art. </a:t>
            </a:r>
          </a:p>
          <a:p>
            <a:r>
              <a:rPr lang="en-US" sz="1600" dirty="0" smtClean="0"/>
              <a:t>The Mill/Keynes tradition provides a better guide to methodology than philosophers or the texts. The guide is not concerned with scientific methodology; the guide is concerned with engineering methodology. It is a loose, not precise distinction. It fits with my systematic failure papers—arguing economists and economic methodologists should worry about small m methodology—rough rules of guidance—not big M methodology in science.</a:t>
            </a:r>
          </a:p>
          <a:p>
            <a:endParaRPr lang="en-US" sz="1600" dirty="0" smtClean="0"/>
          </a:p>
          <a:p>
            <a:endParaRPr lang="en-US" sz="1600" dirty="0" smtClean="0"/>
          </a:p>
          <a:p>
            <a:endParaRPr lang="en-US" sz="1600" dirty="0" smtClean="0"/>
          </a:p>
          <a:p>
            <a:endParaRPr lang="en-US" sz="1600" dirty="0"/>
          </a:p>
        </p:txBody>
      </p:sp>
      <p:sp>
        <p:nvSpPr>
          <p:cNvPr id="2" name="Title 1"/>
          <p:cNvSpPr>
            <a:spLocks noGrp="1"/>
          </p:cNvSpPr>
          <p:nvPr>
            <p:ph type="title"/>
          </p:nvPr>
        </p:nvSpPr>
        <p:spPr/>
        <p:txBody>
          <a:bodyPr/>
          <a:lstStyle/>
          <a:p>
            <a:r>
              <a:rPr lang="en-US" b="1" dirty="0"/>
              <a:t>Summary of my message</a:t>
            </a:r>
            <a:endParaRPr lang="en-US" dirty="0"/>
          </a:p>
        </p:txBody>
      </p:sp>
      <p:sp>
        <p:nvSpPr>
          <p:cNvPr id="4" name="Slide Number Placeholder 3"/>
          <p:cNvSpPr>
            <a:spLocks noGrp="1"/>
          </p:cNvSpPr>
          <p:nvPr>
            <p:ph type="sldNum" sz="quarter" idx="12"/>
          </p:nvPr>
        </p:nvSpPr>
        <p:spPr/>
        <p:txBody>
          <a:bodyPr/>
          <a:lstStyle/>
          <a:p>
            <a:fld id="{E5F6EC80-6D36-4BF8-9333-1692FEBB8AE6}" type="slidenum">
              <a:rPr lang="en-US" smtClean="0"/>
              <a:pPr/>
              <a:t>8</a:t>
            </a:fld>
            <a:endParaRPr lang="en-US" dirty="0"/>
          </a:p>
        </p:txBody>
      </p:sp>
    </p:spTree>
    <p:extLst>
      <p:ext uri="{BB962C8B-B14F-4D97-AF65-F5344CB8AC3E}">
        <p14:creationId xmlns:p14="http://schemas.microsoft.com/office/powerpoint/2010/main" val="18678565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They see it as a vestige of logical positivism, that emerged in the 1920s and 1930s.</a:t>
            </a:r>
          </a:p>
          <a:p>
            <a:r>
              <a:rPr lang="en-US" dirty="0" smtClean="0"/>
              <a:t>You have science, which is about truth—you put forth hypotheses, and empirically test them, rejecting all that don’t meet empirical tests.  </a:t>
            </a:r>
          </a:p>
          <a:p>
            <a:r>
              <a:rPr lang="en-US" dirty="0" smtClean="0"/>
              <a:t>Karl Popper and falsificationism </a:t>
            </a:r>
          </a:p>
          <a:p>
            <a:r>
              <a:rPr lang="en-US" dirty="0" smtClean="0"/>
              <a:t>Lakatos—research programs</a:t>
            </a:r>
          </a:p>
          <a:p>
            <a:r>
              <a:rPr lang="en-US" dirty="0" smtClean="0"/>
              <a:t>Goal: Keep normative judgments out of science.</a:t>
            </a:r>
          </a:p>
          <a:p>
            <a:r>
              <a:rPr lang="en-US" dirty="0" smtClean="0"/>
              <a:t>Putnam and others have pointed out—you can’t do it. Science cannot be value free. Nothing is value free. </a:t>
            </a:r>
          </a:p>
          <a:p>
            <a:r>
              <a:rPr lang="en-US" dirty="0" smtClean="0"/>
              <a:t>Post modernist attack on science.</a:t>
            </a:r>
            <a:endParaRPr lang="en-US" dirty="0"/>
          </a:p>
        </p:txBody>
      </p:sp>
      <p:sp>
        <p:nvSpPr>
          <p:cNvPr id="2" name="Title 1"/>
          <p:cNvSpPr>
            <a:spLocks noGrp="1"/>
          </p:cNvSpPr>
          <p:nvPr>
            <p:ph type="title"/>
          </p:nvPr>
        </p:nvSpPr>
        <p:spPr/>
        <p:txBody>
          <a:bodyPr>
            <a:normAutofit fontScale="90000"/>
          </a:bodyPr>
          <a:lstStyle/>
          <a:p>
            <a:pPr algn="ctr"/>
            <a:r>
              <a:rPr lang="en-US" dirty="0" smtClean="0"/>
              <a:t>The Philosopher's Criticism of Economists</a:t>
            </a:r>
            <a:endParaRPr lang="en-US" dirty="0"/>
          </a:p>
        </p:txBody>
      </p:sp>
      <p:sp>
        <p:nvSpPr>
          <p:cNvPr id="4" name="Slide Number Placeholder 3"/>
          <p:cNvSpPr>
            <a:spLocks noGrp="1"/>
          </p:cNvSpPr>
          <p:nvPr>
            <p:ph type="sldNum" sz="quarter" idx="12"/>
          </p:nvPr>
        </p:nvSpPr>
        <p:spPr/>
        <p:txBody>
          <a:bodyPr/>
          <a:lstStyle/>
          <a:p>
            <a:fld id="{E5F6EC80-6D36-4BF8-9333-1692FEBB8AE6}" type="slidenum">
              <a:rPr lang="en-US" smtClean="0"/>
              <a:pPr/>
              <a:t>9</a:t>
            </a:fld>
            <a:endParaRPr lang="en-US" dirty="0"/>
          </a:p>
        </p:txBody>
      </p:sp>
    </p:spTree>
    <p:extLst>
      <p:ext uri="{BB962C8B-B14F-4D97-AF65-F5344CB8AC3E}">
        <p14:creationId xmlns:p14="http://schemas.microsoft.com/office/powerpoint/2010/main" val="42683433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0</TotalTime>
  <Words>3885</Words>
  <Application>Microsoft Office PowerPoint</Application>
  <PresentationFormat>On-screen Show (4:3)</PresentationFormat>
  <Paragraphs>191</Paragraphs>
  <Slides>28</Slides>
  <Notes>19</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Concourse</vt:lpstr>
      <vt:lpstr>Making Sense of the Positive Normative Distinction</vt:lpstr>
      <vt:lpstr>The Positive Normative Distinction in the Texts</vt:lpstr>
      <vt:lpstr>Philosophers don’t like that distinction</vt:lpstr>
      <vt:lpstr>All economics textbooks present the positive\normative distinction</vt:lpstr>
      <vt:lpstr>Some Examples:</vt:lpstr>
      <vt:lpstr>Some More Examples</vt:lpstr>
      <vt:lpstr>Ambiguity: Are these Positive or Normative Statements?</vt:lpstr>
      <vt:lpstr>Summary of my message</vt:lpstr>
      <vt:lpstr>The Philosopher's Criticism of Economists</vt:lpstr>
      <vt:lpstr>The Economist’s Use of Positive/Normative Distinction</vt:lpstr>
      <vt:lpstr>The Mill/Keynes methodological tradition</vt:lpstr>
      <vt:lpstr>Historical tradition of economists, based on economics alone, giving policy advice. </vt:lpstr>
      <vt:lpstr>Losing the Mill/Keynes Tradition</vt:lpstr>
      <vt:lpstr>Friedman’s Methodological Presentation lost that tradition</vt:lpstr>
      <vt:lpstr>Interpretation of Robbins’ views</vt:lpstr>
      <vt:lpstr>Robbins’ called art of economics political economy</vt:lpstr>
      <vt:lpstr>Methodology of art of economics is similar to engineering methodology</vt:lpstr>
      <vt:lpstr>Art is the engineering branch of economics.  Engineering is not applied science</vt:lpstr>
      <vt:lpstr>Definitions of Engineers and Scientists</vt:lpstr>
      <vt:lpstr>What is the difference between a heuristic and a model?</vt:lpstr>
      <vt:lpstr>Theory and Models are Heuristics, not Truth: Punch line of Streetlamp joke</vt:lpstr>
      <vt:lpstr>Differences between Engineering or Art method and Scientific Method (1)</vt:lpstr>
      <vt:lpstr>Differences (2)</vt:lpstr>
      <vt:lpstr>Differences (3)</vt:lpstr>
      <vt:lpstr>Differences (4)</vt:lpstr>
      <vt:lpstr>The Applied Economist as “Honest Broker” Engineer</vt:lpstr>
      <vt:lpstr>Ariel Rubinstein’s statement of method</vt:lpstr>
      <vt:lpstr>Conclusion</vt:lpstr>
    </vt:vector>
  </TitlesOfParts>
  <Company>Middlebury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Moniac, Modeling, and Macroeconomics</dc:title>
  <dc:creator>Colander, David C.</dc:creator>
  <cp:lastModifiedBy>Colander, David C.</cp:lastModifiedBy>
  <cp:revision>40</cp:revision>
  <cp:lastPrinted>2013-11-03T15:30:08Z</cp:lastPrinted>
  <dcterms:created xsi:type="dcterms:W3CDTF">2010-12-02T22:40:43Z</dcterms:created>
  <dcterms:modified xsi:type="dcterms:W3CDTF">2013-11-03T15:35:31Z</dcterms:modified>
</cp:coreProperties>
</file>