
<file path=[Content_Types].xml><?xml version="1.0" encoding="utf-8"?>
<Types xmlns="http://schemas.openxmlformats.org/package/2006/content-types">
  <Override PartName="/ppt/diagrams/layout2.xml" ContentType="application/vnd.openxmlformats-officedocument.drawingml.diagramLayout+xml"/>
  <Default Extension="bin" ContentType="application/vnd.openxmlformats-officedocument.presentationml.printerSettings"/>
  <Override PartName="/ppt/slides/slide14.xml" ContentType="application/vnd.openxmlformats-officedocument.presentationml.slide+xml"/>
  <Override PartName="/ppt/diagrams/data5.xml" ContentType="application/vnd.openxmlformats-officedocument.drawingml.diagramData+xml"/>
  <Default Extension="rels" ContentType="application/vnd.openxmlformats-package.relationships+xml"/>
  <Override PartName="/ppt/diagrams/quickStyle5.xml" ContentType="application/vnd.openxmlformats-officedocument.drawingml.diagramStyle+xml"/>
  <Override PartName="/ppt/diagrams/colors1.xml" ContentType="application/vnd.openxmlformats-officedocument.drawingml.diagramColors+xml"/>
  <Override PartName="/ppt/slides/slide45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diagrams/quickStyle4.xml" ContentType="application/vnd.openxmlformats-officedocument.drawingml.diagramStyl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diagrams/drawing6.xml" ContentType="application/vnd.ms-office.drawingml.diagramDrawing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3.xml" ContentType="application/vnd.openxmlformats-officedocument.drawingml.diagramData+xml"/>
  <Override PartName="/ppt/slides/slide12.xml" ContentType="application/vnd.openxmlformats-officedocument.presentationml.slide+xml"/>
  <Override PartName="/ppt/diagrams/colors6.xml" ContentType="application/vnd.openxmlformats-officedocument.drawingml.diagramColors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diagrams/drawing5.xml" ContentType="application/vnd.ms-office.drawingml.diagramDrawing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diagrams/layout6.xml" ContentType="application/vnd.openxmlformats-officedocument.drawingml.diagramLayout+xml"/>
  <Override PartName="/ppt/slides/slide18.xml" ContentType="application/vnd.openxmlformats-officedocument.presentationml.slide+xml"/>
  <Override PartName="/ppt/diagrams/data2.xml" ContentType="application/vnd.openxmlformats-officedocument.drawingml.diagramData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diagrams/colors5.xml" ContentType="application/vnd.openxmlformats-officedocument.drawingml.diagramColors+xml"/>
  <Override PartName="/ppt/slides/slide49.xml" ContentType="application/vnd.openxmlformats-officedocument.presentationml.slide+xml"/>
  <Override PartName="/ppt/diagrams/quickStyle2.xml" ContentType="application/vnd.openxmlformats-officedocument.drawingml.diagramStyl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diagrams/drawing4.xml" ContentType="application/vnd.ms-office.drawingml.diagramDrawing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diagrams/layout5.xml" ContentType="application/vnd.openxmlformats-officedocument.drawingml.diagramLayout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diagrams/data1.xml" ContentType="application/vnd.openxmlformats-officedocument.drawingml.diagramData+xml"/>
  <Override PartName="/ppt/slides/slide10.xml" ContentType="application/vnd.openxmlformats-officedocument.presentationml.slide+xml"/>
  <Override PartName="/ppt/diagrams/colors4.xml" ContentType="application/vnd.openxmlformats-officedocument.drawingml.diagramColors+xml"/>
  <Override PartName="/ppt/slides/slide48.xml" ContentType="application/vnd.openxmlformats-officedocument.presentationml.slide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s/slide41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diagrams/drawing3.xml" ContentType="application/vnd.ms-office.drawingml.diagramDrawing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diagrams/colors3.xml" ContentType="application/vnd.openxmlformats-officedocument.drawingml.diagramColor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diagrams/drawing2.xml" ContentType="application/vnd.ms-office.drawingml.diagramDrawing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diagrams/quickStyle6.xml" ContentType="application/vnd.openxmlformats-officedocument.drawingml.diagramStyle+xml"/>
  <Override PartName="/ppt/diagrams/colors2.xml" ContentType="application/vnd.openxmlformats-officedocument.drawingml.diagramColors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diagrams/drawing1.xml" ContentType="application/vnd.ms-office.drawingml.diagramDrawing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88" r:id="rId1"/>
  </p:sldMasterIdLst>
  <p:notesMasterIdLst>
    <p:notesMasterId r:id="rId57"/>
  </p:notesMasterIdLst>
  <p:sldIdLst>
    <p:sldId id="257" r:id="rId2"/>
    <p:sldId id="260" r:id="rId3"/>
    <p:sldId id="261" r:id="rId4"/>
    <p:sldId id="263" r:id="rId5"/>
    <p:sldId id="264" r:id="rId6"/>
    <p:sldId id="265" r:id="rId7"/>
    <p:sldId id="301" r:id="rId8"/>
    <p:sldId id="266" r:id="rId9"/>
    <p:sldId id="267" r:id="rId10"/>
    <p:sldId id="270" r:id="rId11"/>
    <p:sldId id="271" r:id="rId12"/>
    <p:sldId id="273" r:id="rId13"/>
    <p:sldId id="274" r:id="rId14"/>
    <p:sldId id="269" r:id="rId15"/>
    <p:sldId id="276" r:id="rId16"/>
    <p:sldId id="275" r:id="rId17"/>
    <p:sldId id="277" r:id="rId18"/>
    <p:sldId id="278" r:id="rId19"/>
    <p:sldId id="279" r:id="rId20"/>
    <p:sldId id="280" r:id="rId21"/>
    <p:sldId id="282" r:id="rId22"/>
    <p:sldId id="284" r:id="rId23"/>
    <p:sldId id="291" r:id="rId24"/>
    <p:sldId id="294" r:id="rId25"/>
    <p:sldId id="295" r:id="rId26"/>
    <p:sldId id="298" r:id="rId27"/>
    <p:sldId id="292" r:id="rId28"/>
    <p:sldId id="304" r:id="rId29"/>
    <p:sldId id="306" r:id="rId30"/>
    <p:sldId id="299" r:id="rId31"/>
    <p:sldId id="296" r:id="rId32"/>
    <p:sldId id="297" r:id="rId33"/>
    <p:sldId id="311" r:id="rId34"/>
    <p:sldId id="312" r:id="rId35"/>
    <p:sldId id="313" r:id="rId36"/>
    <p:sldId id="309" r:id="rId37"/>
    <p:sldId id="310" r:id="rId38"/>
    <p:sldId id="314" r:id="rId39"/>
    <p:sldId id="307" r:id="rId40"/>
    <p:sldId id="302" r:id="rId41"/>
    <p:sldId id="319" r:id="rId42"/>
    <p:sldId id="320" r:id="rId43"/>
    <p:sldId id="303" r:id="rId44"/>
    <p:sldId id="315" r:id="rId45"/>
    <p:sldId id="316" r:id="rId46"/>
    <p:sldId id="317" r:id="rId47"/>
    <p:sldId id="318" r:id="rId48"/>
    <p:sldId id="285" r:id="rId49"/>
    <p:sldId id="286" r:id="rId50"/>
    <p:sldId id="287" r:id="rId51"/>
    <p:sldId id="288" r:id="rId52"/>
    <p:sldId id="289" r:id="rId53"/>
    <p:sldId id="321" r:id="rId54"/>
    <p:sldId id="322" r:id="rId55"/>
    <p:sldId id="268" r:id="rId5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2278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88367" autoAdjust="0"/>
  </p:normalViewPr>
  <p:slideViewPr>
    <p:cSldViewPr snapToGrid="0" snapToObjects="1">
      <p:cViewPr varScale="1">
        <p:scale>
          <a:sx n="86" d="100"/>
          <a:sy n="86" d="100"/>
        </p:scale>
        <p:origin x="-8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file://localhost/Users/stefania/Downloads/unione_europea.jpg" TargetMode="External"/><Relationship Id="rId5" Type="http://schemas.openxmlformats.org/officeDocument/2006/relationships/image" Target="../media/image4.jpeg"/><Relationship Id="rId6" Type="http://schemas.openxmlformats.org/officeDocument/2006/relationships/image" Target="file://localhost/Users/stefania/Downloads/1237403379989_mondo.jpg" TargetMode="External"/><Relationship Id="rId1" Type="http://schemas.openxmlformats.org/officeDocument/2006/relationships/image" Target="../media/image2.jpeg"/><Relationship Id="rId2" Type="http://schemas.openxmlformats.org/officeDocument/2006/relationships/image" Target="file://localhost/Users/stefania/Downloads/10italy_map.jpg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file://localhost/Users/stefania/Downloads/unione_europea.jpg" TargetMode="External"/><Relationship Id="rId5" Type="http://schemas.openxmlformats.org/officeDocument/2006/relationships/image" Target="../media/image4.jpeg"/><Relationship Id="rId6" Type="http://schemas.openxmlformats.org/officeDocument/2006/relationships/image" Target="file://localhost/Users/stefania/Downloads/1237403379989_mondo.jpg" TargetMode="External"/><Relationship Id="rId1" Type="http://schemas.openxmlformats.org/officeDocument/2006/relationships/image" Target="../media/image2.jpeg"/><Relationship Id="rId2" Type="http://schemas.openxmlformats.org/officeDocument/2006/relationships/image" Target="file://localhost/Users/stefania/Downloads/10italy_map.jp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9A231C-9A0A-204F-8D0E-BAAFFADA60DE}" type="doc">
      <dgm:prSet loTypeId="urn:microsoft.com/office/officeart/2005/8/layout/radial4" loCatId="relationship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8637A2A1-D6C4-4347-80D7-A4806BCD03C3}">
      <dgm:prSet phldrT="[Testo]"/>
      <dgm:spPr>
        <a:solidFill>
          <a:srgbClr val="FF6600"/>
        </a:solidFill>
      </dgm:spPr>
      <dgm:t>
        <a:bodyPr/>
        <a:lstStyle/>
        <a:p>
          <a:r>
            <a:rPr lang="it-IT" b="1" dirty="0" smtClean="0">
              <a:solidFill>
                <a:srgbClr val="000000"/>
              </a:solidFill>
            </a:rPr>
            <a:t>OPERAZIONE IMPONIBILE</a:t>
          </a:r>
          <a:endParaRPr lang="it-IT" b="1" dirty="0">
            <a:solidFill>
              <a:srgbClr val="000000"/>
            </a:solidFill>
          </a:endParaRPr>
        </a:p>
      </dgm:t>
    </dgm:pt>
    <dgm:pt modelId="{7318D556-910A-F644-8D51-FF3D5DDD6EBC}" type="parTrans" cxnId="{C11A7482-5B9A-4B4F-A57F-DBA0266441A9}">
      <dgm:prSet/>
      <dgm:spPr/>
      <dgm:t>
        <a:bodyPr/>
        <a:lstStyle/>
        <a:p>
          <a:endParaRPr lang="it-IT"/>
        </a:p>
      </dgm:t>
    </dgm:pt>
    <dgm:pt modelId="{6FFADF4C-9DA9-5A4D-B395-2CA854C649CD}" type="sibTrans" cxnId="{C11A7482-5B9A-4B4F-A57F-DBA0266441A9}">
      <dgm:prSet/>
      <dgm:spPr/>
      <dgm:t>
        <a:bodyPr/>
        <a:lstStyle/>
        <a:p>
          <a:endParaRPr lang="it-IT"/>
        </a:p>
      </dgm:t>
    </dgm:pt>
    <dgm:pt modelId="{F95EDDC3-C6C4-5B4B-8600-82B6ECF2DEAD}">
      <dgm:prSet phldrT="[Testo]"/>
      <dgm:spPr/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REQUISITO SOGGETTIVO</a:t>
          </a:r>
          <a:endParaRPr lang="it-IT" dirty="0">
            <a:solidFill>
              <a:srgbClr val="000000"/>
            </a:solidFill>
          </a:endParaRPr>
        </a:p>
      </dgm:t>
    </dgm:pt>
    <dgm:pt modelId="{A67D8DAC-1ECF-A04C-9ABB-D2B991396486}" type="parTrans" cxnId="{2C16163E-00E2-764C-8284-987F060EFE0C}">
      <dgm:prSet/>
      <dgm:spPr/>
      <dgm:t>
        <a:bodyPr/>
        <a:lstStyle/>
        <a:p>
          <a:endParaRPr lang="it-IT"/>
        </a:p>
      </dgm:t>
    </dgm:pt>
    <dgm:pt modelId="{421D5FA7-5BA8-6B4E-9AB3-380C9BAFC277}" type="sibTrans" cxnId="{2C16163E-00E2-764C-8284-987F060EFE0C}">
      <dgm:prSet/>
      <dgm:spPr/>
      <dgm:t>
        <a:bodyPr/>
        <a:lstStyle/>
        <a:p>
          <a:endParaRPr lang="it-IT"/>
        </a:p>
      </dgm:t>
    </dgm:pt>
    <dgm:pt modelId="{1038E101-89A8-7843-971D-394AA7821B36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REQUISITO OGGETTIVO</a:t>
          </a:r>
          <a:endParaRPr lang="it-IT" dirty="0">
            <a:solidFill>
              <a:schemeClr val="bg1"/>
            </a:solidFill>
          </a:endParaRPr>
        </a:p>
      </dgm:t>
    </dgm:pt>
    <dgm:pt modelId="{12A8C26C-1B3E-EC49-A1D0-44AF71C2392E}" type="parTrans" cxnId="{D28CE371-5DAD-E34E-88DE-D95FA87A0966}">
      <dgm:prSet/>
      <dgm:spPr/>
      <dgm:t>
        <a:bodyPr/>
        <a:lstStyle/>
        <a:p>
          <a:endParaRPr lang="it-IT"/>
        </a:p>
      </dgm:t>
    </dgm:pt>
    <dgm:pt modelId="{A2A42A2E-C0AB-E540-BA2F-2882737B98D4}" type="sibTrans" cxnId="{D28CE371-5DAD-E34E-88DE-D95FA87A0966}">
      <dgm:prSet/>
      <dgm:spPr/>
      <dgm:t>
        <a:bodyPr/>
        <a:lstStyle/>
        <a:p>
          <a:endParaRPr lang="it-IT"/>
        </a:p>
      </dgm:t>
    </dgm:pt>
    <dgm:pt modelId="{B07109F2-774E-9948-8A4A-2E4C5393F2D8}">
      <dgm:prSet phldrT="[Testo]"/>
      <dgm:spPr/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REQUISITO TERRITORIALITA’</a:t>
          </a:r>
          <a:endParaRPr lang="it-IT" dirty="0">
            <a:solidFill>
              <a:srgbClr val="000000"/>
            </a:solidFill>
          </a:endParaRPr>
        </a:p>
      </dgm:t>
    </dgm:pt>
    <dgm:pt modelId="{DBF73B9A-FCA6-C442-B95F-1D3E772DE64A}" type="parTrans" cxnId="{8133A744-B722-344E-BE97-CCD89DA9D976}">
      <dgm:prSet/>
      <dgm:spPr/>
      <dgm:t>
        <a:bodyPr/>
        <a:lstStyle/>
        <a:p>
          <a:endParaRPr lang="it-IT"/>
        </a:p>
      </dgm:t>
    </dgm:pt>
    <dgm:pt modelId="{D8E1E869-4868-F045-90C6-C9161A3090FD}" type="sibTrans" cxnId="{8133A744-B722-344E-BE97-CCD89DA9D976}">
      <dgm:prSet/>
      <dgm:spPr/>
      <dgm:t>
        <a:bodyPr/>
        <a:lstStyle/>
        <a:p>
          <a:endParaRPr lang="it-IT"/>
        </a:p>
      </dgm:t>
    </dgm:pt>
    <dgm:pt modelId="{71ECCEC3-E623-B845-8CA6-FFA52A3C8C40}" type="pres">
      <dgm:prSet presAssocID="{EF9A231C-9A0A-204F-8D0E-BAAFFADA60D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151DC36-65ED-694F-BC42-130068DC6801}" type="pres">
      <dgm:prSet presAssocID="{8637A2A1-D6C4-4347-80D7-A4806BCD03C3}" presName="centerShape" presStyleLbl="node0" presStyleIdx="0" presStyleCnt="1"/>
      <dgm:spPr/>
      <dgm:t>
        <a:bodyPr/>
        <a:lstStyle/>
        <a:p>
          <a:endParaRPr lang="it-IT"/>
        </a:p>
      </dgm:t>
    </dgm:pt>
    <dgm:pt modelId="{7124BDC1-AFFC-BA4B-A63B-E0C9F2209D26}" type="pres">
      <dgm:prSet presAssocID="{A67D8DAC-1ECF-A04C-9ABB-D2B991396486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03F74A09-5E3C-6946-8D25-8E427EA453C9}" type="pres">
      <dgm:prSet presAssocID="{F95EDDC3-C6C4-5B4B-8600-82B6ECF2DEA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90AC81-4256-2E46-801A-57A015EA292D}" type="pres">
      <dgm:prSet presAssocID="{12A8C26C-1B3E-EC49-A1D0-44AF71C2392E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EC51EA29-4107-8248-87A4-5A8C2DE94098}" type="pres">
      <dgm:prSet presAssocID="{1038E101-89A8-7843-971D-394AA7821B3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02259D-AADB-5042-8510-50C3F4203F17}" type="pres">
      <dgm:prSet presAssocID="{DBF73B9A-FCA6-C442-B95F-1D3E772DE64A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8CC76665-F147-504E-A4EA-C61ABF190245}" type="pres">
      <dgm:prSet presAssocID="{B07109F2-774E-9948-8A4A-2E4C5393F2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5031631-CF19-F84A-AC63-045A1406FD48}" type="presOf" srcId="{B07109F2-774E-9948-8A4A-2E4C5393F2D8}" destId="{8CC76665-F147-504E-A4EA-C61ABF190245}" srcOrd="0" destOrd="0" presId="urn:microsoft.com/office/officeart/2005/8/layout/radial4"/>
    <dgm:cxn modelId="{8133A744-B722-344E-BE97-CCD89DA9D976}" srcId="{8637A2A1-D6C4-4347-80D7-A4806BCD03C3}" destId="{B07109F2-774E-9948-8A4A-2E4C5393F2D8}" srcOrd="2" destOrd="0" parTransId="{DBF73B9A-FCA6-C442-B95F-1D3E772DE64A}" sibTransId="{D8E1E869-4868-F045-90C6-C9161A3090FD}"/>
    <dgm:cxn modelId="{03CD78CE-DFD7-7D4C-A4B6-7C70DEFBE374}" type="presOf" srcId="{EF9A231C-9A0A-204F-8D0E-BAAFFADA60DE}" destId="{71ECCEC3-E623-B845-8CA6-FFA52A3C8C40}" srcOrd="0" destOrd="0" presId="urn:microsoft.com/office/officeart/2005/8/layout/radial4"/>
    <dgm:cxn modelId="{84BA3721-FA19-7141-AF2B-A717B2E5E6F0}" type="presOf" srcId="{12A8C26C-1B3E-EC49-A1D0-44AF71C2392E}" destId="{CA90AC81-4256-2E46-801A-57A015EA292D}" srcOrd="0" destOrd="0" presId="urn:microsoft.com/office/officeart/2005/8/layout/radial4"/>
    <dgm:cxn modelId="{B2A128A8-4505-5B46-A7B5-C6F1FFB8AB2A}" type="presOf" srcId="{8637A2A1-D6C4-4347-80D7-A4806BCD03C3}" destId="{8151DC36-65ED-694F-BC42-130068DC6801}" srcOrd="0" destOrd="0" presId="urn:microsoft.com/office/officeart/2005/8/layout/radial4"/>
    <dgm:cxn modelId="{5942C1E7-2D56-6A42-B35A-AC0800FDF1B1}" type="presOf" srcId="{DBF73B9A-FCA6-C442-B95F-1D3E772DE64A}" destId="{EA02259D-AADB-5042-8510-50C3F4203F17}" srcOrd="0" destOrd="0" presId="urn:microsoft.com/office/officeart/2005/8/layout/radial4"/>
    <dgm:cxn modelId="{C11A7482-5B9A-4B4F-A57F-DBA0266441A9}" srcId="{EF9A231C-9A0A-204F-8D0E-BAAFFADA60DE}" destId="{8637A2A1-D6C4-4347-80D7-A4806BCD03C3}" srcOrd="0" destOrd="0" parTransId="{7318D556-910A-F644-8D51-FF3D5DDD6EBC}" sibTransId="{6FFADF4C-9DA9-5A4D-B395-2CA854C649CD}"/>
    <dgm:cxn modelId="{699EDE0E-BBC0-0043-A991-B6F1615FBBF8}" type="presOf" srcId="{F95EDDC3-C6C4-5B4B-8600-82B6ECF2DEAD}" destId="{03F74A09-5E3C-6946-8D25-8E427EA453C9}" srcOrd="0" destOrd="0" presId="urn:microsoft.com/office/officeart/2005/8/layout/radial4"/>
    <dgm:cxn modelId="{71E12299-40C3-1047-83BC-5AC718948E02}" type="presOf" srcId="{A67D8DAC-1ECF-A04C-9ABB-D2B991396486}" destId="{7124BDC1-AFFC-BA4B-A63B-E0C9F2209D26}" srcOrd="0" destOrd="0" presId="urn:microsoft.com/office/officeart/2005/8/layout/radial4"/>
    <dgm:cxn modelId="{2C16163E-00E2-764C-8284-987F060EFE0C}" srcId="{8637A2A1-D6C4-4347-80D7-A4806BCD03C3}" destId="{F95EDDC3-C6C4-5B4B-8600-82B6ECF2DEAD}" srcOrd="0" destOrd="0" parTransId="{A67D8DAC-1ECF-A04C-9ABB-D2B991396486}" sibTransId="{421D5FA7-5BA8-6B4E-9AB3-380C9BAFC277}"/>
    <dgm:cxn modelId="{D28CE371-5DAD-E34E-88DE-D95FA87A0966}" srcId="{8637A2A1-D6C4-4347-80D7-A4806BCD03C3}" destId="{1038E101-89A8-7843-971D-394AA7821B36}" srcOrd="1" destOrd="0" parTransId="{12A8C26C-1B3E-EC49-A1D0-44AF71C2392E}" sibTransId="{A2A42A2E-C0AB-E540-BA2F-2882737B98D4}"/>
    <dgm:cxn modelId="{AB2C1463-2A06-9145-9F99-CDC01BD8A7BB}" type="presOf" srcId="{1038E101-89A8-7843-971D-394AA7821B36}" destId="{EC51EA29-4107-8248-87A4-5A8C2DE94098}" srcOrd="0" destOrd="0" presId="urn:microsoft.com/office/officeart/2005/8/layout/radial4"/>
    <dgm:cxn modelId="{D4CA1F80-81AF-3647-B91A-CF3A12D9FD29}" type="presParOf" srcId="{71ECCEC3-E623-B845-8CA6-FFA52A3C8C40}" destId="{8151DC36-65ED-694F-BC42-130068DC6801}" srcOrd="0" destOrd="0" presId="urn:microsoft.com/office/officeart/2005/8/layout/radial4"/>
    <dgm:cxn modelId="{FA0974F2-E874-9B43-A887-44F1490A744B}" type="presParOf" srcId="{71ECCEC3-E623-B845-8CA6-FFA52A3C8C40}" destId="{7124BDC1-AFFC-BA4B-A63B-E0C9F2209D26}" srcOrd="1" destOrd="0" presId="urn:microsoft.com/office/officeart/2005/8/layout/radial4"/>
    <dgm:cxn modelId="{41C76198-6902-AD4C-8146-6CD16FB44B20}" type="presParOf" srcId="{71ECCEC3-E623-B845-8CA6-FFA52A3C8C40}" destId="{03F74A09-5E3C-6946-8D25-8E427EA453C9}" srcOrd="2" destOrd="0" presId="urn:microsoft.com/office/officeart/2005/8/layout/radial4"/>
    <dgm:cxn modelId="{DAC1EEC6-56AA-784D-AB36-1168389A2E9D}" type="presParOf" srcId="{71ECCEC3-E623-B845-8CA6-FFA52A3C8C40}" destId="{CA90AC81-4256-2E46-801A-57A015EA292D}" srcOrd="3" destOrd="0" presId="urn:microsoft.com/office/officeart/2005/8/layout/radial4"/>
    <dgm:cxn modelId="{85041862-E08F-294E-863B-1E9C32A62234}" type="presParOf" srcId="{71ECCEC3-E623-B845-8CA6-FFA52A3C8C40}" destId="{EC51EA29-4107-8248-87A4-5A8C2DE94098}" srcOrd="4" destOrd="0" presId="urn:microsoft.com/office/officeart/2005/8/layout/radial4"/>
    <dgm:cxn modelId="{AB1A1563-DFDA-8F4D-A72E-9A09B2B2F83A}" type="presParOf" srcId="{71ECCEC3-E623-B845-8CA6-FFA52A3C8C40}" destId="{EA02259D-AADB-5042-8510-50C3F4203F17}" srcOrd="5" destOrd="0" presId="urn:microsoft.com/office/officeart/2005/8/layout/radial4"/>
    <dgm:cxn modelId="{A99DC528-A7B3-1748-9F51-CF997F6489C5}" type="presParOf" srcId="{71ECCEC3-E623-B845-8CA6-FFA52A3C8C40}" destId="{8CC76665-F147-504E-A4EA-C61ABF19024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9A231C-9A0A-204F-8D0E-BAAFFADA60DE}" type="doc">
      <dgm:prSet loTypeId="urn:microsoft.com/office/officeart/2005/8/layout/radial4" loCatId="relationship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8637A2A1-D6C4-4347-80D7-A4806BCD03C3}">
      <dgm:prSet phldrT="[Testo]"/>
      <dgm:spPr>
        <a:solidFill>
          <a:srgbClr val="FF6600"/>
        </a:solidFill>
      </dgm:spPr>
      <dgm:t>
        <a:bodyPr/>
        <a:lstStyle/>
        <a:p>
          <a:r>
            <a:rPr lang="it-IT" b="1" dirty="0" smtClean="0">
              <a:solidFill>
                <a:srgbClr val="000000"/>
              </a:solidFill>
            </a:rPr>
            <a:t>OPERAZIONE IMPONIBILE</a:t>
          </a:r>
          <a:endParaRPr lang="it-IT" b="1" dirty="0">
            <a:solidFill>
              <a:srgbClr val="000000"/>
            </a:solidFill>
          </a:endParaRPr>
        </a:p>
      </dgm:t>
    </dgm:pt>
    <dgm:pt modelId="{7318D556-910A-F644-8D51-FF3D5DDD6EBC}" type="parTrans" cxnId="{C11A7482-5B9A-4B4F-A57F-DBA0266441A9}">
      <dgm:prSet/>
      <dgm:spPr/>
      <dgm:t>
        <a:bodyPr/>
        <a:lstStyle/>
        <a:p>
          <a:endParaRPr lang="it-IT"/>
        </a:p>
      </dgm:t>
    </dgm:pt>
    <dgm:pt modelId="{6FFADF4C-9DA9-5A4D-B395-2CA854C649CD}" type="sibTrans" cxnId="{C11A7482-5B9A-4B4F-A57F-DBA0266441A9}">
      <dgm:prSet/>
      <dgm:spPr/>
      <dgm:t>
        <a:bodyPr/>
        <a:lstStyle/>
        <a:p>
          <a:endParaRPr lang="it-IT"/>
        </a:p>
      </dgm:t>
    </dgm:pt>
    <dgm:pt modelId="{F95EDDC3-C6C4-5B4B-8600-82B6ECF2DEAD}">
      <dgm:prSet phldrT="[Testo]"/>
      <dgm:spPr/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ESERCIZIO </a:t>
          </a:r>
          <a:r>
            <a:rPr lang="it-IT" dirty="0" err="1" smtClean="0">
              <a:solidFill>
                <a:srgbClr val="000000"/>
              </a:solidFill>
            </a:rPr>
            <a:t>DI</a:t>
          </a:r>
          <a:r>
            <a:rPr lang="it-IT" dirty="0" smtClean="0">
              <a:solidFill>
                <a:srgbClr val="000000"/>
              </a:solidFill>
            </a:rPr>
            <a:t> IMPRESA O ARTE E PROFESSIONE</a:t>
          </a:r>
          <a:endParaRPr lang="it-IT" dirty="0">
            <a:solidFill>
              <a:srgbClr val="000000"/>
            </a:solidFill>
          </a:endParaRPr>
        </a:p>
      </dgm:t>
    </dgm:pt>
    <dgm:pt modelId="{A67D8DAC-1ECF-A04C-9ABB-D2B991396486}" type="parTrans" cxnId="{2C16163E-00E2-764C-8284-987F060EFE0C}">
      <dgm:prSet/>
      <dgm:spPr/>
      <dgm:t>
        <a:bodyPr/>
        <a:lstStyle/>
        <a:p>
          <a:endParaRPr lang="it-IT"/>
        </a:p>
      </dgm:t>
    </dgm:pt>
    <dgm:pt modelId="{421D5FA7-5BA8-6B4E-9AB3-380C9BAFC277}" type="sibTrans" cxnId="{2C16163E-00E2-764C-8284-987F060EFE0C}">
      <dgm:prSet/>
      <dgm:spPr/>
      <dgm:t>
        <a:bodyPr/>
        <a:lstStyle/>
        <a:p>
          <a:endParaRPr lang="it-IT"/>
        </a:p>
      </dgm:t>
    </dgm:pt>
    <dgm:pt modelId="{1038E101-89A8-7843-971D-394AA7821B36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CESSIONE </a:t>
          </a:r>
          <a:r>
            <a:rPr lang="it-IT" dirty="0" err="1" smtClean="0">
              <a:solidFill>
                <a:schemeClr val="bg1"/>
              </a:solidFill>
            </a:rPr>
            <a:t>DI</a:t>
          </a:r>
          <a:r>
            <a:rPr lang="it-IT" dirty="0" smtClean="0">
              <a:solidFill>
                <a:schemeClr val="bg1"/>
              </a:solidFill>
            </a:rPr>
            <a:t> BENI / PRESTAZIONE </a:t>
          </a:r>
          <a:r>
            <a:rPr lang="it-IT" dirty="0" err="1" smtClean="0">
              <a:solidFill>
                <a:schemeClr val="bg1"/>
              </a:solidFill>
            </a:rPr>
            <a:t>DI</a:t>
          </a:r>
          <a:r>
            <a:rPr lang="it-IT" dirty="0" smtClean="0">
              <a:solidFill>
                <a:schemeClr val="bg1"/>
              </a:solidFill>
            </a:rPr>
            <a:t> SERVIZI</a:t>
          </a:r>
          <a:endParaRPr lang="it-IT" dirty="0">
            <a:solidFill>
              <a:schemeClr val="bg1"/>
            </a:solidFill>
          </a:endParaRPr>
        </a:p>
      </dgm:t>
    </dgm:pt>
    <dgm:pt modelId="{12A8C26C-1B3E-EC49-A1D0-44AF71C2392E}" type="parTrans" cxnId="{D28CE371-5DAD-E34E-88DE-D95FA87A0966}">
      <dgm:prSet/>
      <dgm:spPr/>
      <dgm:t>
        <a:bodyPr/>
        <a:lstStyle/>
        <a:p>
          <a:endParaRPr lang="it-IT"/>
        </a:p>
      </dgm:t>
    </dgm:pt>
    <dgm:pt modelId="{A2A42A2E-C0AB-E540-BA2F-2882737B98D4}" type="sibTrans" cxnId="{D28CE371-5DAD-E34E-88DE-D95FA87A0966}">
      <dgm:prSet/>
      <dgm:spPr/>
      <dgm:t>
        <a:bodyPr/>
        <a:lstStyle/>
        <a:p>
          <a:endParaRPr lang="it-IT"/>
        </a:p>
      </dgm:t>
    </dgm:pt>
    <dgm:pt modelId="{B07109F2-774E-9948-8A4A-2E4C5393F2D8}">
      <dgm:prSet phldrT="[Testo]"/>
      <dgm:spPr/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EFFETTUAZIONE NEL TERRITORIO DELLO STATO</a:t>
          </a:r>
          <a:endParaRPr lang="it-IT" dirty="0">
            <a:solidFill>
              <a:srgbClr val="000000"/>
            </a:solidFill>
          </a:endParaRPr>
        </a:p>
      </dgm:t>
    </dgm:pt>
    <dgm:pt modelId="{DBF73B9A-FCA6-C442-B95F-1D3E772DE64A}" type="parTrans" cxnId="{8133A744-B722-344E-BE97-CCD89DA9D976}">
      <dgm:prSet/>
      <dgm:spPr/>
      <dgm:t>
        <a:bodyPr/>
        <a:lstStyle/>
        <a:p>
          <a:endParaRPr lang="it-IT"/>
        </a:p>
      </dgm:t>
    </dgm:pt>
    <dgm:pt modelId="{D8E1E869-4868-F045-90C6-C9161A3090FD}" type="sibTrans" cxnId="{8133A744-B722-344E-BE97-CCD89DA9D976}">
      <dgm:prSet/>
      <dgm:spPr/>
      <dgm:t>
        <a:bodyPr/>
        <a:lstStyle/>
        <a:p>
          <a:endParaRPr lang="it-IT"/>
        </a:p>
      </dgm:t>
    </dgm:pt>
    <dgm:pt modelId="{71ECCEC3-E623-B845-8CA6-FFA52A3C8C40}" type="pres">
      <dgm:prSet presAssocID="{EF9A231C-9A0A-204F-8D0E-BAAFFADA60D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151DC36-65ED-694F-BC42-130068DC6801}" type="pres">
      <dgm:prSet presAssocID="{8637A2A1-D6C4-4347-80D7-A4806BCD03C3}" presName="centerShape" presStyleLbl="node0" presStyleIdx="0" presStyleCnt="1"/>
      <dgm:spPr/>
      <dgm:t>
        <a:bodyPr/>
        <a:lstStyle/>
        <a:p>
          <a:endParaRPr lang="it-IT"/>
        </a:p>
      </dgm:t>
    </dgm:pt>
    <dgm:pt modelId="{7124BDC1-AFFC-BA4B-A63B-E0C9F2209D26}" type="pres">
      <dgm:prSet presAssocID="{A67D8DAC-1ECF-A04C-9ABB-D2B991396486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03F74A09-5E3C-6946-8D25-8E427EA453C9}" type="pres">
      <dgm:prSet presAssocID="{F95EDDC3-C6C4-5B4B-8600-82B6ECF2DEA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90AC81-4256-2E46-801A-57A015EA292D}" type="pres">
      <dgm:prSet presAssocID="{12A8C26C-1B3E-EC49-A1D0-44AF71C2392E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EC51EA29-4107-8248-87A4-5A8C2DE94098}" type="pres">
      <dgm:prSet presAssocID="{1038E101-89A8-7843-971D-394AA7821B3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02259D-AADB-5042-8510-50C3F4203F17}" type="pres">
      <dgm:prSet presAssocID="{DBF73B9A-FCA6-C442-B95F-1D3E772DE64A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8CC76665-F147-504E-A4EA-C61ABF190245}" type="pres">
      <dgm:prSet presAssocID="{B07109F2-774E-9948-8A4A-2E4C5393F2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4A32267-7AC2-E945-AD9F-2FE4F84849AD}" type="presOf" srcId="{1038E101-89A8-7843-971D-394AA7821B36}" destId="{EC51EA29-4107-8248-87A4-5A8C2DE94098}" srcOrd="0" destOrd="0" presId="urn:microsoft.com/office/officeart/2005/8/layout/radial4"/>
    <dgm:cxn modelId="{BD7B3A0B-0FE3-7946-B849-E4EDBA8BB91E}" type="presOf" srcId="{F95EDDC3-C6C4-5B4B-8600-82B6ECF2DEAD}" destId="{03F74A09-5E3C-6946-8D25-8E427EA453C9}" srcOrd="0" destOrd="0" presId="urn:microsoft.com/office/officeart/2005/8/layout/radial4"/>
    <dgm:cxn modelId="{FE4A5CB7-CBD9-4740-BB89-0B1E5E4A1F5C}" type="presOf" srcId="{8637A2A1-D6C4-4347-80D7-A4806BCD03C3}" destId="{8151DC36-65ED-694F-BC42-130068DC6801}" srcOrd="0" destOrd="0" presId="urn:microsoft.com/office/officeart/2005/8/layout/radial4"/>
    <dgm:cxn modelId="{983D32A7-3FAA-A349-90DD-0F51EAEA2D0C}" type="presOf" srcId="{A67D8DAC-1ECF-A04C-9ABB-D2B991396486}" destId="{7124BDC1-AFFC-BA4B-A63B-E0C9F2209D26}" srcOrd="0" destOrd="0" presId="urn:microsoft.com/office/officeart/2005/8/layout/radial4"/>
    <dgm:cxn modelId="{BC676263-E066-8141-887F-3D94FA862B92}" type="presOf" srcId="{B07109F2-774E-9948-8A4A-2E4C5393F2D8}" destId="{8CC76665-F147-504E-A4EA-C61ABF190245}" srcOrd="0" destOrd="0" presId="urn:microsoft.com/office/officeart/2005/8/layout/radial4"/>
    <dgm:cxn modelId="{8133A744-B722-344E-BE97-CCD89DA9D976}" srcId="{8637A2A1-D6C4-4347-80D7-A4806BCD03C3}" destId="{B07109F2-774E-9948-8A4A-2E4C5393F2D8}" srcOrd="2" destOrd="0" parTransId="{DBF73B9A-FCA6-C442-B95F-1D3E772DE64A}" sibTransId="{D8E1E869-4868-F045-90C6-C9161A3090FD}"/>
    <dgm:cxn modelId="{2F2F7946-9DAF-0742-A27C-4988EC59E80A}" type="presOf" srcId="{EF9A231C-9A0A-204F-8D0E-BAAFFADA60DE}" destId="{71ECCEC3-E623-B845-8CA6-FFA52A3C8C40}" srcOrd="0" destOrd="0" presId="urn:microsoft.com/office/officeart/2005/8/layout/radial4"/>
    <dgm:cxn modelId="{000AF387-C862-0147-90D1-40E3DA8BDF3A}" type="presOf" srcId="{DBF73B9A-FCA6-C442-B95F-1D3E772DE64A}" destId="{EA02259D-AADB-5042-8510-50C3F4203F17}" srcOrd="0" destOrd="0" presId="urn:microsoft.com/office/officeart/2005/8/layout/radial4"/>
    <dgm:cxn modelId="{C11A7482-5B9A-4B4F-A57F-DBA0266441A9}" srcId="{EF9A231C-9A0A-204F-8D0E-BAAFFADA60DE}" destId="{8637A2A1-D6C4-4347-80D7-A4806BCD03C3}" srcOrd="0" destOrd="0" parTransId="{7318D556-910A-F644-8D51-FF3D5DDD6EBC}" sibTransId="{6FFADF4C-9DA9-5A4D-B395-2CA854C649CD}"/>
    <dgm:cxn modelId="{2C16163E-00E2-764C-8284-987F060EFE0C}" srcId="{8637A2A1-D6C4-4347-80D7-A4806BCD03C3}" destId="{F95EDDC3-C6C4-5B4B-8600-82B6ECF2DEAD}" srcOrd="0" destOrd="0" parTransId="{A67D8DAC-1ECF-A04C-9ABB-D2B991396486}" sibTransId="{421D5FA7-5BA8-6B4E-9AB3-380C9BAFC277}"/>
    <dgm:cxn modelId="{D28CE371-5DAD-E34E-88DE-D95FA87A0966}" srcId="{8637A2A1-D6C4-4347-80D7-A4806BCD03C3}" destId="{1038E101-89A8-7843-971D-394AA7821B36}" srcOrd="1" destOrd="0" parTransId="{12A8C26C-1B3E-EC49-A1D0-44AF71C2392E}" sibTransId="{A2A42A2E-C0AB-E540-BA2F-2882737B98D4}"/>
    <dgm:cxn modelId="{CCCDA359-06A0-3A40-B1ED-45C158F5C233}" type="presOf" srcId="{12A8C26C-1B3E-EC49-A1D0-44AF71C2392E}" destId="{CA90AC81-4256-2E46-801A-57A015EA292D}" srcOrd="0" destOrd="0" presId="urn:microsoft.com/office/officeart/2005/8/layout/radial4"/>
    <dgm:cxn modelId="{2171B97D-CD3A-D947-9623-1BD287003D81}" type="presParOf" srcId="{71ECCEC3-E623-B845-8CA6-FFA52A3C8C40}" destId="{8151DC36-65ED-694F-BC42-130068DC6801}" srcOrd="0" destOrd="0" presId="urn:microsoft.com/office/officeart/2005/8/layout/radial4"/>
    <dgm:cxn modelId="{1F38EAF5-368D-F846-B255-B4FD6E3C95E5}" type="presParOf" srcId="{71ECCEC3-E623-B845-8CA6-FFA52A3C8C40}" destId="{7124BDC1-AFFC-BA4B-A63B-E0C9F2209D26}" srcOrd="1" destOrd="0" presId="urn:microsoft.com/office/officeart/2005/8/layout/radial4"/>
    <dgm:cxn modelId="{99359270-91D8-604D-8CB7-2DEBE100BA23}" type="presParOf" srcId="{71ECCEC3-E623-B845-8CA6-FFA52A3C8C40}" destId="{03F74A09-5E3C-6946-8D25-8E427EA453C9}" srcOrd="2" destOrd="0" presId="urn:microsoft.com/office/officeart/2005/8/layout/radial4"/>
    <dgm:cxn modelId="{EAF74A13-C11A-F744-9209-8F77330EB944}" type="presParOf" srcId="{71ECCEC3-E623-B845-8CA6-FFA52A3C8C40}" destId="{CA90AC81-4256-2E46-801A-57A015EA292D}" srcOrd="3" destOrd="0" presId="urn:microsoft.com/office/officeart/2005/8/layout/radial4"/>
    <dgm:cxn modelId="{36D63603-6042-3B4F-B085-926466E6790E}" type="presParOf" srcId="{71ECCEC3-E623-B845-8CA6-FFA52A3C8C40}" destId="{EC51EA29-4107-8248-87A4-5A8C2DE94098}" srcOrd="4" destOrd="0" presId="urn:microsoft.com/office/officeart/2005/8/layout/radial4"/>
    <dgm:cxn modelId="{B7CE9AF5-CB2C-5547-9546-79945E4143A9}" type="presParOf" srcId="{71ECCEC3-E623-B845-8CA6-FFA52A3C8C40}" destId="{EA02259D-AADB-5042-8510-50C3F4203F17}" srcOrd="5" destOrd="0" presId="urn:microsoft.com/office/officeart/2005/8/layout/radial4"/>
    <dgm:cxn modelId="{7BD594A7-7E25-3D4B-B1D5-CFD7C34F013D}" type="presParOf" srcId="{71ECCEC3-E623-B845-8CA6-FFA52A3C8C40}" destId="{8CC76665-F147-504E-A4EA-C61ABF19024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9A231C-9A0A-204F-8D0E-BAAFFADA60DE}" type="doc">
      <dgm:prSet loTypeId="urn:microsoft.com/office/officeart/2005/8/layout/radial4" loCatId="relationship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8637A2A1-D6C4-4347-80D7-A4806BCD03C3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2000" b="1" dirty="0" smtClean="0">
              <a:solidFill>
                <a:srgbClr val="000000"/>
              </a:solidFill>
            </a:rPr>
            <a:t>Art. </a:t>
          </a:r>
          <a:r>
            <a:rPr lang="it-IT" sz="2000" b="1" dirty="0" err="1" smtClean="0">
              <a:solidFill>
                <a:srgbClr val="000000"/>
              </a:solidFill>
            </a:rPr>
            <a:t>1</a:t>
          </a:r>
          <a:r>
            <a:rPr lang="it-IT" sz="2000" b="1" dirty="0" smtClean="0">
              <a:solidFill>
                <a:srgbClr val="000000"/>
              </a:solidFill>
            </a:rPr>
            <a:t> DPR 633/72</a:t>
          </a:r>
        </a:p>
      </dgm:t>
    </dgm:pt>
    <dgm:pt modelId="{7318D556-910A-F644-8D51-FF3D5DDD6EBC}" type="parTrans" cxnId="{C11A7482-5B9A-4B4F-A57F-DBA0266441A9}">
      <dgm:prSet/>
      <dgm:spPr/>
      <dgm:t>
        <a:bodyPr/>
        <a:lstStyle/>
        <a:p>
          <a:endParaRPr lang="it-IT" sz="2000"/>
        </a:p>
      </dgm:t>
    </dgm:pt>
    <dgm:pt modelId="{6FFADF4C-9DA9-5A4D-B395-2CA854C649CD}" type="sibTrans" cxnId="{C11A7482-5B9A-4B4F-A57F-DBA0266441A9}">
      <dgm:prSet/>
      <dgm:spPr/>
      <dgm:t>
        <a:bodyPr/>
        <a:lstStyle/>
        <a:p>
          <a:endParaRPr lang="it-IT" sz="2000"/>
        </a:p>
      </dgm:t>
    </dgm:pt>
    <dgm:pt modelId="{F95EDDC3-C6C4-5B4B-8600-82B6ECF2DEAD}">
      <dgm:prSet phldrT="[Testo]" custT="1"/>
      <dgm:spPr/>
      <dgm:t>
        <a:bodyPr/>
        <a:lstStyle/>
        <a:p>
          <a:r>
            <a:rPr lang="it-IT" sz="2000" dirty="0" smtClean="0">
              <a:solidFill>
                <a:srgbClr val="000000"/>
              </a:solidFill>
            </a:rPr>
            <a:t>art. </a:t>
          </a:r>
          <a:r>
            <a:rPr lang="it-IT" sz="2000" dirty="0" err="1" smtClean="0">
              <a:solidFill>
                <a:srgbClr val="000000"/>
              </a:solidFill>
            </a:rPr>
            <a:t>4</a:t>
          </a:r>
          <a:r>
            <a:rPr lang="it-IT" sz="2000" dirty="0" smtClean="0">
              <a:solidFill>
                <a:srgbClr val="000000"/>
              </a:solidFill>
            </a:rPr>
            <a:t> / art. </a:t>
          </a:r>
          <a:r>
            <a:rPr lang="it-IT" sz="2000" dirty="0" err="1" smtClean="0">
              <a:solidFill>
                <a:srgbClr val="000000"/>
              </a:solidFill>
            </a:rPr>
            <a:t>5</a:t>
          </a:r>
          <a:endParaRPr lang="it-IT" sz="2000" dirty="0" smtClean="0">
            <a:solidFill>
              <a:srgbClr val="000000"/>
            </a:solidFill>
          </a:endParaRPr>
        </a:p>
        <a:p>
          <a:r>
            <a:rPr lang="it-IT" sz="2000" dirty="0" smtClean="0">
              <a:solidFill>
                <a:srgbClr val="000000"/>
              </a:solidFill>
            </a:rPr>
            <a:t>DPR 633/72</a:t>
          </a:r>
          <a:endParaRPr lang="it-IT" sz="2000" dirty="0">
            <a:solidFill>
              <a:srgbClr val="000000"/>
            </a:solidFill>
          </a:endParaRPr>
        </a:p>
      </dgm:t>
    </dgm:pt>
    <dgm:pt modelId="{A67D8DAC-1ECF-A04C-9ABB-D2B991396486}" type="parTrans" cxnId="{2C16163E-00E2-764C-8284-987F060EFE0C}">
      <dgm:prSet/>
      <dgm:spPr/>
      <dgm:t>
        <a:bodyPr/>
        <a:lstStyle/>
        <a:p>
          <a:endParaRPr lang="it-IT" sz="2000"/>
        </a:p>
      </dgm:t>
    </dgm:pt>
    <dgm:pt modelId="{421D5FA7-5BA8-6B4E-9AB3-380C9BAFC277}" type="sibTrans" cxnId="{2C16163E-00E2-764C-8284-987F060EFE0C}">
      <dgm:prSet/>
      <dgm:spPr/>
      <dgm:t>
        <a:bodyPr/>
        <a:lstStyle/>
        <a:p>
          <a:endParaRPr lang="it-IT" sz="2000"/>
        </a:p>
      </dgm:t>
    </dgm:pt>
    <dgm:pt modelId="{1038E101-89A8-7843-971D-394AA7821B36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bg1"/>
              </a:solidFill>
            </a:rPr>
            <a:t>art. </a:t>
          </a:r>
          <a:r>
            <a:rPr lang="it-IT" sz="2000" dirty="0" err="1" smtClean="0">
              <a:solidFill>
                <a:schemeClr val="bg1"/>
              </a:solidFill>
            </a:rPr>
            <a:t>2</a:t>
          </a:r>
          <a:r>
            <a:rPr lang="it-IT" sz="2000" dirty="0" smtClean="0">
              <a:solidFill>
                <a:schemeClr val="bg1"/>
              </a:solidFill>
            </a:rPr>
            <a:t> /art. </a:t>
          </a:r>
          <a:r>
            <a:rPr lang="it-IT" sz="2000" dirty="0" err="1" smtClean="0">
              <a:solidFill>
                <a:schemeClr val="bg1"/>
              </a:solidFill>
            </a:rPr>
            <a:t>3</a:t>
          </a:r>
          <a:endParaRPr lang="it-IT" sz="2000" dirty="0" smtClean="0">
            <a:solidFill>
              <a:schemeClr val="bg1"/>
            </a:solidFill>
          </a:endParaRPr>
        </a:p>
        <a:p>
          <a:r>
            <a:rPr lang="it-IT" sz="2000" dirty="0" smtClean="0">
              <a:solidFill>
                <a:schemeClr val="bg1"/>
              </a:solidFill>
            </a:rPr>
            <a:t>DPR 633/72 </a:t>
          </a:r>
          <a:endParaRPr lang="it-IT" sz="2000" dirty="0">
            <a:solidFill>
              <a:schemeClr val="bg1"/>
            </a:solidFill>
          </a:endParaRPr>
        </a:p>
      </dgm:t>
    </dgm:pt>
    <dgm:pt modelId="{12A8C26C-1B3E-EC49-A1D0-44AF71C2392E}" type="parTrans" cxnId="{D28CE371-5DAD-E34E-88DE-D95FA87A0966}">
      <dgm:prSet/>
      <dgm:spPr/>
      <dgm:t>
        <a:bodyPr/>
        <a:lstStyle/>
        <a:p>
          <a:endParaRPr lang="it-IT" sz="2000"/>
        </a:p>
      </dgm:t>
    </dgm:pt>
    <dgm:pt modelId="{A2A42A2E-C0AB-E540-BA2F-2882737B98D4}" type="sibTrans" cxnId="{D28CE371-5DAD-E34E-88DE-D95FA87A0966}">
      <dgm:prSet/>
      <dgm:spPr/>
      <dgm:t>
        <a:bodyPr/>
        <a:lstStyle/>
        <a:p>
          <a:endParaRPr lang="it-IT" sz="2000"/>
        </a:p>
      </dgm:t>
    </dgm:pt>
    <dgm:pt modelId="{B07109F2-774E-9948-8A4A-2E4C5393F2D8}">
      <dgm:prSet phldrT="[Testo]" custT="1"/>
      <dgm:spPr/>
      <dgm:t>
        <a:bodyPr/>
        <a:lstStyle/>
        <a:p>
          <a:r>
            <a:rPr lang="it-IT" sz="2000" dirty="0" smtClean="0">
              <a:solidFill>
                <a:srgbClr val="000000"/>
              </a:solidFill>
            </a:rPr>
            <a:t>Artt.  da </a:t>
          </a:r>
          <a:r>
            <a:rPr lang="it-IT" sz="2000" dirty="0" err="1" smtClean="0">
              <a:solidFill>
                <a:srgbClr val="000000"/>
              </a:solidFill>
            </a:rPr>
            <a:t>7</a:t>
          </a:r>
          <a:r>
            <a:rPr lang="it-IT" sz="2000" dirty="0" smtClean="0">
              <a:solidFill>
                <a:srgbClr val="000000"/>
              </a:solidFill>
            </a:rPr>
            <a:t> a 7septies</a:t>
          </a:r>
          <a:endParaRPr lang="it-IT" sz="2000" dirty="0">
            <a:solidFill>
              <a:srgbClr val="000000"/>
            </a:solidFill>
          </a:endParaRPr>
        </a:p>
      </dgm:t>
    </dgm:pt>
    <dgm:pt modelId="{DBF73B9A-FCA6-C442-B95F-1D3E772DE64A}" type="parTrans" cxnId="{8133A744-B722-344E-BE97-CCD89DA9D976}">
      <dgm:prSet/>
      <dgm:spPr/>
      <dgm:t>
        <a:bodyPr/>
        <a:lstStyle/>
        <a:p>
          <a:endParaRPr lang="it-IT" sz="2000"/>
        </a:p>
      </dgm:t>
    </dgm:pt>
    <dgm:pt modelId="{D8E1E869-4868-F045-90C6-C9161A3090FD}" type="sibTrans" cxnId="{8133A744-B722-344E-BE97-CCD89DA9D976}">
      <dgm:prSet/>
      <dgm:spPr/>
      <dgm:t>
        <a:bodyPr/>
        <a:lstStyle/>
        <a:p>
          <a:endParaRPr lang="it-IT" sz="2000"/>
        </a:p>
      </dgm:t>
    </dgm:pt>
    <dgm:pt modelId="{71ECCEC3-E623-B845-8CA6-FFA52A3C8C40}" type="pres">
      <dgm:prSet presAssocID="{EF9A231C-9A0A-204F-8D0E-BAAFFADA60D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151DC36-65ED-694F-BC42-130068DC6801}" type="pres">
      <dgm:prSet presAssocID="{8637A2A1-D6C4-4347-80D7-A4806BCD03C3}" presName="centerShape" presStyleLbl="node0" presStyleIdx="0" presStyleCnt="1"/>
      <dgm:spPr/>
      <dgm:t>
        <a:bodyPr/>
        <a:lstStyle/>
        <a:p>
          <a:endParaRPr lang="it-IT"/>
        </a:p>
      </dgm:t>
    </dgm:pt>
    <dgm:pt modelId="{7124BDC1-AFFC-BA4B-A63B-E0C9F2209D26}" type="pres">
      <dgm:prSet presAssocID="{A67D8DAC-1ECF-A04C-9ABB-D2B991396486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03F74A09-5E3C-6946-8D25-8E427EA453C9}" type="pres">
      <dgm:prSet presAssocID="{F95EDDC3-C6C4-5B4B-8600-82B6ECF2DEA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90AC81-4256-2E46-801A-57A015EA292D}" type="pres">
      <dgm:prSet presAssocID="{12A8C26C-1B3E-EC49-A1D0-44AF71C2392E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EC51EA29-4107-8248-87A4-5A8C2DE94098}" type="pres">
      <dgm:prSet presAssocID="{1038E101-89A8-7843-971D-394AA7821B3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02259D-AADB-5042-8510-50C3F4203F17}" type="pres">
      <dgm:prSet presAssocID="{DBF73B9A-FCA6-C442-B95F-1D3E772DE64A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8CC76665-F147-504E-A4EA-C61ABF190245}" type="pres">
      <dgm:prSet presAssocID="{B07109F2-774E-9948-8A4A-2E4C5393F2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58E1E0C-251C-6844-B596-275AF6D3F11A}" type="presOf" srcId="{1038E101-89A8-7843-971D-394AA7821B36}" destId="{EC51EA29-4107-8248-87A4-5A8C2DE94098}" srcOrd="0" destOrd="0" presId="urn:microsoft.com/office/officeart/2005/8/layout/radial4"/>
    <dgm:cxn modelId="{627A47CE-91BA-374A-8502-E6D3C78E35C0}" type="presOf" srcId="{8637A2A1-D6C4-4347-80D7-A4806BCD03C3}" destId="{8151DC36-65ED-694F-BC42-130068DC6801}" srcOrd="0" destOrd="0" presId="urn:microsoft.com/office/officeart/2005/8/layout/radial4"/>
    <dgm:cxn modelId="{8133A744-B722-344E-BE97-CCD89DA9D976}" srcId="{8637A2A1-D6C4-4347-80D7-A4806BCD03C3}" destId="{B07109F2-774E-9948-8A4A-2E4C5393F2D8}" srcOrd="2" destOrd="0" parTransId="{DBF73B9A-FCA6-C442-B95F-1D3E772DE64A}" sibTransId="{D8E1E869-4868-F045-90C6-C9161A3090FD}"/>
    <dgm:cxn modelId="{6F23703E-280C-754E-A437-229185DA679F}" type="presOf" srcId="{12A8C26C-1B3E-EC49-A1D0-44AF71C2392E}" destId="{CA90AC81-4256-2E46-801A-57A015EA292D}" srcOrd="0" destOrd="0" presId="urn:microsoft.com/office/officeart/2005/8/layout/radial4"/>
    <dgm:cxn modelId="{3DFC0D3B-6DA9-B24B-B76C-FC32890CADD0}" type="presOf" srcId="{B07109F2-774E-9948-8A4A-2E4C5393F2D8}" destId="{8CC76665-F147-504E-A4EA-C61ABF190245}" srcOrd="0" destOrd="0" presId="urn:microsoft.com/office/officeart/2005/8/layout/radial4"/>
    <dgm:cxn modelId="{F2E2D37E-29FD-DD46-B24D-7C55DF91F46C}" type="presOf" srcId="{EF9A231C-9A0A-204F-8D0E-BAAFFADA60DE}" destId="{71ECCEC3-E623-B845-8CA6-FFA52A3C8C40}" srcOrd="0" destOrd="0" presId="urn:microsoft.com/office/officeart/2005/8/layout/radial4"/>
    <dgm:cxn modelId="{C11A7482-5B9A-4B4F-A57F-DBA0266441A9}" srcId="{EF9A231C-9A0A-204F-8D0E-BAAFFADA60DE}" destId="{8637A2A1-D6C4-4347-80D7-A4806BCD03C3}" srcOrd="0" destOrd="0" parTransId="{7318D556-910A-F644-8D51-FF3D5DDD6EBC}" sibTransId="{6FFADF4C-9DA9-5A4D-B395-2CA854C649CD}"/>
    <dgm:cxn modelId="{08D83346-BAD2-C34F-BBBA-AF801CFC93E6}" type="presOf" srcId="{F95EDDC3-C6C4-5B4B-8600-82B6ECF2DEAD}" destId="{03F74A09-5E3C-6946-8D25-8E427EA453C9}" srcOrd="0" destOrd="0" presId="urn:microsoft.com/office/officeart/2005/8/layout/radial4"/>
    <dgm:cxn modelId="{D26F9436-A886-044C-BBAF-AF7452BB52FA}" type="presOf" srcId="{DBF73B9A-FCA6-C442-B95F-1D3E772DE64A}" destId="{EA02259D-AADB-5042-8510-50C3F4203F17}" srcOrd="0" destOrd="0" presId="urn:microsoft.com/office/officeart/2005/8/layout/radial4"/>
    <dgm:cxn modelId="{2C16163E-00E2-764C-8284-987F060EFE0C}" srcId="{8637A2A1-D6C4-4347-80D7-A4806BCD03C3}" destId="{F95EDDC3-C6C4-5B4B-8600-82B6ECF2DEAD}" srcOrd="0" destOrd="0" parTransId="{A67D8DAC-1ECF-A04C-9ABB-D2B991396486}" sibTransId="{421D5FA7-5BA8-6B4E-9AB3-380C9BAFC277}"/>
    <dgm:cxn modelId="{D28CE371-5DAD-E34E-88DE-D95FA87A0966}" srcId="{8637A2A1-D6C4-4347-80D7-A4806BCD03C3}" destId="{1038E101-89A8-7843-971D-394AA7821B36}" srcOrd="1" destOrd="0" parTransId="{12A8C26C-1B3E-EC49-A1D0-44AF71C2392E}" sibTransId="{A2A42A2E-C0AB-E540-BA2F-2882737B98D4}"/>
    <dgm:cxn modelId="{DED32E6B-844F-504C-B492-64004571D544}" type="presOf" srcId="{A67D8DAC-1ECF-A04C-9ABB-D2B991396486}" destId="{7124BDC1-AFFC-BA4B-A63B-E0C9F2209D26}" srcOrd="0" destOrd="0" presId="urn:microsoft.com/office/officeart/2005/8/layout/radial4"/>
    <dgm:cxn modelId="{A2EBFC7B-BA04-2040-9A76-2BDCE58478D1}" type="presParOf" srcId="{71ECCEC3-E623-B845-8CA6-FFA52A3C8C40}" destId="{8151DC36-65ED-694F-BC42-130068DC6801}" srcOrd="0" destOrd="0" presId="urn:microsoft.com/office/officeart/2005/8/layout/radial4"/>
    <dgm:cxn modelId="{D0EFBE8F-44EF-F244-89A3-6CD929605BB3}" type="presParOf" srcId="{71ECCEC3-E623-B845-8CA6-FFA52A3C8C40}" destId="{7124BDC1-AFFC-BA4B-A63B-E0C9F2209D26}" srcOrd="1" destOrd="0" presId="urn:microsoft.com/office/officeart/2005/8/layout/radial4"/>
    <dgm:cxn modelId="{CE494DF1-C122-5C42-B299-845CA0A2B8EA}" type="presParOf" srcId="{71ECCEC3-E623-B845-8CA6-FFA52A3C8C40}" destId="{03F74A09-5E3C-6946-8D25-8E427EA453C9}" srcOrd="2" destOrd="0" presId="urn:microsoft.com/office/officeart/2005/8/layout/radial4"/>
    <dgm:cxn modelId="{0EE4C544-1E27-8649-A9DD-C97D54422D26}" type="presParOf" srcId="{71ECCEC3-E623-B845-8CA6-FFA52A3C8C40}" destId="{CA90AC81-4256-2E46-801A-57A015EA292D}" srcOrd="3" destOrd="0" presId="urn:microsoft.com/office/officeart/2005/8/layout/radial4"/>
    <dgm:cxn modelId="{0293A065-454A-0243-B92E-4D0DEB2FEBE3}" type="presParOf" srcId="{71ECCEC3-E623-B845-8CA6-FFA52A3C8C40}" destId="{EC51EA29-4107-8248-87A4-5A8C2DE94098}" srcOrd="4" destOrd="0" presId="urn:microsoft.com/office/officeart/2005/8/layout/radial4"/>
    <dgm:cxn modelId="{BA895E8B-C370-924A-8D61-3F2BD86E3B70}" type="presParOf" srcId="{71ECCEC3-E623-B845-8CA6-FFA52A3C8C40}" destId="{EA02259D-AADB-5042-8510-50C3F4203F17}" srcOrd="5" destOrd="0" presId="urn:microsoft.com/office/officeart/2005/8/layout/radial4"/>
    <dgm:cxn modelId="{B405137A-EE23-4543-9A9B-38E4C6202EFD}" type="presParOf" srcId="{71ECCEC3-E623-B845-8CA6-FFA52A3C8C40}" destId="{8CC76665-F147-504E-A4EA-C61ABF19024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648279-CD1D-FD40-AC2A-91CDEDB5BC75}" type="doc">
      <dgm:prSet loTypeId="urn:microsoft.com/office/officeart/2005/8/layout/vList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A94D279-E64E-0C4E-9703-71D2030603D1}">
      <dgm:prSet phldrT="[Testo]"/>
      <dgm:spPr>
        <a:solidFill>
          <a:srgbClr val="FF6600">
            <a:alpha val="92000"/>
          </a:srgbClr>
        </a:solidFill>
      </dgm:spPr>
      <dgm:t>
        <a:bodyPr/>
        <a:lstStyle/>
        <a:p>
          <a:r>
            <a:rPr lang="it-IT" u="sng" dirty="0" smtClean="0"/>
            <a:t>STATO ITALIANO </a:t>
          </a:r>
          <a:r>
            <a:rPr lang="it-IT" dirty="0" smtClean="0"/>
            <a:t>esclusi:</a:t>
          </a:r>
          <a:endParaRPr lang="it-IT" dirty="0"/>
        </a:p>
      </dgm:t>
    </dgm:pt>
    <dgm:pt modelId="{E261BC5C-1CB6-344C-8EA9-8A0FD9A77B1D}" type="parTrans" cxnId="{EED27ED8-68F5-2741-8B7A-B844966F056A}">
      <dgm:prSet/>
      <dgm:spPr/>
      <dgm:t>
        <a:bodyPr/>
        <a:lstStyle/>
        <a:p>
          <a:endParaRPr lang="it-IT"/>
        </a:p>
      </dgm:t>
    </dgm:pt>
    <dgm:pt modelId="{D495D192-5018-2C47-92E4-F41710D1E03C}" type="sibTrans" cxnId="{EED27ED8-68F5-2741-8B7A-B844966F056A}">
      <dgm:prSet/>
      <dgm:spPr/>
      <dgm:t>
        <a:bodyPr/>
        <a:lstStyle/>
        <a:p>
          <a:endParaRPr lang="it-IT"/>
        </a:p>
      </dgm:t>
    </dgm:pt>
    <dgm:pt modelId="{D051AE51-300C-7447-964F-319156BCEB8A}">
      <dgm:prSet phldrT="[Testo]"/>
      <dgm:spPr>
        <a:solidFill>
          <a:srgbClr val="FF6600">
            <a:alpha val="92000"/>
          </a:srgbClr>
        </a:solidFill>
      </dgm:spPr>
      <dgm:t>
        <a:bodyPr/>
        <a:lstStyle/>
        <a:p>
          <a:r>
            <a:rPr lang="it-IT" dirty="0" smtClean="0"/>
            <a:t>Comune di Livigno</a:t>
          </a:r>
          <a:endParaRPr lang="it-IT" dirty="0"/>
        </a:p>
      </dgm:t>
    </dgm:pt>
    <dgm:pt modelId="{A96F04B0-D3FE-124A-A14D-8DC80A5BD181}" type="parTrans" cxnId="{5C5FA5A9-0E71-2F42-AE56-36152E46CA67}">
      <dgm:prSet/>
      <dgm:spPr/>
      <dgm:t>
        <a:bodyPr/>
        <a:lstStyle/>
        <a:p>
          <a:endParaRPr lang="it-IT"/>
        </a:p>
      </dgm:t>
    </dgm:pt>
    <dgm:pt modelId="{8095BD86-783B-4A43-AF28-A59C390BF683}" type="sibTrans" cxnId="{5C5FA5A9-0E71-2F42-AE56-36152E46CA67}">
      <dgm:prSet/>
      <dgm:spPr/>
      <dgm:t>
        <a:bodyPr/>
        <a:lstStyle/>
        <a:p>
          <a:endParaRPr lang="it-IT"/>
        </a:p>
      </dgm:t>
    </dgm:pt>
    <dgm:pt modelId="{D413E56E-93CD-6348-B03D-90867A5BDA56}">
      <dgm:prSet phldrT="[Testo]"/>
      <dgm:spPr>
        <a:solidFill>
          <a:srgbClr val="FF6600"/>
        </a:solidFill>
      </dgm:spPr>
      <dgm:t>
        <a:bodyPr/>
        <a:lstStyle/>
        <a:p>
          <a:r>
            <a:rPr lang="it-IT" u="sng" dirty="0" smtClean="0"/>
            <a:t>UNIONE EUROPEA </a:t>
          </a:r>
          <a:r>
            <a:rPr lang="it-IT" dirty="0" smtClean="0"/>
            <a:t>esclusi:</a:t>
          </a:r>
          <a:endParaRPr lang="it-IT" dirty="0"/>
        </a:p>
      </dgm:t>
    </dgm:pt>
    <dgm:pt modelId="{48C43FE7-79BE-9F44-BFD5-087DE3835646}" type="parTrans" cxnId="{3F05ADA9-F1D3-8F4E-BF62-B2733A2E5CBF}">
      <dgm:prSet/>
      <dgm:spPr/>
      <dgm:t>
        <a:bodyPr/>
        <a:lstStyle/>
        <a:p>
          <a:endParaRPr lang="it-IT"/>
        </a:p>
      </dgm:t>
    </dgm:pt>
    <dgm:pt modelId="{7BC9B137-E40E-6248-8E84-7C4C12B2E579}" type="sibTrans" cxnId="{3F05ADA9-F1D3-8F4E-BF62-B2733A2E5CBF}">
      <dgm:prSet/>
      <dgm:spPr/>
      <dgm:t>
        <a:bodyPr/>
        <a:lstStyle/>
        <a:p>
          <a:endParaRPr lang="it-IT"/>
        </a:p>
      </dgm:t>
    </dgm:pt>
    <dgm:pt modelId="{66A065AB-E46F-5E43-8CF9-587E1A7DAF84}">
      <dgm:prSet phldrT="[Testo]"/>
      <dgm:spPr>
        <a:solidFill>
          <a:srgbClr val="FF6600"/>
        </a:solidFill>
      </dgm:spPr>
      <dgm:t>
        <a:bodyPr/>
        <a:lstStyle/>
        <a:p>
          <a:r>
            <a:rPr lang="it-IT" dirty="0" smtClean="0"/>
            <a:t>Monte Athos (</a:t>
          </a:r>
          <a:r>
            <a:rPr lang="it-IT" dirty="0" err="1" smtClean="0"/>
            <a:t>H</a:t>
          </a:r>
          <a:r>
            <a:rPr lang="it-IT" dirty="0" smtClean="0"/>
            <a:t>)</a:t>
          </a:r>
          <a:endParaRPr lang="it-IT" dirty="0"/>
        </a:p>
      </dgm:t>
    </dgm:pt>
    <dgm:pt modelId="{4879675D-F050-D44B-9896-D7C6D62DCC68}" type="parTrans" cxnId="{48054ADC-C721-364A-A15A-671DFF20BF4C}">
      <dgm:prSet/>
      <dgm:spPr/>
      <dgm:t>
        <a:bodyPr/>
        <a:lstStyle/>
        <a:p>
          <a:endParaRPr lang="it-IT"/>
        </a:p>
      </dgm:t>
    </dgm:pt>
    <dgm:pt modelId="{67730AA0-51F3-8C43-8D75-23524BA1A369}" type="sibTrans" cxnId="{48054ADC-C721-364A-A15A-671DFF20BF4C}">
      <dgm:prSet/>
      <dgm:spPr/>
      <dgm:t>
        <a:bodyPr/>
        <a:lstStyle/>
        <a:p>
          <a:endParaRPr lang="it-IT"/>
        </a:p>
      </dgm:t>
    </dgm:pt>
    <dgm:pt modelId="{377D7EA6-957A-124B-82CD-594D2051C65C}">
      <dgm:prSet phldrT="[Testo]"/>
      <dgm:spPr>
        <a:solidFill>
          <a:srgbClr val="FF6600"/>
        </a:solidFill>
      </dgm:spPr>
      <dgm:t>
        <a:bodyPr/>
        <a:lstStyle/>
        <a:p>
          <a:r>
            <a:rPr lang="it-IT" u="sng" dirty="0" smtClean="0"/>
            <a:t>RESTO DEL MONDO</a:t>
          </a:r>
          <a:endParaRPr lang="it-IT" u="sng" dirty="0"/>
        </a:p>
      </dgm:t>
    </dgm:pt>
    <dgm:pt modelId="{441AC14B-0F00-1449-96D9-CD22EB4C36CA}" type="parTrans" cxnId="{5113DD20-BA9C-FD49-A2CC-4E2527B1B41E}">
      <dgm:prSet/>
      <dgm:spPr/>
      <dgm:t>
        <a:bodyPr/>
        <a:lstStyle/>
        <a:p>
          <a:endParaRPr lang="it-IT"/>
        </a:p>
      </dgm:t>
    </dgm:pt>
    <dgm:pt modelId="{32C22058-1CFE-CD43-B84C-B6601664E594}" type="sibTrans" cxnId="{5113DD20-BA9C-FD49-A2CC-4E2527B1B41E}">
      <dgm:prSet/>
      <dgm:spPr/>
      <dgm:t>
        <a:bodyPr/>
        <a:lstStyle/>
        <a:p>
          <a:endParaRPr lang="it-IT"/>
        </a:p>
      </dgm:t>
    </dgm:pt>
    <dgm:pt modelId="{D7B2B502-D8E1-E949-9766-DCE1F296EB26}">
      <dgm:prSet phldrT="[Testo]"/>
      <dgm:spPr>
        <a:solidFill>
          <a:srgbClr val="FF6600">
            <a:alpha val="92000"/>
          </a:srgbClr>
        </a:solidFill>
      </dgm:spPr>
      <dgm:t>
        <a:bodyPr/>
        <a:lstStyle/>
        <a:p>
          <a:r>
            <a:rPr lang="it-IT" dirty="0" smtClean="0"/>
            <a:t>Comune Campione d’Italia</a:t>
          </a:r>
          <a:endParaRPr lang="it-IT" dirty="0"/>
        </a:p>
      </dgm:t>
    </dgm:pt>
    <dgm:pt modelId="{81DADEDD-4816-254F-B9E2-7B7CCF3E8836}" type="parTrans" cxnId="{71B620BC-1350-B64B-9064-17F6300E7E32}">
      <dgm:prSet/>
      <dgm:spPr/>
      <dgm:t>
        <a:bodyPr/>
        <a:lstStyle/>
        <a:p>
          <a:endParaRPr lang="it-IT"/>
        </a:p>
      </dgm:t>
    </dgm:pt>
    <dgm:pt modelId="{70EE8885-925D-5C4B-8D00-B6BE7CC89BBA}" type="sibTrans" cxnId="{71B620BC-1350-B64B-9064-17F6300E7E32}">
      <dgm:prSet/>
      <dgm:spPr/>
      <dgm:t>
        <a:bodyPr/>
        <a:lstStyle/>
        <a:p>
          <a:endParaRPr lang="it-IT"/>
        </a:p>
      </dgm:t>
    </dgm:pt>
    <dgm:pt modelId="{766EF9D6-3765-3346-B74D-BA2F16F09B45}">
      <dgm:prSet phldrT="[Testo]"/>
      <dgm:spPr>
        <a:solidFill>
          <a:srgbClr val="FF6600">
            <a:alpha val="92000"/>
          </a:srgbClr>
        </a:solidFill>
      </dgm:spPr>
      <dgm:t>
        <a:bodyPr/>
        <a:lstStyle/>
        <a:p>
          <a:r>
            <a:rPr lang="it-IT" dirty="0" smtClean="0"/>
            <a:t>Acque del Lago di Lugano</a:t>
          </a:r>
          <a:endParaRPr lang="it-IT" dirty="0"/>
        </a:p>
      </dgm:t>
    </dgm:pt>
    <dgm:pt modelId="{0EDF7415-F097-FD42-B33D-0E1B6C6E4112}" type="parTrans" cxnId="{EE070B61-E690-1B47-B5AC-6843B53680C2}">
      <dgm:prSet/>
      <dgm:spPr/>
      <dgm:t>
        <a:bodyPr/>
        <a:lstStyle/>
        <a:p>
          <a:endParaRPr lang="it-IT"/>
        </a:p>
      </dgm:t>
    </dgm:pt>
    <dgm:pt modelId="{FDEC44BE-2DDC-104B-A9EC-3A771EDB6068}" type="sibTrans" cxnId="{EE070B61-E690-1B47-B5AC-6843B53680C2}">
      <dgm:prSet/>
      <dgm:spPr/>
      <dgm:t>
        <a:bodyPr/>
        <a:lstStyle/>
        <a:p>
          <a:endParaRPr lang="it-IT"/>
        </a:p>
      </dgm:t>
    </dgm:pt>
    <dgm:pt modelId="{329A1BC3-8B4A-334C-9013-75FE280035DB}">
      <dgm:prSet phldrT="[Testo]"/>
      <dgm:spPr>
        <a:solidFill>
          <a:srgbClr val="FF6600"/>
        </a:solidFill>
      </dgm:spPr>
      <dgm:t>
        <a:bodyPr/>
        <a:lstStyle/>
        <a:p>
          <a:r>
            <a:rPr lang="it-IT" dirty="0" smtClean="0"/>
            <a:t>Dipartimenti d’oltremare (</a:t>
          </a:r>
          <a:r>
            <a:rPr lang="it-IT" dirty="0" err="1" smtClean="0"/>
            <a:t>F</a:t>
          </a:r>
          <a:r>
            <a:rPr lang="it-IT" dirty="0" smtClean="0"/>
            <a:t>)</a:t>
          </a:r>
          <a:endParaRPr lang="it-IT" dirty="0"/>
        </a:p>
      </dgm:t>
    </dgm:pt>
    <dgm:pt modelId="{E60C31A6-9562-6C4B-95D9-82812074DEEC}" type="parTrans" cxnId="{513B9962-64CA-524B-A492-6D65D77514E7}">
      <dgm:prSet/>
      <dgm:spPr/>
      <dgm:t>
        <a:bodyPr/>
        <a:lstStyle/>
        <a:p>
          <a:endParaRPr lang="it-IT"/>
        </a:p>
      </dgm:t>
    </dgm:pt>
    <dgm:pt modelId="{E23DF673-DFF4-244E-A5C5-2DD801292105}" type="sibTrans" cxnId="{513B9962-64CA-524B-A492-6D65D77514E7}">
      <dgm:prSet/>
      <dgm:spPr/>
      <dgm:t>
        <a:bodyPr/>
        <a:lstStyle/>
        <a:p>
          <a:endParaRPr lang="it-IT"/>
        </a:p>
      </dgm:t>
    </dgm:pt>
    <dgm:pt modelId="{ADB84A25-5D85-3F4B-B203-78EFFE6B1690}">
      <dgm:prSet phldrT="[Testo]"/>
      <dgm:spPr>
        <a:solidFill>
          <a:srgbClr val="FF6600"/>
        </a:solidFill>
      </dgm:spPr>
      <dgm:t>
        <a:bodyPr/>
        <a:lstStyle/>
        <a:p>
          <a:r>
            <a:rPr lang="it-IT" dirty="0" smtClean="0"/>
            <a:t>ecc.</a:t>
          </a:r>
          <a:endParaRPr lang="it-IT" dirty="0"/>
        </a:p>
      </dgm:t>
    </dgm:pt>
    <dgm:pt modelId="{C2CE5A06-AB00-BB43-9623-58353A7CB109}" type="parTrans" cxnId="{B3091654-69CD-2F49-80C4-223551A5AFD9}">
      <dgm:prSet/>
      <dgm:spPr/>
      <dgm:t>
        <a:bodyPr/>
        <a:lstStyle/>
        <a:p>
          <a:endParaRPr lang="it-IT"/>
        </a:p>
      </dgm:t>
    </dgm:pt>
    <dgm:pt modelId="{7A6864E2-CE9D-1E4A-B593-94B8D00706C6}" type="sibTrans" cxnId="{B3091654-69CD-2F49-80C4-223551A5AFD9}">
      <dgm:prSet/>
      <dgm:spPr/>
      <dgm:t>
        <a:bodyPr/>
        <a:lstStyle/>
        <a:p>
          <a:endParaRPr lang="it-IT"/>
        </a:p>
      </dgm:t>
    </dgm:pt>
    <dgm:pt modelId="{77828E69-D82E-5F4E-BC9D-E666810AA331}" type="pres">
      <dgm:prSet presAssocID="{59648279-CD1D-FD40-AC2A-91CDEDB5BC7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97A12E6-FBE6-EC45-AB0D-031065FA93B8}" type="pres">
      <dgm:prSet presAssocID="{DA94D279-E64E-0C4E-9703-71D2030603D1}" presName="comp" presStyleCnt="0"/>
      <dgm:spPr/>
    </dgm:pt>
    <dgm:pt modelId="{86D30E55-DDA0-3E4E-A94F-888A7C6156C1}" type="pres">
      <dgm:prSet presAssocID="{DA94D279-E64E-0C4E-9703-71D2030603D1}" presName="box" presStyleLbl="node1" presStyleIdx="0" presStyleCnt="3"/>
      <dgm:spPr/>
      <dgm:t>
        <a:bodyPr/>
        <a:lstStyle/>
        <a:p>
          <a:endParaRPr lang="it-IT"/>
        </a:p>
      </dgm:t>
    </dgm:pt>
    <dgm:pt modelId="{379A36F8-515F-5F4A-AE9B-6362B2317C33}" type="pres">
      <dgm:prSet presAssocID="{DA94D279-E64E-0C4E-9703-71D2030603D1}" presName="img" presStyleLbl="fgImgPlace1" presStyleIdx="0" presStyleCnt="3"/>
      <dgm:spPr>
        <a:blipFill rotWithShape="0">
          <a:blip xmlns:r="http://schemas.openxmlformats.org/officeDocument/2006/relationships" r:embed="rId1" r:link="rId2"/>
          <a:stretch>
            <a:fillRect/>
          </a:stretch>
        </a:blipFill>
      </dgm:spPr>
    </dgm:pt>
    <dgm:pt modelId="{74C2339E-7DAA-754E-85F3-BC35A1908F7F}" type="pres">
      <dgm:prSet presAssocID="{DA94D279-E64E-0C4E-9703-71D2030603D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9438FA6-D38B-3749-8209-8A3216907C78}" type="pres">
      <dgm:prSet presAssocID="{D495D192-5018-2C47-92E4-F41710D1E03C}" presName="spacer" presStyleCnt="0"/>
      <dgm:spPr/>
    </dgm:pt>
    <dgm:pt modelId="{47695C56-6C82-DC4F-82DC-330F76706DC2}" type="pres">
      <dgm:prSet presAssocID="{D413E56E-93CD-6348-B03D-90867A5BDA56}" presName="comp" presStyleCnt="0"/>
      <dgm:spPr/>
    </dgm:pt>
    <dgm:pt modelId="{048FCF8F-89DA-2D4F-8F79-6E493EA8AD89}" type="pres">
      <dgm:prSet presAssocID="{D413E56E-93CD-6348-B03D-90867A5BDA56}" presName="box" presStyleLbl="node1" presStyleIdx="1" presStyleCnt="3"/>
      <dgm:spPr/>
      <dgm:t>
        <a:bodyPr/>
        <a:lstStyle/>
        <a:p>
          <a:endParaRPr lang="it-IT"/>
        </a:p>
      </dgm:t>
    </dgm:pt>
    <dgm:pt modelId="{13C4E653-420D-4A4A-B6E4-903CCA5E1F26}" type="pres">
      <dgm:prSet presAssocID="{D413E56E-93CD-6348-B03D-90867A5BDA56}" presName="img" presStyleLbl="fgImgPlace1" presStyleIdx="1" presStyleCnt="3"/>
      <dgm:spPr>
        <a:blipFill rotWithShape="0">
          <a:blip xmlns:r="http://schemas.openxmlformats.org/officeDocument/2006/relationships" r:embed="rId3" r:link="rId4"/>
          <a:stretch>
            <a:fillRect/>
          </a:stretch>
        </a:blipFill>
      </dgm:spPr>
    </dgm:pt>
    <dgm:pt modelId="{B45896B8-8D2E-314E-9ED6-B734A752AAA1}" type="pres">
      <dgm:prSet presAssocID="{D413E56E-93CD-6348-B03D-90867A5BDA5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ACA5900-1D90-9C45-A98F-A22660479ABE}" type="pres">
      <dgm:prSet presAssocID="{7BC9B137-E40E-6248-8E84-7C4C12B2E579}" presName="spacer" presStyleCnt="0"/>
      <dgm:spPr/>
    </dgm:pt>
    <dgm:pt modelId="{E06AAF51-974B-2246-8271-AB5B7466C513}" type="pres">
      <dgm:prSet presAssocID="{377D7EA6-957A-124B-82CD-594D2051C65C}" presName="comp" presStyleCnt="0"/>
      <dgm:spPr/>
    </dgm:pt>
    <dgm:pt modelId="{6A941AFF-1399-A747-B56E-139B15837B3D}" type="pres">
      <dgm:prSet presAssocID="{377D7EA6-957A-124B-82CD-594D2051C65C}" presName="box" presStyleLbl="node1" presStyleIdx="2" presStyleCnt="3"/>
      <dgm:spPr/>
      <dgm:t>
        <a:bodyPr/>
        <a:lstStyle/>
        <a:p>
          <a:endParaRPr lang="it-IT"/>
        </a:p>
      </dgm:t>
    </dgm:pt>
    <dgm:pt modelId="{C832E3F9-0360-B244-A1F9-E6021C1AFE3B}" type="pres">
      <dgm:prSet presAssocID="{377D7EA6-957A-124B-82CD-594D2051C65C}" presName="img" presStyleLbl="fgImgPlace1" presStyleIdx="2" presStyleCnt="3"/>
      <dgm:spPr>
        <a:blipFill rotWithShape="0">
          <a:blip xmlns:r="http://schemas.openxmlformats.org/officeDocument/2006/relationships" r:embed="rId5" r:link="rId6"/>
          <a:stretch>
            <a:fillRect/>
          </a:stretch>
        </a:blipFill>
      </dgm:spPr>
    </dgm:pt>
    <dgm:pt modelId="{C7F4B548-DD1F-B641-BBA5-04097A76586F}" type="pres">
      <dgm:prSet presAssocID="{377D7EA6-957A-124B-82CD-594D2051C65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CCC28F8-7DFF-0142-A713-0C66DB359EE8}" type="presOf" srcId="{D051AE51-300C-7447-964F-319156BCEB8A}" destId="{86D30E55-DDA0-3E4E-A94F-888A7C6156C1}" srcOrd="0" destOrd="1" presId="urn:microsoft.com/office/officeart/2005/8/layout/vList4"/>
    <dgm:cxn modelId="{EE070B61-E690-1B47-B5AC-6843B53680C2}" srcId="{DA94D279-E64E-0C4E-9703-71D2030603D1}" destId="{766EF9D6-3765-3346-B74D-BA2F16F09B45}" srcOrd="2" destOrd="0" parTransId="{0EDF7415-F097-FD42-B33D-0E1B6C6E4112}" sibTransId="{FDEC44BE-2DDC-104B-A9EC-3A771EDB6068}"/>
    <dgm:cxn modelId="{EB67C620-7100-0340-AAF1-B700120E7C91}" type="presOf" srcId="{329A1BC3-8B4A-334C-9013-75FE280035DB}" destId="{048FCF8F-89DA-2D4F-8F79-6E493EA8AD89}" srcOrd="0" destOrd="2" presId="urn:microsoft.com/office/officeart/2005/8/layout/vList4"/>
    <dgm:cxn modelId="{0472F6E0-A8E6-4946-A268-1902EEE3C319}" type="presOf" srcId="{D051AE51-300C-7447-964F-319156BCEB8A}" destId="{74C2339E-7DAA-754E-85F3-BC35A1908F7F}" srcOrd="1" destOrd="1" presId="urn:microsoft.com/office/officeart/2005/8/layout/vList4"/>
    <dgm:cxn modelId="{EED27ED8-68F5-2741-8B7A-B844966F056A}" srcId="{59648279-CD1D-FD40-AC2A-91CDEDB5BC75}" destId="{DA94D279-E64E-0C4E-9703-71D2030603D1}" srcOrd="0" destOrd="0" parTransId="{E261BC5C-1CB6-344C-8EA9-8A0FD9A77B1D}" sibTransId="{D495D192-5018-2C47-92E4-F41710D1E03C}"/>
    <dgm:cxn modelId="{5F7D704A-EFB4-1F42-B1C5-0033A45D5826}" type="presOf" srcId="{DA94D279-E64E-0C4E-9703-71D2030603D1}" destId="{86D30E55-DDA0-3E4E-A94F-888A7C6156C1}" srcOrd="0" destOrd="0" presId="urn:microsoft.com/office/officeart/2005/8/layout/vList4"/>
    <dgm:cxn modelId="{A40C88BF-0768-7445-8FB5-0C745B551AEE}" type="presOf" srcId="{D7B2B502-D8E1-E949-9766-DCE1F296EB26}" destId="{74C2339E-7DAA-754E-85F3-BC35A1908F7F}" srcOrd="1" destOrd="2" presId="urn:microsoft.com/office/officeart/2005/8/layout/vList4"/>
    <dgm:cxn modelId="{3F05ADA9-F1D3-8F4E-BF62-B2733A2E5CBF}" srcId="{59648279-CD1D-FD40-AC2A-91CDEDB5BC75}" destId="{D413E56E-93CD-6348-B03D-90867A5BDA56}" srcOrd="1" destOrd="0" parTransId="{48C43FE7-79BE-9F44-BFD5-087DE3835646}" sibTransId="{7BC9B137-E40E-6248-8E84-7C4C12B2E579}"/>
    <dgm:cxn modelId="{ACFA684D-8EC2-5747-9095-D2053ABB4996}" type="presOf" srcId="{766EF9D6-3765-3346-B74D-BA2F16F09B45}" destId="{74C2339E-7DAA-754E-85F3-BC35A1908F7F}" srcOrd="1" destOrd="3" presId="urn:microsoft.com/office/officeart/2005/8/layout/vList4"/>
    <dgm:cxn modelId="{77F681D7-029E-CA48-AC08-8961B784A325}" type="presOf" srcId="{66A065AB-E46F-5E43-8CF9-587E1A7DAF84}" destId="{048FCF8F-89DA-2D4F-8F79-6E493EA8AD89}" srcOrd="0" destOrd="1" presId="urn:microsoft.com/office/officeart/2005/8/layout/vList4"/>
    <dgm:cxn modelId="{8A197A6A-8DE4-1B47-8AB0-8F47B6D319ED}" type="presOf" srcId="{66A065AB-E46F-5E43-8CF9-587E1A7DAF84}" destId="{B45896B8-8D2E-314E-9ED6-B734A752AAA1}" srcOrd="1" destOrd="1" presId="urn:microsoft.com/office/officeart/2005/8/layout/vList4"/>
    <dgm:cxn modelId="{8AAB07E3-BAB1-8F4A-A346-81445B724792}" type="presOf" srcId="{766EF9D6-3765-3346-B74D-BA2F16F09B45}" destId="{86D30E55-DDA0-3E4E-A94F-888A7C6156C1}" srcOrd="0" destOrd="3" presId="urn:microsoft.com/office/officeart/2005/8/layout/vList4"/>
    <dgm:cxn modelId="{5A1504C9-18D5-1543-AB0B-5E2AD3B2BC4F}" type="presOf" srcId="{D413E56E-93CD-6348-B03D-90867A5BDA56}" destId="{048FCF8F-89DA-2D4F-8F79-6E493EA8AD89}" srcOrd="0" destOrd="0" presId="urn:microsoft.com/office/officeart/2005/8/layout/vList4"/>
    <dgm:cxn modelId="{513B9962-64CA-524B-A492-6D65D77514E7}" srcId="{D413E56E-93CD-6348-B03D-90867A5BDA56}" destId="{329A1BC3-8B4A-334C-9013-75FE280035DB}" srcOrd="1" destOrd="0" parTransId="{E60C31A6-9562-6C4B-95D9-82812074DEEC}" sibTransId="{E23DF673-DFF4-244E-A5C5-2DD801292105}"/>
    <dgm:cxn modelId="{B3091654-69CD-2F49-80C4-223551A5AFD9}" srcId="{D413E56E-93CD-6348-B03D-90867A5BDA56}" destId="{ADB84A25-5D85-3F4B-B203-78EFFE6B1690}" srcOrd="2" destOrd="0" parTransId="{C2CE5A06-AB00-BB43-9623-58353A7CB109}" sibTransId="{7A6864E2-CE9D-1E4A-B593-94B8D00706C6}"/>
    <dgm:cxn modelId="{71B620BC-1350-B64B-9064-17F6300E7E32}" srcId="{DA94D279-E64E-0C4E-9703-71D2030603D1}" destId="{D7B2B502-D8E1-E949-9766-DCE1F296EB26}" srcOrd="1" destOrd="0" parTransId="{81DADEDD-4816-254F-B9E2-7B7CCF3E8836}" sibTransId="{70EE8885-925D-5C4B-8D00-B6BE7CC89BBA}"/>
    <dgm:cxn modelId="{B505FBDF-E18C-A242-9B04-B1679611C6C3}" type="presOf" srcId="{D7B2B502-D8E1-E949-9766-DCE1F296EB26}" destId="{86D30E55-DDA0-3E4E-A94F-888A7C6156C1}" srcOrd="0" destOrd="2" presId="urn:microsoft.com/office/officeart/2005/8/layout/vList4"/>
    <dgm:cxn modelId="{BC7B92B9-5903-0B4B-B156-04BB3D45B782}" type="presOf" srcId="{377D7EA6-957A-124B-82CD-594D2051C65C}" destId="{6A941AFF-1399-A747-B56E-139B15837B3D}" srcOrd="0" destOrd="0" presId="urn:microsoft.com/office/officeart/2005/8/layout/vList4"/>
    <dgm:cxn modelId="{0CFC3D62-F27C-6444-8EA8-67F068E8776C}" type="presOf" srcId="{377D7EA6-957A-124B-82CD-594D2051C65C}" destId="{C7F4B548-DD1F-B641-BBA5-04097A76586F}" srcOrd="1" destOrd="0" presId="urn:microsoft.com/office/officeart/2005/8/layout/vList4"/>
    <dgm:cxn modelId="{22FA6F90-97FC-B841-8C91-5E8890B9A5D5}" type="presOf" srcId="{DA94D279-E64E-0C4E-9703-71D2030603D1}" destId="{74C2339E-7DAA-754E-85F3-BC35A1908F7F}" srcOrd="1" destOrd="0" presId="urn:microsoft.com/office/officeart/2005/8/layout/vList4"/>
    <dgm:cxn modelId="{5113DD20-BA9C-FD49-A2CC-4E2527B1B41E}" srcId="{59648279-CD1D-FD40-AC2A-91CDEDB5BC75}" destId="{377D7EA6-957A-124B-82CD-594D2051C65C}" srcOrd="2" destOrd="0" parTransId="{441AC14B-0F00-1449-96D9-CD22EB4C36CA}" sibTransId="{32C22058-1CFE-CD43-B84C-B6601664E594}"/>
    <dgm:cxn modelId="{30401E91-962B-0342-B52F-76298E6CB0B7}" type="presOf" srcId="{D413E56E-93CD-6348-B03D-90867A5BDA56}" destId="{B45896B8-8D2E-314E-9ED6-B734A752AAA1}" srcOrd="1" destOrd="0" presId="urn:microsoft.com/office/officeart/2005/8/layout/vList4"/>
    <dgm:cxn modelId="{48054ADC-C721-364A-A15A-671DFF20BF4C}" srcId="{D413E56E-93CD-6348-B03D-90867A5BDA56}" destId="{66A065AB-E46F-5E43-8CF9-587E1A7DAF84}" srcOrd="0" destOrd="0" parTransId="{4879675D-F050-D44B-9896-D7C6D62DCC68}" sibTransId="{67730AA0-51F3-8C43-8D75-23524BA1A369}"/>
    <dgm:cxn modelId="{5EE0BC23-875E-B441-B555-BCE520EC92A5}" type="presOf" srcId="{ADB84A25-5D85-3F4B-B203-78EFFE6B1690}" destId="{048FCF8F-89DA-2D4F-8F79-6E493EA8AD89}" srcOrd="0" destOrd="3" presId="urn:microsoft.com/office/officeart/2005/8/layout/vList4"/>
    <dgm:cxn modelId="{F55BA54F-504E-F448-9C0D-2ACFFA97EAFD}" type="presOf" srcId="{ADB84A25-5D85-3F4B-B203-78EFFE6B1690}" destId="{B45896B8-8D2E-314E-9ED6-B734A752AAA1}" srcOrd="1" destOrd="3" presId="urn:microsoft.com/office/officeart/2005/8/layout/vList4"/>
    <dgm:cxn modelId="{B0C7ED78-2381-7D49-AFF8-04EF963AA0AF}" type="presOf" srcId="{59648279-CD1D-FD40-AC2A-91CDEDB5BC75}" destId="{77828E69-D82E-5F4E-BC9D-E666810AA331}" srcOrd="0" destOrd="0" presId="urn:microsoft.com/office/officeart/2005/8/layout/vList4"/>
    <dgm:cxn modelId="{94778BF6-19C1-C244-8E08-42C006A68815}" type="presOf" srcId="{329A1BC3-8B4A-334C-9013-75FE280035DB}" destId="{B45896B8-8D2E-314E-9ED6-B734A752AAA1}" srcOrd="1" destOrd="2" presId="urn:microsoft.com/office/officeart/2005/8/layout/vList4"/>
    <dgm:cxn modelId="{5C5FA5A9-0E71-2F42-AE56-36152E46CA67}" srcId="{DA94D279-E64E-0C4E-9703-71D2030603D1}" destId="{D051AE51-300C-7447-964F-319156BCEB8A}" srcOrd="0" destOrd="0" parTransId="{A96F04B0-D3FE-124A-A14D-8DC80A5BD181}" sibTransId="{8095BD86-783B-4A43-AF28-A59C390BF683}"/>
    <dgm:cxn modelId="{9D575834-B575-3747-97E2-44998F2CFF64}" type="presParOf" srcId="{77828E69-D82E-5F4E-BC9D-E666810AA331}" destId="{C97A12E6-FBE6-EC45-AB0D-031065FA93B8}" srcOrd="0" destOrd="0" presId="urn:microsoft.com/office/officeart/2005/8/layout/vList4"/>
    <dgm:cxn modelId="{BC22DECE-BBFD-7243-9E60-2616F59AB7BE}" type="presParOf" srcId="{C97A12E6-FBE6-EC45-AB0D-031065FA93B8}" destId="{86D30E55-DDA0-3E4E-A94F-888A7C6156C1}" srcOrd="0" destOrd="0" presId="urn:microsoft.com/office/officeart/2005/8/layout/vList4"/>
    <dgm:cxn modelId="{02F0FE58-73C4-864F-BD54-92BD6F4343C4}" type="presParOf" srcId="{C97A12E6-FBE6-EC45-AB0D-031065FA93B8}" destId="{379A36F8-515F-5F4A-AE9B-6362B2317C33}" srcOrd="1" destOrd="0" presId="urn:microsoft.com/office/officeart/2005/8/layout/vList4"/>
    <dgm:cxn modelId="{49D698F0-DA9B-2840-8C38-87DFC4FAA730}" type="presParOf" srcId="{C97A12E6-FBE6-EC45-AB0D-031065FA93B8}" destId="{74C2339E-7DAA-754E-85F3-BC35A1908F7F}" srcOrd="2" destOrd="0" presId="urn:microsoft.com/office/officeart/2005/8/layout/vList4"/>
    <dgm:cxn modelId="{C2CC90A2-647E-A54A-B35C-1A70219CC990}" type="presParOf" srcId="{77828E69-D82E-5F4E-BC9D-E666810AA331}" destId="{69438FA6-D38B-3749-8209-8A3216907C78}" srcOrd="1" destOrd="0" presId="urn:microsoft.com/office/officeart/2005/8/layout/vList4"/>
    <dgm:cxn modelId="{2C0587A6-22D7-0F48-9CCB-A3FC92B91BB8}" type="presParOf" srcId="{77828E69-D82E-5F4E-BC9D-E666810AA331}" destId="{47695C56-6C82-DC4F-82DC-330F76706DC2}" srcOrd="2" destOrd="0" presId="urn:microsoft.com/office/officeart/2005/8/layout/vList4"/>
    <dgm:cxn modelId="{73C25305-0210-AE47-9D72-1476A62E291F}" type="presParOf" srcId="{47695C56-6C82-DC4F-82DC-330F76706DC2}" destId="{048FCF8F-89DA-2D4F-8F79-6E493EA8AD89}" srcOrd="0" destOrd="0" presId="urn:microsoft.com/office/officeart/2005/8/layout/vList4"/>
    <dgm:cxn modelId="{0C610FD2-3C7D-B446-BDD1-511E42A44BA8}" type="presParOf" srcId="{47695C56-6C82-DC4F-82DC-330F76706DC2}" destId="{13C4E653-420D-4A4A-B6E4-903CCA5E1F26}" srcOrd="1" destOrd="0" presId="urn:microsoft.com/office/officeart/2005/8/layout/vList4"/>
    <dgm:cxn modelId="{33CC0D33-F9E0-4041-9EDB-6118A1FCE720}" type="presParOf" srcId="{47695C56-6C82-DC4F-82DC-330F76706DC2}" destId="{B45896B8-8D2E-314E-9ED6-B734A752AAA1}" srcOrd="2" destOrd="0" presId="urn:microsoft.com/office/officeart/2005/8/layout/vList4"/>
    <dgm:cxn modelId="{0D32E135-65C0-C740-B2B2-7B9DCDB57F3C}" type="presParOf" srcId="{77828E69-D82E-5F4E-BC9D-E666810AA331}" destId="{AACA5900-1D90-9C45-A98F-A22660479ABE}" srcOrd="3" destOrd="0" presId="urn:microsoft.com/office/officeart/2005/8/layout/vList4"/>
    <dgm:cxn modelId="{DE6204BF-7DD5-4A40-9B31-5AA9117E6F03}" type="presParOf" srcId="{77828E69-D82E-5F4E-BC9D-E666810AA331}" destId="{E06AAF51-974B-2246-8271-AB5B7466C513}" srcOrd="4" destOrd="0" presId="urn:microsoft.com/office/officeart/2005/8/layout/vList4"/>
    <dgm:cxn modelId="{542F2B2C-C538-3C4F-9617-EA385658122B}" type="presParOf" srcId="{E06AAF51-974B-2246-8271-AB5B7466C513}" destId="{6A941AFF-1399-A747-B56E-139B15837B3D}" srcOrd="0" destOrd="0" presId="urn:microsoft.com/office/officeart/2005/8/layout/vList4"/>
    <dgm:cxn modelId="{A19C0A7F-76F4-2D4F-BBA8-E5BC71E9093D}" type="presParOf" srcId="{E06AAF51-974B-2246-8271-AB5B7466C513}" destId="{C832E3F9-0360-B244-A1F9-E6021C1AFE3B}" srcOrd="1" destOrd="0" presId="urn:microsoft.com/office/officeart/2005/8/layout/vList4"/>
    <dgm:cxn modelId="{A6A26DDF-5611-754A-942E-DB875916F913}" type="presParOf" srcId="{E06AAF51-974B-2246-8271-AB5B7466C513}" destId="{C7F4B548-DD1F-B641-BBA5-04097A76586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6289C2-BD51-D744-A047-F1FEB24F9901}" type="doc">
      <dgm:prSet loTypeId="urn:microsoft.com/office/officeart/2005/8/layout/arrow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2C10999-AECE-FC4C-AA21-E03926CBAB56}">
      <dgm:prSet phldrT="[Testo]"/>
      <dgm:spPr/>
      <dgm:t>
        <a:bodyPr/>
        <a:lstStyle/>
        <a:p>
          <a:r>
            <a:rPr lang="it-IT" u="sng" dirty="0" smtClean="0"/>
            <a:t>CESSIONI </a:t>
          </a:r>
          <a:r>
            <a:rPr lang="it-IT" u="sng" dirty="0" err="1" smtClean="0"/>
            <a:t>DI</a:t>
          </a:r>
          <a:r>
            <a:rPr lang="it-IT" u="sng" dirty="0" smtClean="0"/>
            <a:t> BENI</a:t>
          </a:r>
          <a:endParaRPr lang="it-IT" u="sng" dirty="0"/>
        </a:p>
      </dgm:t>
    </dgm:pt>
    <dgm:pt modelId="{E7F53696-85A5-0A42-A72F-31B0331F3EE6}" type="parTrans" cxnId="{5C346FAF-992A-6D4D-B70B-9D15EA0EB2BC}">
      <dgm:prSet/>
      <dgm:spPr/>
      <dgm:t>
        <a:bodyPr/>
        <a:lstStyle/>
        <a:p>
          <a:endParaRPr lang="it-IT"/>
        </a:p>
      </dgm:t>
    </dgm:pt>
    <dgm:pt modelId="{8919D921-5364-2E41-A9DB-95A7D4F0831F}" type="sibTrans" cxnId="{5C346FAF-992A-6D4D-B70B-9D15EA0EB2BC}">
      <dgm:prSet/>
      <dgm:spPr/>
      <dgm:t>
        <a:bodyPr/>
        <a:lstStyle/>
        <a:p>
          <a:endParaRPr lang="it-IT"/>
        </a:p>
      </dgm:t>
    </dgm:pt>
    <dgm:pt modelId="{0BB4E465-B6AC-4B47-8089-A3C7CF3C5E79}">
      <dgm:prSet phldrT="[Testo]"/>
      <dgm:spPr/>
      <dgm:t>
        <a:bodyPr/>
        <a:lstStyle/>
        <a:p>
          <a:r>
            <a:rPr lang="it-IT" u="sng" dirty="0" smtClean="0"/>
            <a:t>PRESTAZIONI </a:t>
          </a:r>
          <a:r>
            <a:rPr lang="it-IT" u="sng" dirty="0" err="1" smtClean="0"/>
            <a:t>DI</a:t>
          </a:r>
          <a:r>
            <a:rPr lang="it-IT" u="sng" dirty="0" smtClean="0"/>
            <a:t> SERVIZI</a:t>
          </a:r>
          <a:endParaRPr lang="it-IT" u="sng" dirty="0"/>
        </a:p>
      </dgm:t>
    </dgm:pt>
    <dgm:pt modelId="{79B03B37-A7AE-E74A-9E2C-BDE8E6D89983}" type="parTrans" cxnId="{D647F097-DE6E-354F-84DB-5F9E461F1EEB}">
      <dgm:prSet/>
      <dgm:spPr/>
      <dgm:t>
        <a:bodyPr/>
        <a:lstStyle/>
        <a:p>
          <a:endParaRPr lang="it-IT"/>
        </a:p>
      </dgm:t>
    </dgm:pt>
    <dgm:pt modelId="{46DFA699-F7D9-044A-B2B6-DA733C371AF5}" type="sibTrans" cxnId="{D647F097-DE6E-354F-84DB-5F9E461F1EEB}">
      <dgm:prSet/>
      <dgm:spPr/>
      <dgm:t>
        <a:bodyPr/>
        <a:lstStyle/>
        <a:p>
          <a:endParaRPr lang="it-IT"/>
        </a:p>
      </dgm:t>
    </dgm:pt>
    <dgm:pt modelId="{0C40EEAF-996F-134B-8B4C-19009C8701DB}" type="pres">
      <dgm:prSet presAssocID="{DB6289C2-BD51-D744-A047-F1FEB24F990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3A663F4-A4C8-E945-B719-D0CB705334CC}" type="pres">
      <dgm:prSet presAssocID="{D2C10999-AECE-FC4C-AA21-E03926CBAB56}" presName="upArrow" presStyleLbl="node1" presStyleIdx="0" presStyleCnt="2"/>
      <dgm:spPr>
        <a:solidFill>
          <a:srgbClr val="FF6600"/>
        </a:solidFill>
      </dgm:spPr>
    </dgm:pt>
    <dgm:pt modelId="{0727C323-EE6D-324F-87E9-ECBFDD2A9AC6}" type="pres">
      <dgm:prSet presAssocID="{D2C10999-AECE-FC4C-AA21-E03926CBAB56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24DDB0-A9D0-1D42-B373-346B3A4CBE05}" type="pres">
      <dgm:prSet presAssocID="{0BB4E465-B6AC-4B47-8089-A3C7CF3C5E79}" presName="downArrow" presStyleLbl="node1" presStyleIdx="1" presStyleCnt="2"/>
      <dgm:spPr>
        <a:solidFill>
          <a:srgbClr val="FF6600"/>
        </a:solidFill>
      </dgm:spPr>
    </dgm:pt>
    <dgm:pt modelId="{CCEC9DC4-775B-834F-A2CF-247D7766D663}" type="pres">
      <dgm:prSet presAssocID="{0BB4E465-B6AC-4B47-8089-A3C7CF3C5E79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32B1A6C-F8A7-8046-9AE2-1903912182D7}" type="presOf" srcId="{D2C10999-AECE-FC4C-AA21-E03926CBAB56}" destId="{0727C323-EE6D-324F-87E9-ECBFDD2A9AC6}" srcOrd="0" destOrd="0" presId="urn:microsoft.com/office/officeart/2005/8/layout/arrow4"/>
    <dgm:cxn modelId="{C5B6EF52-CE66-A343-988D-DD42DB9959FE}" type="presOf" srcId="{0BB4E465-B6AC-4B47-8089-A3C7CF3C5E79}" destId="{CCEC9DC4-775B-834F-A2CF-247D7766D663}" srcOrd="0" destOrd="0" presId="urn:microsoft.com/office/officeart/2005/8/layout/arrow4"/>
    <dgm:cxn modelId="{5C346FAF-992A-6D4D-B70B-9D15EA0EB2BC}" srcId="{DB6289C2-BD51-D744-A047-F1FEB24F9901}" destId="{D2C10999-AECE-FC4C-AA21-E03926CBAB56}" srcOrd="0" destOrd="0" parTransId="{E7F53696-85A5-0A42-A72F-31B0331F3EE6}" sibTransId="{8919D921-5364-2E41-A9DB-95A7D4F0831F}"/>
    <dgm:cxn modelId="{D647F097-DE6E-354F-84DB-5F9E461F1EEB}" srcId="{DB6289C2-BD51-D744-A047-F1FEB24F9901}" destId="{0BB4E465-B6AC-4B47-8089-A3C7CF3C5E79}" srcOrd="1" destOrd="0" parTransId="{79B03B37-A7AE-E74A-9E2C-BDE8E6D89983}" sibTransId="{46DFA699-F7D9-044A-B2B6-DA733C371AF5}"/>
    <dgm:cxn modelId="{B4526EBB-82D2-3347-844C-688AF2E04C02}" type="presOf" srcId="{DB6289C2-BD51-D744-A047-F1FEB24F9901}" destId="{0C40EEAF-996F-134B-8B4C-19009C8701DB}" srcOrd="0" destOrd="0" presId="urn:microsoft.com/office/officeart/2005/8/layout/arrow4"/>
    <dgm:cxn modelId="{ABBBCAD6-B3F3-8D40-BF50-86803A7AEB18}" type="presParOf" srcId="{0C40EEAF-996F-134B-8B4C-19009C8701DB}" destId="{B3A663F4-A4C8-E945-B719-D0CB705334CC}" srcOrd="0" destOrd="0" presId="urn:microsoft.com/office/officeart/2005/8/layout/arrow4"/>
    <dgm:cxn modelId="{58020272-5F2F-E64F-9664-6A16EBE40B07}" type="presParOf" srcId="{0C40EEAF-996F-134B-8B4C-19009C8701DB}" destId="{0727C323-EE6D-324F-87E9-ECBFDD2A9AC6}" srcOrd="1" destOrd="0" presId="urn:microsoft.com/office/officeart/2005/8/layout/arrow4"/>
    <dgm:cxn modelId="{F7224D94-0FA4-7B48-8079-174E9318F6EB}" type="presParOf" srcId="{0C40EEAF-996F-134B-8B4C-19009C8701DB}" destId="{9724DDB0-A9D0-1D42-B373-346B3A4CBE05}" srcOrd="2" destOrd="0" presId="urn:microsoft.com/office/officeart/2005/8/layout/arrow4"/>
    <dgm:cxn modelId="{1FE390A6-8769-AC46-B5F3-B71D5F56B059}" type="presParOf" srcId="{0C40EEAF-996F-134B-8B4C-19009C8701DB}" destId="{CCEC9DC4-775B-834F-A2CF-247D7766D66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A14599-1236-AB4F-B186-255DD2A2ACC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DFE0957-140F-D54B-9741-2A6103EFE772}">
      <dgm:prSet phldrT="[Testo]"/>
      <dgm:spPr>
        <a:solidFill>
          <a:srgbClr val="FF6600"/>
        </a:solidFill>
      </dgm:spPr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ESPORTAZIONI DIRETTE</a:t>
          </a:r>
          <a:endParaRPr lang="it-IT" dirty="0">
            <a:solidFill>
              <a:srgbClr val="000000"/>
            </a:solidFill>
          </a:endParaRPr>
        </a:p>
      </dgm:t>
    </dgm:pt>
    <dgm:pt modelId="{C8B8C702-AD1D-484B-91E0-06223E039A1A}" type="parTrans" cxnId="{78EC0005-EE81-194C-AC9B-CD215BF4D000}">
      <dgm:prSet/>
      <dgm:spPr/>
      <dgm:t>
        <a:bodyPr/>
        <a:lstStyle/>
        <a:p>
          <a:endParaRPr lang="it-IT"/>
        </a:p>
      </dgm:t>
    </dgm:pt>
    <dgm:pt modelId="{4F4C53EA-6B88-9C47-9096-9285B067EA3F}" type="sibTrans" cxnId="{78EC0005-EE81-194C-AC9B-CD215BF4D000}">
      <dgm:prSet/>
      <dgm:spPr/>
      <dgm:t>
        <a:bodyPr/>
        <a:lstStyle/>
        <a:p>
          <a:endParaRPr lang="it-IT"/>
        </a:p>
      </dgm:t>
    </dgm:pt>
    <dgm:pt modelId="{4C4E061F-80A3-C74B-86DD-DE270FDD6710}">
      <dgm:prSet phldrT="[Testo]"/>
      <dgm:spPr/>
      <dgm:t>
        <a:bodyPr/>
        <a:lstStyle/>
        <a:p>
          <a:pPr algn="just"/>
          <a:r>
            <a:rPr lang="it-IT" b="1" u="sng" dirty="0" smtClean="0"/>
            <a:t>beni trasportati </a:t>
          </a:r>
          <a:r>
            <a:rPr lang="it-IT" b="0" dirty="0" smtClean="0"/>
            <a:t>fuori della CE </a:t>
          </a:r>
          <a:r>
            <a:rPr lang="it-IT" b="1" dirty="0" smtClean="0"/>
            <a:t>dal cedente</a:t>
          </a:r>
          <a:r>
            <a:rPr lang="it-IT" b="0" dirty="0" smtClean="0"/>
            <a:t>, o da terzi per suo conto</a:t>
          </a:r>
          <a:endParaRPr lang="it-IT" b="0" dirty="0"/>
        </a:p>
      </dgm:t>
    </dgm:pt>
    <dgm:pt modelId="{336082CE-0923-CF4A-822D-FBC2F23108F5}" type="parTrans" cxnId="{6A0FE49F-5F60-5A40-B95D-47E634CB3830}">
      <dgm:prSet/>
      <dgm:spPr/>
      <dgm:t>
        <a:bodyPr/>
        <a:lstStyle/>
        <a:p>
          <a:endParaRPr lang="it-IT"/>
        </a:p>
      </dgm:t>
    </dgm:pt>
    <dgm:pt modelId="{40164EB8-4C18-5444-80AE-E6D4798EB6F5}" type="sibTrans" cxnId="{6A0FE49F-5F60-5A40-B95D-47E634CB3830}">
      <dgm:prSet/>
      <dgm:spPr/>
      <dgm:t>
        <a:bodyPr/>
        <a:lstStyle/>
        <a:p>
          <a:endParaRPr lang="it-IT"/>
        </a:p>
      </dgm:t>
    </dgm:pt>
    <dgm:pt modelId="{8104D489-48D8-0442-8969-0065A39A2CAF}">
      <dgm:prSet phldrT="[Testo]"/>
      <dgm:spPr/>
      <dgm:t>
        <a:bodyPr/>
        <a:lstStyle/>
        <a:p>
          <a:pPr algn="l"/>
          <a:r>
            <a:rPr lang="it-IT" b="1" i="1" dirty="0" smtClean="0">
              <a:solidFill>
                <a:srgbClr val="000000"/>
              </a:solidFill>
            </a:rPr>
            <a:t>(art. </a:t>
          </a:r>
          <a:r>
            <a:rPr lang="it-IT" b="1" i="1" dirty="0" err="1" smtClean="0">
              <a:solidFill>
                <a:srgbClr val="000000"/>
              </a:solidFill>
            </a:rPr>
            <a:t>8</a:t>
          </a:r>
          <a:r>
            <a:rPr lang="it-IT" b="1" i="1" dirty="0" smtClean="0">
              <a:solidFill>
                <a:srgbClr val="000000"/>
              </a:solidFill>
            </a:rPr>
            <a:t> c1 l. a)</a:t>
          </a:r>
          <a:endParaRPr lang="it-IT" i="1" dirty="0">
            <a:solidFill>
              <a:srgbClr val="000000"/>
            </a:solidFill>
          </a:endParaRPr>
        </a:p>
      </dgm:t>
    </dgm:pt>
    <dgm:pt modelId="{7947D7F2-6D86-A64B-9CE6-BEFDF20DCAF7}" type="parTrans" cxnId="{03E878CF-26F9-BE4B-9E2F-F1557C639D6F}">
      <dgm:prSet/>
      <dgm:spPr/>
      <dgm:t>
        <a:bodyPr/>
        <a:lstStyle/>
        <a:p>
          <a:endParaRPr lang="it-IT"/>
        </a:p>
      </dgm:t>
    </dgm:pt>
    <dgm:pt modelId="{9338331A-C648-6143-A39E-62C411A1D349}" type="sibTrans" cxnId="{03E878CF-26F9-BE4B-9E2F-F1557C639D6F}">
      <dgm:prSet/>
      <dgm:spPr/>
      <dgm:t>
        <a:bodyPr/>
        <a:lstStyle/>
        <a:p>
          <a:endParaRPr lang="it-IT"/>
        </a:p>
      </dgm:t>
    </dgm:pt>
    <dgm:pt modelId="{0BA83E82-2358-FD4D-95CC-98D1C75A0823}">
      <dgm:prSet phldrT="[Testo]"/>
      <dgm:spPr>
        <a:solidFill>
          <a:srgbClr val="FF6600"/>
        </a:solidFill>
      </dgm:spPr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ESPORTAZIONI IMPROPRIE</a:t>
          </a:r>
          <a:endParaRPr lang="it-IT" dirty="0"/>
        </a:p>
      </dgm:t>
    </dgm:pt>
    <dgm:pt modelId="{A7CFCF50-A2F7-1E47-B8A7-140504314442}" type="parTrans" cxnId="{AD8F922C-463E-C949-A958-141AD59E6713}">
      <dgm:prSet/>
      <dgm:spPr/>
      <dgm:t>
        <a:bodyPr/>
        <a:lstStyle/>
        <a:p>
          <a:endParaRPr lang="it-IT"/>
        </a:p>
      </dgm:t>
    </dgm:pt>
    <dgm:pt modelId="{23AFD2AD-F5DE-3847-814C-D7A65DA59A0B}" type="sibTrans" cxnId="{AD8F922C-463E-C949-A958-141AD59E6713}">
      <dgm:prSet/>
      <dgm:spPr/>
      <dgm:t>
        <a:bodyPr/>
        <a:lstStyle/>
        <a:p>
          <a:endParaRPr lang="it-IT"/>
        </a:p>
      </dgm:t>
    </dgm:pt>
    <dgm:pt modelId="{3325C8C3-F043-9A4B-8D16-060F47582DF4}">
      <dgm:prSet phldrT="[Testo]"/>
      <dgm:spPr/>
      <dgm:t>
        <a:bodyPr/>
        <a:lstStyle/>
        <a:p>
          <a:pPr algn="just"/>
          <a:r>
            <a:rPr lang="it-IT" b="1" dirty="0" smtClean="0">
              <a:solidFill>
                <a:srgbClr val="000000"/>
              </a:solidFill>
            </a:rPr>
            <a:t>beni trasportati </a:t>
          </a:r>
          <a:r>
            <a:rPr lang="it-IT" b="0" dirty="0" smtClean="0">
              <a:solidFill>
                <a:srgbClr val="000000"/>
              </a:solidFill>
            </a:rPr>
            <a:t>fuori della CE </a:t>
          </a:r>
          <a:r>
            <a:rPr lang="it-IT" b="1" dirty="0" smtClean="0">
              <a:solidFill>
                <a:srgbClr val="000000"/>
              </a:solidFill>
            </a:rPr>
            <a:t>dall’acquirente</a:t>
          </a:r>
          <a:r>
            <a:rPr lang="it-IT" b="0" dirty="0" smtClean="0">
              <a:solidFill>
                <a:srgbClr val="000000"/>
              </a:solidFill>
            </a:rPr>
            <a:t>, o da terzi per suo conto, entro 90 giorni dalla consegna</a:t>
          </a:r>
          <a:endParaRPr lang="it-IT" b="0" dirty="0">
            <a:solidFill>
              <a:srgbClr val="000000"/>
            </a:solidFill>
          </a:endParaRPr>
        </a:p>
      </dgm:t>
    </dgm:pt>
    <dgm:pt modelId="{24BA4216-FA11-7B47-9DC0-38B1A1016237}" type="parTrans" cxnId="{3CBD1453-CC53-DA46-B754-F03E4AF43910}">
      <dgm:prSet/>
      <dgm:spPr/>
      <dgm:t>
        <a:bodyPr/>
        <a:lstStyle/>
        <a:p>
          <a:endParaRPr lang="it-IT"/>
        </a:p>
      </dgm:t>
    </dgm:pt>
    <dgm:pt modelId="{BF83F5A0-6658-174E-9AEF-DEE08D7B0258}" type="sibTrans" cxnId="{3CBD1453-CC53-DA46-B754-F03E4AF43910}">
      <dgm:prSet/>
      <dgm:spPr/>
      <dgm:t>
        <a:bodyPr/>
        <a:lstStyle/>
        <a:p>
          <a:endParaRPr lang="it-IT"/>
        </a:p>
      </dgm:t>
    </dgm:pt>
    <dgm:pt modelId="{B4070709-94DE-8044-8882-5C6220554945}">
      <dgm:prSet phldrT="[Testo]"/>
      <dgm:spPr/>
      <dgm:t>
        <a:bodyPr/>
        <a:lstStyle/>
        <a:p>
          <a:pPr algn="l"/>
          <a:r>
            <a:rPr lang="it-IT" b="1" i="1" dirty="0" smtClean="0">
              <a:solidFill>
                <a:srgbClr val="000000"/>
              </a:solidFill>
            </a:rPr>
            <a:t>(art. </a:t>
          </a:r>
          <a:r>
            <a:rPr lang="it-IT" b="1" i="1" dirty="0" err="1" smtClean="0">
              <a:solidFill>
                <a:srgbClr val="000000"/>
              </a:solidFill>
            </a:rPr>
            <a:t>8</a:t>
          </a:r>
          <a:r>
            <a:rPr lang="it-IT" b="1" i="1" dirty="0" smtClean="0">
              <a:solidFill>
                <a:srgbClr val="000000"/>
              </a:solidFill>
            </a:rPr>
            <a:t> c1 l. </a:t>
          </a:r>
          <a:r>
            <a:rPr lang="it-IT" b="1" i="1" dirty="0" err="1" smtClean="0">
              <a:solidFill>
                <a:srgbClr val="000000"/>
              </a:solidFill>
            </a:rPr>
            <a:t>b</a:t>
          </a:r>
          <a:r>
            <a:rPr lang="it-IT" b="1" i="1" dirty="0" smtClean="0">
              <a:solidFill>
                <a:srgbClr val="000000"/>
              </a:solidFill>
            </a:rPr>
            <a:t>)</a:t>
          </a:r>
          <a:endParaRPr lang="it-IT" dirty="0"/>
        </a:p>
      </dgm:t>
    </dgm:pt>
    <dgm:pt modelId="{A8B2435C-B1E0-E24B-A440-EC596BBA6F92}" type="parTrans" cxnId="{D0DEFEC7-FA7F-DD4B-B1BB-CE16DCA58E78}">
      <dgm:prSet/>
      <dgm:spPr/>
      <dgm:t>
        <a:bodyPr/>
        <a:lstStyle/>
        <a:p>
          <a:endParaRPr lang="it-IT"/>
        </a:p>
      </dgm:t>
    </dgm:pt>
    <dgm:pt modelId="{C531F638-F8DB-724E-9C57-F570830CEE57}" type="sibTrans" cxnId="{D0DEFEC7-FA7F-DD4B-B1BB-CE16DCA58E78}">
      <dgm:prSet/>
      <dgm:spPr/>
      <dgm:t>
        <a:bodyPr/>
        <a:lstStyle/>
        <a:p>
          <a:endParaRPr lang="it-IT"/>
        </a:p>
      </dgm:t>
    </dgm:pt>
    <dgm:pt modelId="{AB2E3029-A513-5E42-818C-8DB2664448C0}">
      <dgm:prSet phldrT="[Testo]"/>
      <dgm:spPr>
        <a:solidFill>
          <a:srgbClr val="FF6600"/>
        </a:solidFill>
      </dgm:spPr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ESPORTAZIONI INDIRETTE</a:t>
          </a:r>
          <a:endParaRPr lang="it-IT" dirty="0"/>
        </a:p>
      </dgm:t>
    </dgm:pt>
    <dgm:pt modelId="{53A2D7D3-E703-4247-8307-ACA7C869D9EB}" type="parTrans" cxnId="{F333D54E-172A-DA40-88DE-494810735672}">
      <dgm:prSet/>
      <dgm:spPr/>
      <dgm:t>
        <a:bodyPr/>
        <a:lstStyle/>
        <a:p>
          <a:endParaRPr lang="it-IT"/>
        </a:p>
      </dgm:t>
    </dgm:pt>
    <dgm:pt modelId="{62A71688-A8AC-1E4E-AA2C-07FCA4B9D886}" type="sibTrans" cxnId="{F333D54E-172A-DA40-88DE-494810735672}">
      <dgm:prSet/>
      <dgm:spPr/>
      <dgm:t>
        <a:bodyPr/>
        <a:lstStyle/>
        <a:p>
          <a:endParaRPr lang="it-IT"/>
        </a:p>
      </dgm:t>
    </dgm:pt>
    <dgm:pt modelId="{2D5432FC-6DFC-6448-B76D-ED68C38F6A82}">
      <dgm:prSet phldrT="[Testo]"/>
      <dgm:spPr/>
      <dgm:t>
        <a:bodyPr/>
        <a:lstStyle/>
        <a:p>
          <a:endParaRPr lang="it-IT" dirty="0"/>
        </a:p>
      </dgm:t>
    </dgm:pt>
    <dgm:pt modelId="{47FE69E1-A215-F94C-BE83-2283864A64B9}" type="parTrans" cxnId="{76A2421B-2871-0A49-899D-9935EDEE33BE}">
      <dgm:prSet/>
      <dgm:spPr/>
      <dgm:t>
        <a:bodyPr/>
        <a:lstStyle/>
        <a:p>
          <a:endParaRPr lang="it-IT"/>
        </a:p>
      </dgm:t>
    </dgm:pt>
    <dgm:pt modelId="{B3124F52-A3B6-2E4A-B3A7-56EAB91A8CCE}" type="sibTrans" cxnId="{76A2421B-2871-0A49-899D-9935EDEE33BE}">
      <dgm:prSet/>
      <dgm:spPr/>
      <dgm:t>
        <a:bodyPr/>
        <a:lstStyle/>
        <a:p>
          <a:endParaRPr lang="it-IT"/>
        </a:p>
      </dgm:t>
    </dgm:pt>
    <dgm:pt modelId="{33DACECD-5BD6-8C44-8F9D-388138C42553}">
      <dgm:prSet phldrT="[Testo]"/>
      <dgm:spPr/>
      <dgm:t>
        <a:bodyPr/>
        <a:lstStyle/>
        <a:p>
          <a:r>
            <a:rPr lang="it-IT" b="1" i="1" dirty="0" smtClean="0">
              <a:solidFill>
                <a:srgbClr val="000000"/>
              </a:solidFill>
            </a:rPr>
            <a:t>(art. </a:t>
          </a:r>
          <a:r>
            <a:rPr lang="it-IT" b="1" i="1" dirty="0" err="1" smtClean="0">
              <a:solidFill>
                <a:srgbClr val="000000"/>
              </a:solidFill>
            </a:rPr>
            <a:t>8</a:t>
          </a:r>
          <a:r>
            <a:rPr lang="it-IT" b="1" i="1" dirty="0" smtClean="0">
              <a:solidFill>
                <a:srgbClr val="000000"/>
              </a:solidFill>
            </a:rPr>
            <a:t> c1 l. </a:t>
          </a:r>
          <a:r>
            <a:rPr lang="it-IT" b="1" i="1" dirty="0" err="1" smtClean="0">
              <a:solidFill>
                <a:srgbClr val="000000"/>
              </a:solidFill>
            </a:rPr>
            <a:t>c</a:t>
          </a:r>
          <a:r>
            <a:rPr lang="it-IT" b="1" i="1" dirty="0" smtClean="0">
              <a:solidFill>
                <a:srgbClr val="000000"/>
              </a:solidFill>
            </a:rPr>
            <a:t>)</a:t>
          </a:r>
          <a:endParaRPr lang="it-IT" dirty="0"/>
        </a:p>
      </dgm:t>
    </dgm:pt>
    <dgm:pt modelId="{34D28246-0B9F-A44A-997F-55483DF88568}" type="parTrans" cxnId="{BCC08278-6702-D044-9BF2-BF9BDE26D517}">
      <dgm:prSet/>
      <dgm:spPr/>
      <dgm:t>
        <a:bodyPr/>
        <a:lstStyle/>
        <a:p>
          <a:endParaRPr lang="it-IT"/>
        </a:p>
      </dgm:t>
    </dgm:pt>
    <dgm:pt modelId="{0E5A80B1-6611-C543-A58B-4AD350E835F5}" type="sibTrans" cxnId="{BCC08278-6702-D044-9BF2-BF9BDE26D517}">
      <dgm:prSet/>
      <dgm:spPr/>
      <dgm:t>
        <a:bodyPr/>
        <a:lstStyle/>
        <a:p>
          <a:endParaRPr lang="it-IT"/>
        </a:p>
      </dgm:t>
    </dgm:pt>
    <dgm:pt modelId="{0B540ED8-FDB2-174A-BF7B-15908047341C}">
      <dgm:prSet/>
      <dgm:spPr/>
      <dgm:t>
        <a:bodyPr/>
        <a:lstStyle/>
        <a:p>
          <a:r>
            <a:rPr lang="it-IT" b="1" dirty="0" smtClean="0">
              <a:solidFill>
                <a:srgbClr val="000000"/>
              </a:solidFill>
            </a:rPr>
            <a:t>Cessioni di beni ad esportatori abituali</a:t>
          </a:r>
          <a:endParaRPr lang="it-IT" b="1" dirty="0">
            <a:solidFill>
              <a:srgbClr val="000000"/>
            </a:solidFill>
          </a:endParaRPr>
        </a:p>
      </dgm:t>
    </dgm:pt>
    <dgm:pt modelId="{D43B429F-FD78-194E-BD32-B647D032F8D9}" type="parTrans" cxnId="{871D5D7A-4553-894D-BD26-B83DBC2AD0D6}">
      <dgm:prSet/>
      <dgm:spPr/>
      <dgm:t>
        <a:bodyPr/>
        <a:lstStyle/>
        <a:p>
          <a:endParaRPr lang="it-IT"/>
        </a:p>
      </dgm:t>
    </dgm:pt>
    <dgm:pt modelId="{B5B830C6-0736-3940-AB81-DF22CFF9884A}" type="sibTrans" cxnId="{871D5D7A-4553-894D-BD26-B83DBC2AD0D6}">
      <dgm:prSet/>
      <dgm:spPr/>
      <dgm:t>
        <a:bodyPr/>
        <a:lstStyle/>
        <a:p>
          <a:endParaRPr lang="it-IT"/>
        </a:p>
      </dgm:t>
    </dgm:pt>
    <dgm:pt modelId="{3721C09A-8D8E-3C41-9FF7-09982858A968}">
      <dgm:prSet phldrT="[Testo]"/>
      <dgm:spPr/>
      <dgm:t>
        <a:bodyPr/>
        <a:lstStyle/>
        <a:p>
          <a:endParaRPr lang="it-IT" dirty="0"/>
        </a:p>
      </dgm:t>
    </dgm:pt>
    <dgm:pt modelId="{F79A1914-05DC-9943-8487-3FD3758B0E5C}" type="parTrans" cxnId="{36163B8F-27A4-FC4C-9816-D4167B5F950C}">
      <dgm:prSet/>
      <dgm:spPr/>
      <dgm:t>
        <a:bodyPr/>
        <a:lstStyle/>
        <a:p>
          <a:endParaRPr lang="it-IT"/>
        </a:p>
      </dgm:t>
    </dgm:pt>
    <dgm:pt modelId="{76EEAC61-E692-2349-AA0D-DD8A1C8F91EA}" type="sibTrans" cxnId="{36163B8F-27A4-FC4C-9816-D4167B5F950C}">
      <dgm:prSet/>
      <dgm:spPr/>
      <dgm:t>
        <a:bodyPr/>
        <a:lstStyle/>
        <a:p>
          <a:endParaRPr lang="it-IT"/>
        </a:p>
      </dgm:t>
    </dgm:pt>
    <dgm:pt modelId="{ABB76A2A-E877-7049-8834-30AA847957BB}" type="pres">
      <dgm:prSet presAssocID="{83A14599-1236-AB4F-B186-255DD2A2AC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3AA0E7A-E1FE-5D4B-BFC9-703F8C5EAE33}" type="pres">
      <dgm:prSet presAssocID="{1DFE0957-140F-D54B-9741-2A6103EFE772}" presName="composite" presStyleCnt="0"/>
      <dgm:spPr/>
    </dgm:pt>
    <dgm:pt modelId="{03E35B55-FD3E-8F44-A08F-33BE60403D96}" type="pres">
      <dgm:prSet presAssocID="{1DFE0957-140F-D54B-9741-2A6103EFE77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4E380F-C983-F848-A478-52B041658154}" type="pres">
      <dgm:prSet presAssocID="{1DFE0957-140F-D54B-9741-2A6103EFE77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4299D0-887E-3943-A63B-912ECF46F0EC}" type="pres">
      <dgm:prSet presAssocID="{4F4C53EA-6B88-9C47-9096-9285B067EA3F}" presName="space" presStyleCnt="0"/>
      <dgm:spPr/>
    </dgm:pt>
    <dgm:pt modelId="{10DAD99D-A6EB-1C4A-9FE1-78F430F7D771}" type="pres">
      <dgm:prSet presAssocID="{0BA83E82-2358-FD4D-95CC-98D1C75A0823}" presName="composite" presStyleCnt="0"/>
      <dgm:spPr/>
    </dgm:pt>
    <dgm:pt modelId="{8286B22C-419D-F24D-92B8-5BF6D00E0EEF}" type="pres">
      <dgm:prSet presAssocID="{0BA83E82-2358-FD4D-95CC-98D1C75A082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A26C944-D957-274B-A56D-FBD2E10405D0}" type="pres">
      <dgm:prSet presAssocID="{0BA83E82-2358-FD4D-95CC-98D1C75A082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13A939-96BB-4947-997D-AEBDFCAA0E2E}" type="pres">
      <dgm:prSet presAssocID="{23AFD2AD-F5DE-3847-814C-D7A65DA59A0B}" presName="space" presStyleCnt="0"/>
      <dgm:spPr/>
    </dgm:pt>
    <dgm:pt modelId="{671E37A2-004E-C046-BE31-2F969EBC0E5B}" type="pres">
      <dgm:prSet presAssocID="{AB2E3029-A513-5E42-818C-8DB2664448C0}" presName="composite" presStyleCnt="0"/>
      <dgm:spPr/>
    </dgm:pt>
    <dgm:pt modelId="{B4BE788E-593B-DB4D-A46D-0F0EA8E5A65E}" type="pres">
      <dgm:prSet presAssocID="{AB2E3029-A513-5E42-818C-8DB2664448C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2948A8-9041-754C-A4CE-2FD051063C56}" type="pres">
      <dgm:prSet presAssocID="{AB2E3029-A513-5E42-818C-8DB2664448C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AC61541-1FED-9D4F-B482-8171D6CA07EF}" type="presOf" srcId="{3325C8C3-F043-9A4B-8D16-060F47582DF4}" destId="{8A26C944-D957-274B-A56D-FBD2E10405D0}" srcOrd="0" destOrd="0" presId="urn:microsoft.com/office/officeart/2005/8/layout/hList1"/>
    <dgm:cxn modelId="{8DC417B1-0EBB-D24D-9FD6-253CA79161D9}" type="presOf" srcId="{0BA83E82-2358-FD4D-95CC-98D1C75A0823}" destId="{8286B22C-419D-F24D-92B8-5BF6D00E0EEF}" srcOrd="0" destOrd="0" presId="urn:microsoft.com/office/officeart/2005/8/layout/hList1"/>
    <dgm:cxn modelId="{D0CAB152-D14A-B449-9500-47E06442AE56}" type="presOf" srcId="{0B540ED8-FDB2-174A-BF7B-15908047341C}" destId="{B32948A8-9041-754C-A4CE-2FD051063C56}" srcOrd="0" destOrd="1" presId="urn:microsoft.com/office/officeart/2005/8/layout/hList1"/>
    <dgm:cxn modelId="{871D5D7A-4553-894D-BD26-B83DBC2AD0D6}" srcId="{AB2E3029-A513-5E42-818C-8DB2664448C0}" destId="{0B540ED8-FDB2-174A-BF7B-15908047341C}" srcOrd="1" destOrd="0" parTransId="{D43B429F-FD78-194E-BD32-B647D032F8D9}" sibTransId="{B5B830C6-0736-3940-AB81-DF22CFF9884A}"/>
    <dgm:cxn modelId="{F333D54E-172A-DA40-88DE-494810735672}" srcId="{83A14599-1236-AB4F-B186-255DD2A2ACCD}" destId="{AB2E3029-A513-5E42-818C-8DB2664448C0}" srcOrd="2" destOrd="0" parTransId="{53A2D7D3-E703-4247-8307-ACA7C869D9EB}" sibTransId="{62A71688-A8AC-1E4E-AA2C-07FCA4B9D886}"/>
    <dgm:cxn modelId="{ACF4D8D9-4DAE-0E43-96F8-E122BFF6FA45}" type="presOf" srcId="{4C4E061F-80A3-C74B-86DD-DE270FDD6710}" destId="{674E380F-C983-F848-A478-52B041658154}" srcOrd="0" destOrd="0" presId="urn:microsoft.com/office/officeart/2005/8/layout/hList1"/>
    <dgm:cxn modelId="{89529FF7-ECBC-1545-9990-05D599610BA1}" type="presOf" srcId="{AB2E3029-A513-5E42-818C-8DB2664448C0}" destId="{B4BE788E-593B-DB4D-A46D-0F0EA8E5A65E}" srcOrd="0" destOrd="0" presId="urn:microsoft.com/office/officeart/2005/8/layout/hList1"/>
    <dgm:cxn modelId="{BCC08278-6702-D044-9BF2-BF9BDE26D517}" srcId="{AB2E3029-A513-5E42-818C-8DB2664448C0}" destId="{33DACECD-5BD6-8C44-8F9D-388138C42553}" srcOrd="3" destOrd="0" parTransId="{34D28246-0B9F-A44A-997F-55483DF88568}" sibTransId="{0E5A80B1-6611-C543-A58B-4AD350E835F5}"/>
    <dgm:cxn modelId="{3CBD1453-CC53-DA46-B754-F03E4AF43910}" srcId="{0BA83E82-2358-FD4D-95CC-98D1C75A0823}" destId="{3325C8C3-F043-9A4B-8D16-060F47582DF4}" srcOrd="0" destOrd="0" parTransId="{24BA4216-FA11-7B47-9DC0-38B1A1016237}" sibTransId="{BF83F5A0-6658-174E-9AEF-DEE08D7B0258}"/>
    <dgm:cxn modelId="{03E878CF-26F9-BE4B-9E2F-F1557C639D6F}" srcId="{1DFE0957-140F-D54B-9741-2A6103EFE772}" destId="{8104D489-48D8-0442-8969-0065A39A2CAF}" srcOrd="1" destOrd="0" parTransId="{7947D7F2-6D86-A64B-9CE6-BEFDF20DCAF7}" sibTransId="{9338331A-C648-6143-A39E-62C411A1D349}"/>
    <dgm:cxn modelId="{8E3E55F8-C65C-3D40-9686-241042F4205C}" type="presOf" srcId="{B4070709-94DE-8044-8882-5C6220554945}" destId="{8A26C944-D957-274B-A56D-FBD2E10405D0}" srcOrd="0" destOrd="1" presId="urn:microsoft.com/office/officeart/2005/8/layout/hList1"/>
    <dgm:cxn modelId="{D0DEFEC7-FA7F-DD4B-B1BB-CE16DCA58E78}" srcId="{0BA83E82-2358-FD4D-95CC-98D1C75A0823}" destId="{B4070709-94DE-8044-8882-5C6220554945}" srcOrd="1" destOrd="0" parTransId="{A8B2435C-B1E0-E24B-A440-EC596BBA6F92}" sibTransId="{C531F638-F8DB-724E-9C57-F570830CEE57}"/>
    <dgm:cxn modelId="{6A0FE49F-5F60-5A40-B95D-47E634CB3830}" srcId="{1DFE0957-140F-D54B-9741-2A6103EFE772}" destId="{4C4E061F-80A3-C74B-86DD-DE270FDD6710}" srcOrd="0" destOrd="0" parTransId="{336082CE-0923-CF4A-822D-FBC2F23108F5}" sibTransId="{40164EB8-4C18-5444-80AE-E6D4798EB6F5}"/>
    <dgm:cxn modelId="{B7CD4D61-82E9-5A46-81A5-68009E7AE97B}" type="presOf" srcId="{1DFE0957-140F-D54B-9741-2A6103EFE772}" destId="{03E35B55-FD3E-8F44-A08F-33BE60403D96}" srcOrd="0" destOrd="0" presId="urn:microsoft.com/office/officeart/2005/8/layout/hList1"/>
    <dgm:cxn modelId="{78EC0005-EE81-194C-AC9B-CD215BF4D000}" srcId="{83A14599-1236-AB4F-B186-255DD2A2ACCD}" destId="{1DFE0957-140F-D54B-9741-2A6103EFE772}" srcOrd="0" destOrd="0" parTransId="{C8B8C702-AD1D-484B-91E0-06223E039A1A}" sibTransId="{4F4C53EA-6B88-9C47-9096-9285B067EA3F}"/>
    <dgm:cxn modelId="{E178B179-51FA-E34C-A0E8-8D6C03DA6162}" type="presOf" srcId="{2D5432FC-6DFC-6448-B76D-ED68C38F6A82}" destId="{B32948A8-9041-754C-A4CE-2FD051063C56}" srcOrd="0" destOrd="0" presId="urn:microsoft.com/office/officeart/2005/8/layout/hList1"/>
    <dgm:cxn modelId="{36163B8F-27A4-FC4C-9816-D4167B5F950C}" srcId="{AB2E3029-A513-5E42-818C-8DB2664448C0}" destId="{3721C09A-8D8E-3C41-9FF7-09982858A968}" srcOrd="2" destOrd="0" parTransId="{F79A1914-05DC-9943-8487-3FD3758B0E5C}" sibTransId="{76EEAC61-E692-2349-AA0D-DD8A1C8F91EA}"/>
    <dgm:cxn modelId="{E7170B75-1301-A740-9817-7AAC13A98211}" type="presOf" srcId="{3721C09A-8D8E-3C41-9FF7-09982858A968}" destId="{B32948A8-9041-754C-A4CE-2FD051063C56}" srcOrd="0" destOrd="2" presId="urn:microsoft.com/office/officeart/2005/8/layout/hList1"/>
    <dgm:cxn modelId="{C4A70A18-905E-D84D-913B-33DF32D3E85F}" type="presOf" srcId="{83A14599-1236-AB4F-B186-255DD2A2ACCD}" destId="{ABB76A2A-E877-7049-8834-30AA847957BB}" srcOrd="0" destOrd="0" presId="urn:microsoft.com/office/officeart/2005/8/layout/hList1"/>
    <dgm:cxn modelId="{435AD83E-452F-6147-B5A2-1B84BFEDB7AD}" type="presOf" srcId="{33DACECD-5BD6-8C44-8F9D-388138C42553}" destId="{B32948A8-9041-754C-A4CE-2FD051063C56}" srcOrd="0" destOrd="3" presId="urn:microsoft.com/office/officeart/2005/8/layout/hList1"/>
    <dgm:cxn modelId="{28674653-DC84-EC4D-905D-218939ABAC5B}" type="presOf" srcId="{8104D489-48D8-0442-8969-0065A39A2CAF}" destId="{674E380F-C983-F848-A478-52B041658154}" srcOrd="0" destOrd="1" presId="urn:microsoft.com/office/officeart/2005/8/layout/hList1"/>
    <dgm:cxn modelId="{76A2421B-2871-0A49-899D-9935EDEE33BE}" srcId="{AB2E3029-A513-5E42-818C-8DB2664448C0}" destId="{2D5432FC-6DFC-6448-B76D-ED68C38F6A82}" srcOrd="0" destOrd="0" parTransId="{47FE69E1-A215-F94C-BE83-2283864A64B9}" sibTransId="{B3124F52-A3B6-2E4A-B3A7-56EAB91A8CCE}"/>
    <dgm:cxn modelId="{AD8F922C-463E-C949-A958-141AD59E6713}" srcId="{83A14599-1236-AB4F-B186-255DD2A2ACCD}" destId="{0BA83E82-2358-FD4D-95CC-98D1C75A0823}" srcOrd="1" destOrd="0" parTransId="{A7CFCF50-A2F7-1E47-B8A7-140504314442}" sibTransId="{23AFD2AD-F5DE-3847-814C-D7A65DA59A0B}"/>
    <dgm:cxn modelId="{CF254098-2560-9C4E-83C8-72A5E5E7FFB7}" type="presParOf" srcId="{ABB76A2A-E877-7049-8834-30AA847957BB}" destId="{E3AA0E7A-E1FE-5D4B-BFC9-703F8C5EAE33}" srcOrd="0" destOrd="0" presId="urn:microsoft.com/office/officeart/2005/8/layout/hList1"/>
    <dgm:cxn modelId="{CEFC96BD-64D3-CF4F-8FC1-3C7C3E7445B1}" type="presParOf" srcId="{E3AA0E7A-E1FE-5D4B-BFC9-703F8C5EAE33}" destId="{03E35B55-FD3E-8F44-A08F-33BE60403D96}" srcOrd="0" destOrd="0" presId="urn:microsoft.com/office/officeart/2005/8/layout/hList1"/>
    <dgm:cxn modelId="{BD14F9B1-9CA6-A649-A6C4-3D1751C786D6}" type="presParOf" srcId="{E3AA0E7A-E1FE-5D4B-BFC9-703F8C5EAE33}" destId="{674E380F-C983-F848-A478-52B041658154}" srcOrd="1" destOrd="0" presId="urn:microsoft.com/office/officeart/2005/8/layout/hList1"/>
    <dgm:cxn modelId="{299015FC-2AB4-BC48-9544-096D2922D06E}" type="presParOf" srcId="{ABB76A2A-E877-7049-8834-30AA847957BB}" destId="{C14299D0-887E-3943-A63B-912ECF46F0EC}" srcOrd="1" destOrd="0" presId="urn:microsoft.com/office/officeart/2005/8/layout/hList1"/>
    <dgm:cxn modelId="{79D0A219-984B-FB44-9E48-85C35CAF4F52}" type="presParOf" srcId="{ABB76A2A-E877-7049-8834-30AA847957BB}" destId="{10DAD99D-A6EB-1C4A-9FE1-78F430F7D771}" srcOrd="2" destOrd="0" presId="urn:microsoft.com/office/officeart/2005/8/layout/hList1"/>
    <dgm:cxn modelId="{E37BC369-2096-B645-98D2-DC70444BD766}" type="presParOf" srcId="{10DAD99D-A6EB-1C4A-9FE1-78F430F7D771}" destId="{8286B22C-419D-F24D-92B8-5BF6D00E0EEF}" srcOrd="0" destOrd="0" presId="urn:microsoft.com/office/officeart/2005/8/layout/hList1"/>
    <dgm:cxn modelId="{533FDD4E-3B78-B042-8A8D-C1F37979C772}" type="presParOf" srcId="{10DAD99D-A6EB-1C4A-9FE1-78F430F7D771}" destId="{8A26C944-D957-274B-A56D-FBD2E10405D0}" srcOrd="1" destOrd="0" presId="urn:microsoft.com/office/officeart/2005/8/layout/hList1"/>
    <dgm:cxn modelId="{CDC39AC1-2A70-7B42-A050-EC099A3CC3DF}" type="presParOf" srcId="{ABB76A2A-E877-7049-8834-30AA847957BB}" destId="{0013A939-96BB-4947-997D-AEBDFCAA0E2E}" srcOrd="3" destOrd="0" presId="urn:microsoft.com/office/officeart/2005/8/layout/hList1"/>
    <dgm:cxn modelId="{7D8A7CE1-9AED-3F4D-9CA3-B70DCADE422E}" type="presParOf" srcId="{ABB76A2A-E877-7049-8834-30AA847957BB}" destId="{671E37A2-004E-C046-BE31-2F969EBC0E5B}" srcOrd="4" destOrd="0" presId="urn:microsoft.com/office/officeart/2005/8/layout/hList1"/>
    <dgm:cxn modelId="{2C870C76-DEAB-094F-84B8-20270D01C17A}" type="presParOf" srcId="{671E37A2-004E-C046-BE31-2F969EBC0E5B}" destId="{B4BE788E-593B-DB4D-A46D-0F0EA8E5A65E}" srcOrd="0" destOrd="0" presId="urn:microsoft.com/office/officeart/2005/8/layout/hList1"/>
    <dgm:cxn modelId="{6BA8D3A5-F4C5-9E4D-9735-563A66636DFB}" type="presParOf" srcId="{671E37A2-004E-C046-BE31-2F969EBC0E5B}" destId="{B32948A8-9041-754C-A4CE-2FD051063C5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51DC36-65ED-694F-BC42-130068DC6801}">
      <dsp:nvSpPr>
        <dsp:cNvPr id="0" name=""/>
        <dsp:cNvSpPr/>
      </dsp:nvSpPr>
      <dsp:spPr>
        <a:xfrm>
          <a:off x="3113384" y="2385250"/>
          <a:ext cx="2002830" cy="2002830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0000"/>
              </a:solidFill>
            </a:rPr>
            <a:t>OPERAZIONE IMPONIBILE</a:t>
          </a:r>
          <a:endParaRPr lang="it-IT" sz="1600" b="1" kern="1200" dirty="0">
            <a:solidFill>
              <a:srgbClr val="000000"/>
            </a:solidFill>
          </a:endParaRPr>
        </a:p>
      </dsp:txBody>
      <dsp:txXfrm>
        <a:off x="3113384" y="2385250"/>
        <a:ext cx="2002830" cy="2002830"/>
      </dsp:txXfrm>
    </dsp:sp>
    <dsp:sp modelId="{7124BDC1-AFFC-BA4B-A63B-E0C9F2209D26}">
      <dsp:nvSpPr>
        <dsp:cNvPr id="0" name=""/>
        <dsp:cNvSpPr/>
      </dsp:nvSpPr>
      <dsp:spPr>
        <a:xfrm rot="12900000">
          <a:off x="1826481" y="2035871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F74A09-5E3C-6946-8D25-8E427EA453C9}">
      <dsp:nvSpPr>
        <dsp:cNvPr id="0" name=""/>
        <dsp:cNvSpPr/>
      </dsp:nvSpPr>
      <dsp:spPr>
        <a:xfrm>
          <a:off x="1013807" y="1120391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rgbClr val="000000"/>
              </a:solidFill>
            </a:rPr>
            <a:t>REQUISITO SOGGETTIVO</a:t>
          </a:r>
          <a:endParaRPr lang="it-IT" sz="1700" kern="1200" dirty="0">
            <a:solidFill>
              <a:srgbClr val="000000"/>
            </a:solidFill>
          </a:endParaRPr>
        </a:p>
      </dsp:txBody>
      <dsp:txXfrm>
        <a:off x="1013807" y="1120391"/>
        <a:ext cx="1902689" cy="1522151"/>
      </dsp:txXfrm>
    </dsp:sp>
    <dsp:sp modelId="{CA90AC81-4256-2E46-801A-57A015EA292D}">
      <dsp:nvSpPr>
        <dsp:cNvPr id="0" name=""/>
        <dsp:cNvSpPr/>
      </dsp:nvSpPr>
      <dsp:spPr>
        <a:xfrm rot="16200000">
          <a:off x="3348017" y="1243810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533300"/>
                <a:satOff val="-28349"/>
                <a:lumOff val="27989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533300"/>
                <a:satOff val="-28349"/>
                <a:lumOff val="27989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533300"/>
                <a:satOff val="-28349"/>
                <a:lumOff val="2798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533300"/>
              <a:satOff val="-28349"/>
              <a:lumOff val="2798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51EA29-4107-8248-87A4-5A8C2DE94098}">
      <dsp:nvSpPr>
        <dsp:cNvPr id="0" name=""/>
        <dsp:cNvSpPr/>
      </dsp:nvSpPr>
      <dsp:spPr>
        <a:xfrm>
          <a:off x="3163455" y="1355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20351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1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1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1"/>
              <a:satOff val="-30057"/>
              <a:lumOff val="33026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chemeClr val="bg1"/>
              </a:solidFill>
            </a:rPr>
            <a:t>REQUISITO OGGETTIVO</a:t>
          </a:r>
          <a:endParaRPr lang="it-IT" sz="1700" kern="1200" dirty="0">
            <a:solidFill>
              <a:schemeClr val="bg1"/>
            </a:solidFill>
          </a:endParaRPr>
        </a:p>
      </dsp:txBody>
      <dsp:txXfrm>
        <a:off x="3163455" y="1355"/>
        <a:ext cx="1902689" cy="1522151"/>
      </dsp:txXfrm>
    </dsp:sp>
    <dsp:sp modelId="{EA02259D-AADB-5042-8510-50C3F4203F17}">
      <dsp:nvSpPr>
        <dsp:cNvPr id="0" name=""/>
        <dsp:cNvSpPr/>
      </dsp:nvSpPr>
      <dsp:spPr>
        <a:xfrm rot="19500000">
          <a:off x="4869553" y="2035871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533300"/>
                <a:satOff val="-28349"/>
                <a:lumOff val="27989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533300"/>
                <a:satOff val="-28349"/>
                <a:lumOff val="27989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533300"/>
                <a:satOff val="-28349"/>
                <a:lumOff val="2798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533300"/>
              <a:satOff val="-28349"/>
              <a:lumOff val="2798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C76665-F147-504E-A4EA-C61ABF190245}">
      <dsp:nvSpPr>
        <dsp:cNvPr id="0" name=""/>
        <dsp:cNvSpPr/>
      </dsp:nvSpPr>
      <dsp:spPr>
        <a:xfrm>
          <a:off x="5313103" y="1120391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20351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1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1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1"/>
              <a:satOff val="-30057"/>
              <a:lumOff val="33026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rgbClr val="000000"/>
              </a:solidFill>
            </a:rPr>
            <a:t>REQUISITO TERRITORIALITA’</a:t>
          </a:r>
          <a:endParaRPr lang="it-IT" sz="1700" kern="1200" dirty="0">
            <a:solidFill>
              <a:srgbClr val="000000"/>
            </a:solidFill>
          </a:endParaRPr>
        </a:p>
      </dsp:txBody>
      <dsp:txXfrm>
        <a:off x="5313103" y="1120391"/>
        <a:ext cx="1902689" cy="152215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51DC36-65ED-694F-BC42-130068DC6801}">
      <dsp:nvSpPr>
        <dsp:cNvPr id="0" name=""/>
        <dsp:cNvSpPr/>
      </dsp:nvSpPr>
      <dsp:spPr>
        <a:xfrm>
          <a:off x="3113384" y="2385250"/>
          <a:ext cx="2002830" cy="2002830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0000"/>
              </a:solidFill>
            </a:rPr>
            <a:t>OPERAZIONE IMPONIBILE</a:t>
          </a:r>
          <a:endParaRPr lang="it-IT" sz="1600" b="1" kern="1200" dirty="0">
            <a:solidFill>
              <a:srgbClr val="000000"/>
            </a:solidFill>
          </a:endParaRPr>
        </a:p>
      </dsp:txBody>
      <dsp:txXfrm>
        <a:off x="3113384" y="2385250"/>
        <a:ext cx="2002830" cy="2002830"/>
      </dsp:txXfrm>
    </dsp:sp>
    <dsp:sp modelId="{7124BDC1-AFFC-BA4B-A63B-E0C9F2209D26}">
      <dsp:nvSpPr>
        <dsp:cNvPr id="0" name=""/>
        <dsp:cNvSpPr/>
      </dsp:nvSpPr>
      <dsp:spPr>
        <a:xfrm rot="12900000">
          <a:off x="1826481" y="2035871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F74A09-5E3C-6946-8D25-8E427EA453C9}">
      <dsp:nvSpPr>
        <dsp:cNvPr id="0" name=""/>
        <dsp:cNvSpPr/>
      </dsp:nvSpPr>
      <dsp:spPr>
        <a:xfrm>
          <a:off x="1013807" y="1120391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rgbClr val="000000"/>
              </a:solidFill>
            </a:rPr>
            <a:t>ESERCIZIO </a:t>
          </a:r>
          <a:r>
            <a:rPr lang="it-IT" sz="1700" kern="1200" dirty="0" err="1" smtClean="0">
              <a:solidFill>
                <a:srgbClr val="000000"/>
              </a:solidFill>
            </a:rPr>
            <a:t>DI</a:t>
          </a:r>
          <a:r>
            <a:rPr lang="it-IT" sz="1700" kern="1200" dirty="0" smtClean="0">
              <a:solidFill>
                <a:srgbClr val="000000"/>
              </a:solidFill>
            </a:rPr>
            <a:t> IMPRESA O ARTE E PROFESSIONE</a:t>
          </a:r>
          <a:endParaRPr lang="it-IT" sz="1700" kern="1200" dirty="0">
            <a:solidFill>
              <a:srgbClr val="000000"/>
            </a:solidFill>
          </a:endParaRPr>
        </a:p>
      </dsp:txBody>
      <dsp:txXfrm>
        <a:off x="1013807" y="1120391"/>
        <a:ext cx="1902689" cy="1522151"/>
      </dsp:txXfrm>
    </dsp:sp>
    <dsp:sp modelId="{CA90AC81-4256-2E46-801A-57A015EA292D}">
      <dsp:nvSpPr>
        <dsp:cNvPr id="0" name=""/>
        <dsp:cNvSpPr/>
      </dsp:nvSpPr>
      <dsp:spPr>
        <a:xfrm rot="16200000">
          <a:off x="3348017" y="1243810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533300"/>
                <a:satOff val="-28349"/>
                <a:lumOff val="27989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533300"/>
                <a:satOff val="-28349"/>
                <a:lumOff val="27989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533300"/>
                <a:satOff val="-28349"/>
                <a:lumOff val="2798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533300"/>
              <a:satOff val="-28349"/>
              <a:lumOff val="2798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51EA29-4107-8248-87A4-5A8C2DE94098}">
      <dsp:nvSpPr>
        <dsp:cNvPr id="0" name=""/>
        <dsp:cNvSpPr/>
      </dsp:nvSpPr>
      <dsp:spPr>
        <a:xfrm>
          <a:off x="3163455" y="1355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20351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1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1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1"/>
              <a:satOff val="-30057"/>
              <a:lumOff val="33026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chemeClr val="bg1"/>
              </a:solidFill>
            </a:rPr>
            <a:t>CESSIONE </a:t>
          </a:r>
          <a:r>
            <a:rPr lang="it-IT" sz="1700" kern="1200" dirty="0" err="1" smtClean="0">
              <a:solidFill>
                <a:schemeClr val="bg1"/>
              </a:solidFill>
            </a:rPr>
            <a:t>DI</a:t>
          </a:r>
          <a:r>
            <a:rPr lang="it-IT" sz="1700" kern="1200" dirty="0" smtClean="0">
              <a:solidFill>
                <a:schemeClr val="bg1"/>
              </a:solidFill>
            </a:rPr>
            <a:t> BENI / PRESTAZIONE </a:t>
          </a:r>
          <a:r>
            <a:rPr lang="it-IT" sz="1700" kern="1200" dirty="0" err="1" smtClean="0">
              <a:solidFill>
                <a:schemeClr val="bg1"/>
              </a:solidFill>
            </a:rPr>
            <a:t>DI</a:t>
          </a:r>
          <a:r>
            <a:rPr lang="it-IT" sz="1700" kern="1200" dirty="0" smtClean="0">
              <a:solidFill>
                <a:schemeClr val="bg1"/>
              </a:solidFill>
            </a:rPr>
            <a:t> SERVIZI</a:t>
          </a:r>
          <a:endParaRPr lang="it-IT" sz="1700" kern="1200" dirty="0">
            <a:solidFill>
              <a:schemeClr val="bg1"/>
            </a:solidFill>
          </a:endParaRPr>
        </a:p>
      </dsp:txBody>
      <dsp:txXfrm>
        <a:off x="3163455" y="1355"/>
        <a:ext cx="1902689" cy="1522151"/>
      </dsp:txXfrm>
    </dsp:sp>
    <dsp:sp modelId="{EA02259D-AADB-5042-8510-50C3F4203F17}">
      <dsp:nvSpPr>
        <dsp:cNvPr id="0" name=""/>
        <dsp:cNvSpPr/>
      </dsp:nvSpPr>
      <dsp:spPr>
        <a:xfrm rot="19500000">
          <a:off x="4869553" y="2035871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533300"/>
                <a:satOff val="-28349"/>
                <a:lumOff val="27989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533300"/>
                <a:satOff val="-28349"/>
                <a:lumOff val="27989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533300"/>
                <a:satOff val="-28349"/>
                <a:lumOff val="2798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533300"/>
              <a:satOff val="-28349"/>
              <a:lumOff val="2798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C76665-F147-504E-A4EA-C61ABF190245}">
      <dsp:nvSpPr>
        <dsp:cNvPr id="0" name=""/>
        <dsp:cNvSpPr/>
      </dsp:nvSpPr>
      <dsp:spPr>
        <a:xfrm>
          <a:off x="5313103" y="1120391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20351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1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1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1"/>
              <a:satOff val="-30057"/>
              <a:lumOff val="33026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rgbClr val="000000"/>
              </a:solidFill>
            </a:rPr>
            <a:t>EFFETTUAZIONE NEL TERRITORIO DELLO STATO</a:t>
          </a:r>
          <a:endParaRPr lang="it-IT" sz="1700" kern="1200" dirty="0">
            <a:solidFill>
              <a:srgbClr val="000000"/>
            </a:solidFill>
          </a:endParaRPr>
        </a:p>
      </dsp:txBody>
      <dsp:txXfrm>
        <a:off x="5313103" y="1120391"/>
        <a:ext cx="1902689" cy="15221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51DC36-65ED-694F-BC42-130068DC6801}">
      <dsp:nvSpPr>
        <dsp:cNvPr id="0" name=""/>
        <dsp:cNvSpPr/>
      </dsp:nvSpPr>
      <dsp:spPr>
        <a:xfrm>
          <a:off x="3113384" y="2385250"/>
          <a:ext cx="2002830" cy="2002830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0000"/>
              </a:solidFill>
            </a:rPr>
            <a:t>Art. </a:t>
          </a:r>
          <a:r>
            <a:rPr lang="it-IT" sz="2000" b="1" kern="1200" dirty="0" err="1" smtClean="0">
              <a:solidFill>
                <a:srgbClr val="000000"/>
              </a:solidFill>
            </a:rPr>
            <a:t>1</a:t>
          </a:r>
          <a:r>
            <a:rPr lang="it-IT" sz="2000" b="1" kern="1200" dirty="0" smtClean="0">
              <a:solidFill>
                <a:srgbClr val="000000"/>
              </a:solidFill>
            </a:rPr>
            <a:t> DPR 633/72</a:t>
          </a:r>
        </a:p>
      </dsp:txBody>
      <dsp:txXfrm>
        <a:off x="3113384" y="2385250"/>
        <a:ext cx="2002830" cy="2002830"/>
      </dsp:txXfrm>
    </dsp:sp>
    <dsp:sp modelId="{7124BDC1-AFFC-BA4B-A63B-E0C9F2209D26}">
      <dsp:nvSpPr>
        <dsp:cNvPr id="0" name=""/>
        <dsp:cNvSpPr/>
      </dsp:nvSpPr>
      <dsp:spPr>
        <a:xfrm rot="12900000">
          <a:off x="1826481" y="2035871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F74A09-5E3C-6946-8D25-8E427EA453C9}">
      <dsp:nvSpPr>
        <dsp:cNvPr id="0" name=""/>
        <dsp:cNvSpPr/>
      </dsp:nvSpPr>
      <dsp:spPr>
        <a:xfrm>
          <a:off x="1013807" y="1120391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rgbClr val="000000"/>
              </a:solidFill>
            </a:rPr>
            <a:t>art. </a:t>
          </a:r>
          <a:r>
            <a:rPr lang="it-IT" sz="2000" kern="1200" dirty="0" err="1" smtClean="0">
              <a:solidFill>
                <a:srgbClr val="000000"/>
              </a:solidFill>
            </a:rPr>
            <a:t>4</a:t>
          </a:r>
          <a:r>
            <a:rPr lang="it-IT" sz="2000" kern="1200" dirty="0" smtClean="0">
              <a:solidFill>
                <a:srgbClr val="000000"/>
              </a:solidFill>
            </a:rPr>
            <a:t> / art. </a:t>
          </a:r>
          <a:r>
            <a:rPr lang="it-IT" sz="2000" kern="1200" dirty="0" err="1" smtClean="0">
              <a:solidFill>
                <a:srgbClr val="000000"/>
              </a:solidFill>
            </a:rPr>
            <a:t>5</a:t>
          </a:r>
          <a:endParaRPr lang="it-IT" sz="2000" kern="1200" dirty="0" smtClean="0">
            <a:solidFill>
              <a:srgbClr val="00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rgbClr val="000000"/>
              </a:solidFill>
            </a:rPr>
            <a:t>DPR 633/72</a:t>
          </a:r>
          <a:endParaRPr lang="it-IT" sz="2000" kern="1200" dirty="0">
            <a:solidFill>
              <a:srgbClr val="000000"/>
            </a:solidFill>
          </a:endParaRPr>
        </a:p>
      </dsp:txBody>
      <dsp:txXfrm>
        <a:off x="1013807" y="1120391"/>
        <a:ext cx="1902689" cy="1522151"/>
      </dsp:txXfrm>
    </dsp:sp>
    <dsp:sp modelId="{CA90AC81-4256-2E46-801A-57A015EA292D}">
      <dsp:nvSpPr>
        <dsp:cNvPr id="0" name=""/>
        <dsp:cNvSpPr/>
      </dsp:nvSpPr>
      <dsp:spPr>
        <a:xfrm rot="16200000">
          <a:off x="3348017" y="1243810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533300"/>
                <a:satOff val="-28349"/>
                <a:lumOff val="27989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533300"/>
                <a:satOff val="-28349"/>
                <a:lumOff val="27989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533300"/>
                <a:satOff val="-28349"/>
                <a:lumOff val="2798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533300"/>
              <a:satOff val="-28349"/>
              <a:lumOff val="2798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51EA29-4107-8248-87A4-5A8C2DE94098}">
      <dsp:nvSpPr>
        <dsp:cNvPr id="0" name=""/>
        <dsp:cNvSpPr/>
      </dsp:nvSpPr>
      <dsp:spPr>
        <a:xfrm>
          <a:off x="3163455" y="1355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20351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1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1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1"/>
              <a:satOff val="-30057"/>
              <a:lumOff val="33026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bg1"/>
              </a:solidFill>
            </a:rPr>
            <a:t>art. </a:t>
          </a:r>
          <a:r>
            <a:rPr lang="it-IT" sz="2000" kern="1200" dirty="0" err="1" smtClean="0">
              <a:solidFill>
                <a:schemeClr val="bg1"/>
              </a:solidFill>
            </a:rPr>
            <a:t>2</a:t>
          </a:r>
          <a:r>
            <a:rPr lang="it-IT" sz="2000" kern="1200" dirty="0" smtClean="0">
              <a:solidFill>
                <a:schemeClr val="bg1"/>
              </a:solidFill>
            </a:rPr>
            <a:t> /art. </a:t>
          </a:r>
          <a:r>
            <a:rPr lang="it-IT" sz="2000" kern="1200" dirty="0" err="1" smtClean="0">
              <a:solidFill>
                <a:schemeClr val="bg1"/>
              </a:solidFill>
            </a:rPr>
            <a:t>3</a:t>
          </a:r>
          <a:endParaRPr lang="it-IT" sz="2000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bg1"/>
              </a:solidFill>
            </a:rPr>
            <a:t>DPR 633/72 </a:t>
          </a:r>
          <a:endParaRPr lang="it-IT" sz="2000" kern="1200" dirty="0">
            <a:solidFill>
              <a:schemeClr val="bg1"/>
            </a:solidFill>
          </a:endParaRPr>
        </a:p>
      </dsp:txBody>
      <dsp:txXfrm>
        <a:off x="3163455" y="1355"/>
        <a:ext cx="1902689" cy="1522151"/>
      </dsp:txXfrm>
    </dsp:sp>
    <dsp:sp modelId="{EA02259D-AADB-5042-8510-50C3F4203F17}">
      <dsp:nvSpPr>
        <dsp:cNvPr id="0" name=""/>
        <dsp:cNvSpPr/>
      </dsp:nvSpPr>
      <dsp:spPr>
        <a:xfrm rot="19500000">
          <a:off x="4869553" y="2035871"/>
          <a:ext cx="1533564" cy="5708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533300"/>
                <a:satOff val="-28349"/>
                <a:lumOff val="27989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90000"/>
                <a:hueOff val="533300"/>
                <a:satOff val="-28349"/>
                <a:lumOff val="27989"/>
                <a:alphaOff val="0"/>
                <a:tint val="86000"/>
                <a:satMod val="115000"/>
              </a:schemeClr>
            </a:gs>
            <a:gs pos="100000">
              <a:schemeClr val="accent1">
                <a:shade val="90000"/>
                <a:hueOff val="533300"/>
                <a:satOff val="-28349"/>
                <a:lumOff val="2798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90000"/>
              <a:hueOff val="533300"/>
              <a:satOff val="-28349"/>
              <a:lumOff val="2798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C76665-F147-504E-A4EA-C61ABF190245}">
      <dsp:nvSpPr>
        <dsp:cNvPr id="0" name=""/>
        <dsp:cNvSpPr/>
      </dsp:nvSpPr>
      <dsp:spPr>
        <a:xfrm>
          <a:off x="5313103" y="1120391"/>
          <a:ext cx="1902689" cy="1522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20351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1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1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1"/>
              <a:satOff val="-30057"/>
              <a:lumOff val="33026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rgbClr val="000000"/>
              </a:solidFill>
            </a:rPr>
            <a:t>Artt.  da </a:t>
          </a:r>
          <a:r>
            <a:rPr lang="it-IT" sz="2000" kern="1200" dirty="0" err="1" smtClean="0">
              <a:solidFill>
                <a:srgbClr val="000000"/>
              </a:solidFill>
            </a:rPr>
            <a:t>7</a:t>
          </a:r>
          <a:r>
            <a:rPr lang="it-IT" sz="2000" kern="1200" dirty="0" smtClean="0">
              <a:solidFill>
                <a:srgbClr val="000000"/>
              </a:solidFill>
            </a:rPr>
            <a:t> a 7septies</a:t>
          </a:r>
          <a:endParaRPr lang="it-IT" sz="2000" kern="1200" dirty="0">
            <a:solidFill>
              <a:srgbClr val="000000"/>
            </a:solidFill>
          </a:endParaRPr>
        </a:p>
      </dsp:txBody>
      <dsp:txXfrm>
        <a:off x="5313103" y="1120391"/>
        <a:ext cx="1902689" cy="152215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D30E55-DDA0-3E4E-A94F-888A7C6156C1}">
      <dsp:nvSpPr>
        <dsp:cNvPr id="0" name=""/>
        <dsp:cNvSpPr/>
      </dsp:nvSpPr>
      <dsp:spPr>
        <a:xfrm>
          <a:off x="0" y="0"/>
          <a:ext cx="6871573" cy="1451022"/>
        </a:xfrm>
        <a:prstGeom prst="roundRect">
          <a:avLst>
            <a:gd name="adj" fmla="val 10000"/>
          </a:avLst>
        </a:prstGeom>
        <a:solidFill>
          <a:srgbClr val="FF6600">
            <a:alpha val="92000"/>
          </a:srgb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u="sng" kern="1200" dirty="0" smtClean="0"/>
            <a:t>STATO ITALIANO </a:t>
          </a:r>
          <a:r>
            <a:rPr lang="it-IT" sz="2300" kern="1200" dirty="0" smtClean="0"/>
            <a:t>esclusi:</a:t>
          </a:r>
          <a:endParaRPr lang="it-IT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Comune di Livigno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Comune Campione d’Italia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Acque del Lago di Lugano</a:t>
          </a:r>
          <a:endParaRPr lang="it-IT" sz="1800" kern="1200" dirty="0"/>
        </a:p>
      </dsp:txBody>
      <dsp:txXfrm>
        <a:off x="1519416" y="0"/>
        <a:ext cx="5352156" cy="1451022"/>
      </dsp:txXfrm>
    </dsp:sp>
    <dsp:sp modelId="{379A36F8-515F-5F4A-AE9B-6362B2317C33}">
      <dsp:nvSpPr>
        <dsp:cNvPr id="0" name=""/>
        <dsp:cNvSpPr/>
      </dsp:nvSpPr>
      <dsp:spPr>
        <a:xfrm>
          <a:off x="145102" y="145102"/>
          <a:ext cx="1374314" cy="11608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 r:link="rId2"/>
          <a:stretch>
            <a:fillRect/>
          </a:stretch>
        </a:blip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8FCF8F-89DA-2D4F-8F79-6E493EA8AD89}">
      <dsp:nvSpPr>
        <dsp:cNvPr id="0" name=""/>
        <dsp:cNvSpPr/>
      </dsp:nvSpPr>
      <dsp:spPr>
        <a:xfrm>
          <a:off x="0" y="1596124"/>
          <a:ext cx="6871573" cy="1451022"/>
        </a:xfrm>
        <a:prstGeom prst="roundRect">
          <a:avLst>
            <a:gd name="adj" fmla="val 10000"/>
          </a:avLst>
        </a:prstGeom>
        <a:solidFill>
          <a:srgbClr val="FF66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u="sng" kern="1200" dirty="0" smtClean="0"/>
            <a:t>UNIONE EUROPEA </a:t>
          </a:r>
          <a:r>
            <a:rPr lang="it-IT" sz="2300" kern="1200" dirty="0" smtClean="0"/>
            <a:t>esclusi:</a:t>
          </a:r>
          <a:endParaRPr lang="it-IT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Monte Athos (</a:t>
          </a:r>
          <a:r>
            <a:rPr lang="it-IT" sz="1800" kern="1200" dirty="0" err="1" smtClean="0"/>
            <a:t>H</a:t>
          </a:r>
          <a:r>
            <a:rPr lang="it-IT" sz="1800" kern="1200" dirty="0" smtClean="0"/>
            <a:t>)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Dipartimenti d’oltremare (</a:t>
          </a:r>
          <a:r>
            <a:rPr lang="it-IT" sz="1800" kern="1200" dirty="0" err="1" smtClean="0"/>
            <a:t>F</a:t>
          </a:r>
          <a:r>
            <a:rPr lang="it-IT" sz="1800" kern="1200" dirty="0" smtClean="0"/>
            <a:t>)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ecc.</a:t>
          </a:r>
          <a:endParaRPr lang="it-IT" sz="1800" kern="1200" dirty="0"/>
        </a:p>
      </dsp:txBody>
      <dsp:txXfrm>
        <a:off x="1519416" y="1596124"/>
        <a:ext cx="5352156" cy="1451022"/>
      </dsp:txXfrm>
    </dsp:sp>
    <dsp:sp modelId="{13C4E653-420D-4A4A-B6E4-903CCA5E1F26}">
      <dsp:nvSpPr>
        <dsp:cNvPr id="0" name=""/>
        <dsp:cNvSpPr/>
      </dsp:nvSpPr>
      <dsp:spPr>
        <a:xfrm>
          <a:off x="145102" y="1741226"/>
          <a:ext cx="1374314" cy="11608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 r:link="rId4"/>
          <a:stretch>
            <a:fillRect/>
          </a:stretch>
        </a:blip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941AFF-1399-A747-B56E-139B15837B3D}">
      <dsp:nvSpPr>
        <dsp:cNvPr id="0" name=""/>
        <dsp:cNvSpPr/>
      </dsp:nvSpPr>
      <dsp:spPr>
        <a:xfrm>
          <a:off x="0" y="3192248"/>
          <a:ext cx="6871573" cy="1451022"/>
        </a:xfrm>
        <a:prstGeom prst="roundRect">
          <a:avLst>
            <a:gd name="adj" fmla="val 10000"/>
          </a:avLst>
        </a:prstGeom>
        <a:solidFill>
          <a:srgbClr val="FF66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u="sng" kern="1200" dirty="0" smtClean="0"/>
            <a:t>RESTO DEL MONDO</a:t>
          </a:r>
          <a:endParaRPr lang="it-IT" sz="2300" u="sng" kern="1200" dirty="0"/>
        </a:p>
      </dsp:txBody>
      <dsp:txXfrm>
        <a:off x="1519416" y="3192248"/>
        <a:ext cx="5352156" cy="1451022"/>
      </dsp:txXfrm>
    </dsp:sp>
    <dsp:sp modelId="{C832E3F9-0360-B244-A1F9-E6021C1AFE3B}">
      <dsp:nvSpPr>
        <dsp:cNvPr id="0" name=""/>
        <dsp:cNvSpPr/>
      </dsp:nvSpPr>
      <dsp:spPr>
        <a:xfrm>
          <a:off x="145102" y="3337351"/>
          <a:ext cx="1374314" cy="11608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 r:link="rId6"/>
          <a:stretch>
            <a:fillRect/>
          </a:stretch>
        </a:blip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A663F4-A4C8-E945-B719-D0CB705334CC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rgbClr val="FF66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27C323-EE6D-324F-87E9-ECBFDD2A9AC6}">
      <dsp:nvSpPr>
        <dsp:cNvPr id="0" name=""/>
        <dsp:cNvSpPr/>
      </dsp:nvSpPr>
      <dsp:spPr>
        <a:xfrm>
          <a:off x="2075383" y="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0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u="sng" kern="1200" dirty="0" smtClean="0"/>
            <a:t>CESSIONI </a:t>
          </a:r>
          <a:r>
            <a:rPr lang="it-IT" sz="3600" u="sng" kern="1200" dirty="0" err="1" smtClean="0"/>
            <a:t>DI</a:t>
          </a:r>
          <a:r>
            <a:rPr lang="it-IT" sz="3600" u="sng" kern="1200" dirty="0" smtClean="0"/>
            <a:t> BENI</a:t>
          </a:r>
          <a:endParaRPr lang="it-IT" sz="3600" u="sng" kern="1200" dirty="0"/>
        </a:p>
      </dsp:txBody>
      <dsp:txXfrm>
        <a:off x="2075383" y="0"/>
        <a:ext cx="3413760" cy="1950720"/>
      </dsp:txXfrm>
    </dsp:sp>
    <dsp:sp modelId="{9724DDB0-A9D0-1D42-B373-346B3A4CBE05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rgbClr val="FF66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EC9DC4-775B-834F-A2CF-247D7766D663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0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u="sng" kern="1200" dirty="0" smtClean="0"/>
            <a:t>PRESTAZIONI </a:t>
          </a:r>
          <a:r>
            <a:rPr lang="it-IT" sz="3600" u="sng" kern="1200" dirty="0" err="1" smtClean="0"/>
            <a:t>DI</a:t>
          </a:r>
          <a:r>
            <a:rPr lang="it-IT" sz="3600" u="sng" kern="1200" dirty="0" smtClean="0"/>
            <a:t> SERVIZI</a:t>
          </a:r>
          <a:endParaRPr lang="it-IT" sz="3600" u="sng" kern="1200" dirty="0"/>
        </a:p>
      </dsp:txBody>
      <dsp:txXfrm>
        <a:off x="2678887" y="2113280"/>
        <a:ext cx="3413760" cy="19507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E35B55-FD3E-8F44-A08F-33BE60403D96}">
      <dsp:nvSpPr>
        <dsp:cNvPr id="0" name=""/>
        <dsp:cNvSpPr/>
      </dsp:nvSpPr>
      <dsp:spPr>
        <a:xfrm>
          <a:off x="2238" y="350616"/>
          <a:ext cx="2182988" cy="689822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rgbClr val="000000"/>
              </a:solidFill>
            </a:rPr>
            <a:t>ESPORTAZIONI DIRETTE</a:t>
          </a:r>
          <a:endParaRPr lang="it-IT" sz="1900" kern="1200" dirty="0">
            <a:solidFill>
              <a:srgbClr val="000000"/>
            </a:solidFill>
          </a:endParaRPr>
        </a:p>
      </dsp:txBody>
      <dsp:txXfrm>
        <a:off x="2238" y="350616"/>
        <a:ext cx="2182988" cy="689822"/>
      </dsp:txXfrm>
    </dsp:sp>
    <dsp:sp modelId="{674E380F-C983-F848-A478-52B041658154}">
      <dsp:nvSpPr>
        <dsp:cNvPr id="0" name=""/>
        <dsp:cNvSpPr/>
      </dsp:nvSpPr>
      <dsp:spPr>
        <a:xfrm>
          <a:off x="2238" y="1040439"/>
          <a:ext cx="2182988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b="1" u="sng" kern="1200" dirty="0" smtClean="0"/>
            <a:t>beni trasportati </a:t>
          </a:r>
          <a:r>
            <a:rPr lang="it-IT" sz="1900" b="0" kern="1200" dirty="0" smtClean="0"/>
            <a:t>fuori della CE </a:t>
          </a:r>
          <a:r>
            <a:rPr lang="it-IT" sz="1900" b="1" kern="1200" dirty="0" smtClean="0"/>
            <a:t>dal cedente</a:t>
          </a:r>
          <a:r>
            <a:rPr lang="it-IT" sz="1900" b="0" kern="1200" dirty="0" smtClean="0"/>
            <a:t>, o da terzi per suo conto</a:t>
          </a:r>
          <a:endParaRPr lang="it-IT" sz="1900" b="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b="1" i="1" kern="1200" dirty="0" smtClean="0">
              <a:solidFill>
                <a:srgbClr val="000000"/>
              </a:solidFill>
            </a:rPr>
            <a:t>(art. </a:t>
          </a:r>
          <a:r>
            <a:rPr lang="it-IT" sz="1900" b="1" i="1" kern="1200" dirty="0" err="1" smtClean="0">
              <a:solidFill>
                <a:srgbClr val="000000"/>
              </a:solidFill>
            </a:rPr>
            <a:t>8</a:t>
          </a:r>
          <a:r>
            <a:rPr lang="it-IT" sz="1900" b="1" i="1" kern="1200" dirty="0" smtClean="0">
              <a:solidFill>
                <a:srgbClr val="000000"/>
              </a:solidFill>
            </a:rPr>
            <a:t> c1 l. a)</a:t>
          </a:r>
          <a:endParaRPr lang="it-IT" sz="1900" i="1" kern="1200" dirty="0">
            <a:solidFill>
              <a:srgbClr val="000000"/>
            </a:solidFill>
          </a:endParaRPr>
        </a:p>
      </dsp:txBody>
      <dsp:txXfrm>
        <a:off x="2238" y="1040439"/>
        <a:ext cx="2182988" cy="2672943"/>
      </dsp:txXfrm>
    </dsp:sp>
    <dsp:sp modelId="{8286B22C-419D-F24D-92B8-5BF6D00E0EEF}">
      <dsp:nvSpPr>
        <dsp:cNvPr id="0" name=""/>
        <dsp:cNvSpPr/>
      </dsp:nvSpPr>
      <dsp:spPr>
        <a:xfrm>
          <a:off x="2490845" y="350616"/>
          <a:ext cx="2182988" cy="689822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rgbClr val="000000"/>
              </a:solidFill>
            </a:rPr>
            <a:t>ESPORTAZIONI IMPROPRIE</a:t>
          </a:r>
          <a:endParaRPr lang="it-IT" sz="1900" kern="1200" dirty="0"/>
        </a:p>
      </dsp:txBody>
      <dsp:txXfrm>
        <a:off x="2490845" y="350616"/>
        <a:ext cx="2182988" cy="689822"/>
      </dsp:txXfrm>
    </dsp:sp>
    <dsp:sp modelId="{8A26C944-D957-274B-A56D-FBD2E10405D0}">
      <dsp:nvSpPr>
        <dsp:cNvPr id="0" name=""/>
        <dsp:cNvSpPr/>
      </dsp:nvSpPr>
      <dsp:spPr>
        <a:xfrm>
          <a:off x="2490845" y="1040439"/>
          <a:ext cx="2182988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b="1" kern="1200" dirty="0" smtClean="0">
              <a:solidFill>
                <a:srgbClr val="000000"/>
              </a:solidFill>
            </a:rPr>
            <a:t>beni trasportati </a:t>
          </a:r>
          <a:r>
            <a:rPr lang="it-IT" sz="1900" b="0" kern="1200" dirty="0" smtClean="0">
              <a:solidFill>
                <a:srgbClr val="000000"/>
              </a:solidFill>
            </a:rPr>
            <a:t>fuori della CE </a:t>
          </a:r>
          <a:r>
            <a:rPr lang="it-IT" sz="1900" b="1" kern="1200" dirty="0" smtClean="0">
              <a:solidFill>
                <a:srgbClr val="000000"/>
              </a:solidFill>
            </a:rPr>
            <a:t>dall’acquirente</a:t>
          </a:r>
          <a:r>
            <a:rPr lang="it-IT" sz="1900" b="0" kern="1200" dirty="0" smtClean="0">
              <a:solidFill>
                <a:srgbClr val="000000"/>
              </a:solidFill>
            </a:rPr>
            <a:t>, o da terzi per suo conto, entro 90 giorni dalla consegna</a:t>
          </a:r>
          <a:endParaRPr lang="it-IT" sz="1900" b="0" kern="1200" dirty="0">
            <a:solidFill>
              <a:srgbClr val="000000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b="1" i="1" kern="1200" dirty="0" smtClean="0">
              <a:solidFill>
                <a:srgbClr val="000000"/>
              </a:solidFill>
            </a:rPr>
            <a:t>(art. </a:t>
          </a:r>
          <a:r>
            <a:rPr lang="it-IT" sz="1900" b="1" i="1" kern="1200" dirty="0" err="1" smtClean="0">
              <a:solidFill>
                <a:srgbClr val="000000"/>
              </a:solidFill>
            </a:rPr>
            <a:t>8</a:t>
          </a:r>
          <a:r>
            <a:rPr lang="it-IT" sz="1900" b="1" i="1" kern="1200" dirty="0" smtClean="0">
              <a:solidFill>
                <a:srgbClr val="000000"/>
              </a:solidFill>
            </a:rPr>
            <a:t> c1 l. </a:t>
          </a:r>
          <a:r>
            <a:rPr lang="it-IT" sz="1900" b="1" i="1" kern="1200" dirty="0" err="1" smtClean="0">
              <a:solidFill>
                <a:srgbClr val="000000"/>
              </a:solidFill>
            </a:rPr>
            <a:t>b</a:t>
          </a:r>
          <a:r>
            <a:rPr lang="it-IT" sz="1900" b="1" i="1" kern="1200" dirty="0" smtClean="0">
              <a:solidFill>
                <a:srgbClr val="000000"/>
              </a:solidFill>
            </a:rPr>
            <a:t>)</a:t>
          </a:r>
          <a:endParaRPr lang="it-IT" sz="1900" kern="1200" dirty="0"/>
        </a:p>
      </dsp:txBody>
      <dsp:txXfrm>
        <a:off x="2490845" y="1040439"/>
        <a:ext cx="2182988" cy="2672943"/>
      </dsp:txXfrm>
    </dsp:sp>
    <dsp:sp modelId="{B4BE788E-593B-DB4D-A46D-0F0EA8E5A65E}">
      <dsp:nvSpPr>
        <dsp:cNvPr id="0" name=""/>
        <dsp:cNvSpPr/>
      </dsp:nvSpPr>
      <dsp:spPr>
        <a:xfrm>
          <a:off x="4979452" y="350616"/>
          <a:ext cx="2182988" cy="689822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rgbClr val="000000"/>
              </a:solidFill>
            </a:rPr>
            <a:t>ESPORTAZIONI INDIRETTE</a:t>
          </a:r>
          <a:endParaRPr lang="it-IT" sz="1900" kern="1200" dirty="0"/>
        </a:p>
      </dsp:txBody>
      <dsp:txXfrm>
        <a:off x="4979452" y="350616"/>
        <a:ext cx="2182988" cy="689822"/>
      </dsp:txXfrm>
    </dsp:sp>
    <dsp:sp modelId="{B32948A8-9041-754C-A4CE-2FD051063C56}">
      <dsp:nvSpPr>
        <dsp:cNvPr id="0" name=""/>
        <dsp:cNvSpPr/>
      </dsp:nvSpPr>
      <dsp:spPr>
        <a:xfrm>
          <a:off x="4979452" y="1040439"/>
          <a:ext cx="2182988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b="1" kern="1200" dirty="0" smtClean="0">
              <a:solidFill>
                <a:srgbClr val="000000"/>
              </a:solidFill>
            </a:rPr>
            <a:t>Cessioni di beni ad esportatori abituali</a:t>
          </a:r>
          <a:endParaRPr lang="it-IT" sz="1900" b="1" kern="1200" dirty="0">
            <a:solidFill>
              <a:srgbClr val="000000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b="1" i="1" kern="1200" dirty="0" smtClean="0">
              <a:solidFill>
                <a:srgbClr val="000000"/>
              </a:solidFill>
            </a:rPr>
            <a:t>(art. </a:t>
          </a:r>
          <a:r>
            <a:rPr lang="it-IT" sz="1900" b="1" i="1" kern="1200" dirty="0" err="1" smtClean="0">
              <a:solidFill>
                <a:srgbClr val="000000"/>
              </a:solidFill>
            </a:rPr>
            <a:t>8</a:t>
          </a:r>
          <a:r>
            <a:rPr lang="it-IT" sz="1900" b="1" i="1" kern="1200" dirty="0" smtClean="0">
              <a:solidFill>
                <a:srgbClr val="000000"/>
              </a:solidFill>
            </a:rPr>
            <a:t> c1 l. </a:t>
          </a:r>
          <a:r>
            <a:rPr lang="it-IT" sz="1900" b="1" i="1" kern="1200" dirty="0" err="1" smtClean="0">
              <a:solidFill>
                <a:srgbClr val="000000"/>
              </a:solidFill>
            </a:rPr>
            <a:t>c</a:t>
          </a:r>
          <a:r>
            <a:rPr lang="it-IT" sz="1900" b="1" i="1" kern="1200" dirty="0" smtClean="0">
              <a:solidFill>
                <a:srgbClr val="000000"/>
              </a:solidFill>
            </a:rPr>
            <a:t>)</a:t>
          </a:r>
          <a:endParaRPr lang="it-IT" sz="1900" kern="1200" dirty="0"/>
        </a:p>
      </dsp:txBody>
      <dsp:txXfrm>
        <a:off x="4979452" y="1040439"/>
        <a:ext cx="2182988" cy="2672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7C0B9-7CAB-944A-B368-F84BC36A2F66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15215-82AA-6242-A68C-40F7C5DCEDC8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15215-82AA-6242-A68C-40F7C5DCEDC8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50486E-B575-F448-BFD9-B1A61874723E}" type="datetimeFigureOut">
              <a:rPr lang="it-IT" smtClean="0"/>
              <a:pPr/>
              <a:t>11-10-2010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BE3BC1-6213-6C41-9B77-85C6AAA01E38}" type="slidenum">
              <a:rPr lang="it-IT" smtClean="0"/>
              <a:pPr/>
              <a:t>‹n.›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536448" y="902423"/>
            <a:ext cx="7851648" cy="2446161"/>
          </a:xfrm>
        </p:spPr>
        <p:txBody>
          <a:bodyPr>
            <a:noAutofit/>
          </a:bodyPr>
          <a:lstStyle/>
          <a:p>
            <a:pPr algn="just"/>
            <a:r>
              <a:rPr lang="it-IT" sz="4100" dirty="0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L’imposta sul valore aggiunto nelle operazioni internazionali</a:t>
            </a:r>
            <a:endParaRPr lang="it-IT" sz="2600" dirty="0">
              <a:ln w="1905"/>
              <a:solidFill>
                <a:srgbClr val="FF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784035" y="5130444"/>
            <a:ext cx="7854696" cy="1343127"/>
          </a:xfrm>
        </p:spPr>
        <p:txBody>
          <a:bodyPr/>
          <a:lstStyle/>
          <a:p>
            <a:r>
              <a:rPr lang="it-IT" dirty="0" smtClean="0">
                <a:latin typeface="+mj-lt"/>
              </a:rPr>
              <a:t>Stefania </a:t>
            </a:r>
            <a:r>
              <a:rPr lang="it-IT" dirty="0" err="1" smtClean="0">
                <a:latin typeface="+mj-lt"/>
              </a:rPr>
              <a:t>Zivelonghi</a:t>
            </a:r>
            <a:endParaRPr lang="it-IT" dirty="0" smtClean="0">
              <a:latin typeface="+mj-lt"/>
            </a:endParaRPr>
          </a:p>
          <a:p>
            <a:r>
              <a:rPr lang="it-IT" dirty="0" smtClean="0">
                <a:latin typeface="+mj-lt"/>
              </a:rPr>
              <a:t>dottore commercialista revisore contabile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1778" y="797589"/>
            <a:ext cx="74689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500" dirty="0" smtClean="0"/>
              <a:t>NORMATIVA IVA IN ITALIA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02794" y="2172501"/>
            <a:ext cx="706790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25800" indent="-3225800" algn="just">
              <a:tabLst>
                <a:tab pos="3225800" algn="l"/>
              </a:tabLst>
            </a:pPr>
            <a:r>
              <a:rPr lang="it-IT" sz="2600" dirty="0" smtClean="0">
                <a:solidFill>
                  <a:srgbClr val="FF6600"/>
                </a:solidFill>
              </a:rPr>
              <a:t>DPR 633/72</a:t>
            </a:r>
            <a:r>
              <a:rPr lang="it-IT" sz="2600" dirty="0" smtClean="0"/>
              <a:t>:		 IVA</a:t>
            </a:r>
          </a:p>
          <a:p>
            <a:pPr marL="1704975" indent="-1620838" algn="just"/>
            <a:endParaRPr lang="it-IT" sz="2600" dirty="0" smtClean="0"/>
          </a:p>
          <a:p>
            <a:pPr marL="3759200" indent="-3759200" algn="just"/>
            <a:r>
              <a:rPr lang="it-IT" sz="2600" dirty="0" err="1" smtClean="0">
                <a:solidFill>
                  <a:srgbClr val="FF6600"/>
                </a:solidFill>
              </a:rPr>
              <a:t>DL</a:t>
            </a:r>
            <a:r>
              <a:rPr lang="it-IT" sz="2600" dirty="0" smtClean="0">
                <a:solidFill>
                  <a:srgbClr val="FF6600"/>
                </a:solidFill>
              </a:rPr>
              <a:t> 331/93  - titolo II</a:t>
            </a:r>
            <a:r>
              <a:rPr lang="it-IT" sz="2600" dirty="0" smtClean="0"/>
              <a:t>:	armonizzazione della disciplina dell’imposta sul valore aggiunto</a:t>
            </a:r>
          </a:p>
          <a:p>
            <a:pPr marL="1704975" indent="-1620838" algn="just"/>
            <a:endParaRPr lang="it-IT" sz="2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30899"/>
            <a:ext cx="8229600" cy="744126"/>
          </a:xfrm>
        </p:spPr>
        <p:txBody>
          <a:bodyPr>
            <a:noAutofit/>
          </a:bodyPr>
          <a:lstStyle/>
          <a:p>
            <a:r>
              <a:rPr lang="it-IT" sz="3500" dirty="0" smtClean="0"/>
              <a:t>REQUISITI PER L’APPLICAZIONE DELL’IMPOSTA</a:t>
            </a:r>
            <a:endParaRPr lang="it-IT" sz="35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30899"/>
            <a:ext cx="8229600" cy="744126"/>
          </a:xfrm>
        </p:spPr>
        <p:txBody>
          <a:bodyPr>
            <a:noAutofit/>
          </a:bodyPr>
          <a:lstStyle/>
          <a:p>
            <a:r>
              <a:rPr lang="it-IT" sz="3500" dirty="0" smtClean="0"/>
              <a:t>REQUISITI PER L’APPLICAZIONE DELL’IMPOSTA</a:t>
            </a:r>
            <a:endParaRPr lang="it-IT" sz="35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30899"/>
            <a:ext cx="8229600" cy="744126"/>
          </a:xfrm>
        </p:spPr>
        <p:txBody>
          <a:bodyPr>
            <a:noAutofit/>
          </a:bodyPr>
          <a:lstStyle/>
          <a:p>
            <a:r>
              <a:rPr lang="it-IT" sz="3500" dirty="0" smtClean="0"/>
              <a:t>REQUISITI PER L’APPLICAZIONE DELL’IMPOSTA</a:t>
            </a:r>
            <a:endParaRPr lang="it-IT" sz="35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368143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CESSIONI </a:t>
            </a:r>
            <a:r>
              <a:rPr lang="it-IT" dirty="0" err="1" smtClean="0"/>
              <a:t>DI</a:t>
            </a:r>
            <a:r>
              <a:rPr lang="it-IT" dirty="0" smtClean="0"/>
              <a:t> BENI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2623712"/>
            <a:ext cx="8014263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900" dirty="0" smtClean="0"/>
              <a:t>Costituiscono cessioni di beni gli </a:t>
            </a:r>
            <a:r>
              <a:rPr lang="it-IT" sz="2900" dirty="0" smtClean="0">
                <a:solidFill>
                  <a:srgbClr val="FF6600"/>
                </a:solidFill>
              </a:rPr>
              <a:t>atti a titolo oneroso </a:t>
            </a:r>
            <a:r>
              <a:rPr lang="it-IT" sz="2900" dirty="0" smtClean="0"/>
              <a:t>che importano </a:t>
            </a:r>
            <a:r>
              <a:rPr lang="it-IT" sz="2900" dirty="0" smtClean="0">
                <a:solidFill>
                  <a:srgbClr val="FF6600"/>
                </a:solidFill>
              </a:rPr>
              <a:t>trasferimento della proprietà </a:t>
            </a:r>
            <a:r>
              <a:rPr lang="it-IT" sz="2900" dirty="0" smtClean="0"/>
              <a:t>ovvero </a:t>
            </a:r>
            <a:r>
              <a:rPr lang="it-IT" sz="2900" dirty="0" smtClean="0">
                <a:solidFill>
                  <a:srgbClr val="FF6600"/>
                </a:solidFill>
              </a:rPr>
              <a:t>costituzione o trasferimento di diritti reali di godimento </a:t>
            </a:r>
            <a:r>
              <a:rPr lang="it-IT" sz="2900" dirty="0" smtClean="0"/>
              <a:t>su beni di ogni genere. (</a:t>
            </a:r>
            <a:r>
              <a:rPr lang="it-IT" sz="2900" i="1" dirty="0" smtClean="0"/>
              <a:t>art. </a:t>
            </a:r>
            <a:r>
              <a:rPr lang="it-IT" sz="2900" i="1" dirty="0" err="1" smtClean="0"/>
              <a:t>2</a:t>
            </a:r>
            <a:r>
              <a:rPr lang="it-IT" sz="2900" i="1" dirty="0" smtClean="0"/>
              <a:t>, </a:t>
            </a:r>
            <a:r>
              <a:rPr lang="it-IT" sz="2900" i="1" dirty="0" err="1" smtClean="0"/>
              <a:t>c</a:t>
            </a:r>
            <a:r>
              <a:rPr lang="it-IT" sz="2900" i="1" dirty="0" smtClean="0"/>
              <a:t> </a:t>
            </a:r>
            <a:r>
              <a:rPr lang="it-IT" sz="2900" i="1" dirty="0" err="1" smtClean="0"/>
              <a:t>1</a:t>
            </a:r>
            <a:r>
              <a:rPr lang="it-IT" sz="2900" i="1" dirty="0" smtClean="0"/>
              <a:t> DPR 633/72</a:t>
            </a:r>
            <a:r>
              <a:rPr lang="it-IT" sz="2900" dirty="0" smtClean="0"/>
              <a:t>)</a:t>
            </a:r>
            <a:endParaRPr lang="it-IT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368143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CESSIONI </a:t>
            </a:r>
            <a:r>
              <a:rPr lang="it-IT" dirty="0" err="1" smtClean="0"/>
              <a:t>DI</a:t>
            </a:r>
            <a:r>
              <a:rPr lang="it-IT" dirty="0" smtClean="0"/>
              <a:t> BENI </a:t>
            </a:r>
            <a:r>
              <a:rPr lang="it-IT" dirty="0" err="1" smtClean="0"/>
              <a:t>–</a:t>
            </a:r>
            <a:r>
              <a:rPr lang="it-IT" dirty="0" smtClean="0"/>
              <a:t> </a:t>
            </a:r>
            <a:r>
              <a:rPr lang="it-IT" i="1" dirty="0" smtClean="0"/>
              <a:t>art. </a:t>
            </a:r>
            <a:r>
              <a:rPr lang="it-IT" i="1" dirty="0" err="1" smtClean="0"/>
              <a:t>2</a:t>
            </a:r>
            <a:endParaRPr lang="it-IT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57201" y="2880360"/>
          <a:ext cx="801426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1421"/>
                <a:gridCol w="2671421"/>
                <a:gridCol w="26714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NOZIONE PRINCIPALE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OPERAZIONI ASSIMILATE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OPERAZIONI ESCLUSE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dirty="0" smtClean="0"/>
                        <a:t>Trasferimento</a:t>
                      </a:r>
                      <a:r>
                        <a:rPr lang="it-IT" baseline="0" dirty="0" smtClean="0"/>
                        <a:t> di proprietà e diritti reali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dirty="0" smtClean="0"/>
                        <a:t>Vendite</a:t>
                      </a:r>
                      <a:r>
                        <a:rPr lang="it-IT" baseline="0" dirty="0" smtClean="0"/>
                        <a:t> con riserva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baseline="0" dirty="0" smtClean="0"/>
                        <a:t>Locazioni vincolanti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baseline="0" dirty="0" smtClean="0"/>
                        <a:t>Contratti di commissione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baseline="0" dirty="0" smtClean="0"/>
                        <a:t>Cessioni gratuite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baseline="0" dirty="0" smtClean="0"/>
                        <a:t>Autoconsumo esterno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baseline="0" dirty="0" smtClean="0"/>
                        <a:t>Assegnazione ai soci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dirty="0" smtClean="0"/>
                        <a:t>Denaro e aziende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dirty="0" smtClean="0"/>
                        <a:t>Terreni non edificabili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dirty="0" smtClean="0"/>
                        <a:t>Campioni gratuiti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dirty="0" smtClean="0"/>
                        <a:t>Conferimenti sociali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dirty="0" smtClean="0"/>
                        <a:t>Fusione e trasformazione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dirty="0" smtClean="0"/>
                        <a:t>Valori</a:t>
                      </a:r>
                      <a:r>
                        <a:rPr lang="it-IT" baseline="0" dirty="0" smtClean="0"/>
                        <a:t> bollati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368143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PRESTAZIONI </a:t>
            </a:r>
            <a:r>
              <a:rPr lang="it-IT" dirty="0" err="1" smtClean="0"/>
              <a:t>DI</a:t>
            </a:r>
            <a:r>
              <a:rPr lang="it-IT" dirty="0" smtClean="0"/>
              <a:t> SERVIZI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2623712"/>
            <a:ext cx="80142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 smtClean="0"/>
              <a:t>Costituiscono prestazioni di servizi le </a:t>
            </a:r>
            <a:r>
              <a:rPr lang="it-IT" sz="3200" dirty="0" smtClean="0">
                <a:solidFill>
                  <a:srgbClr val="FF6600"/>
                </a:solidFill>
              </a:rPr>
              <a:t>prestazioni verso corrispettivo </a:t>
            </a:r>
            <a:r>
              <a:rPr lang="it-IT" sz="3200" dirty="0" smtClean="0"/>
              <a:t>dipendenti da </a:t>
            </a:r>
            <a:r>
              <a:rPr lang="it-IT" sz="3200" dirty="0" smtClean="0">
                <a:solidFill>
                  <a:srgbClr val="FF6600"/>
                </a:solidFill>
              </a:rPr>
              <a:t>contratti d'opera, appalto, trasporto, mandato, spedizione, agenzia, mediazione, deposito e in genere da obbligazioni di fare, di non fare e di permettere </a:t>
            </a:r>
            <a:r>
              <a:rPr lang="it-IT" sz="3200" dirty="0" smtClean="0"/>
              <a:t>quale ne sia la fonte</a:t>
            </a:r>
            <a:r>
              <a:rPr lang="it-IT" sz="2900" dirty="0" smtClean="0"/>
              <a:t>. (</a:t>
            </a:r>
            <a:r>
              <a:rPr lang="it-IT" sz="2900" i="1" dirty="0" smtClean="0"/>
              <a:t>art. </a:t>
            </a:r>
            <a:r>
              <a:rPr lang="it-IT" sz="2900" i="1" dirty="0" err="1" smtClean="0"/>
              <a:t>3</a:t>
            </a:r>
            <a:r>
              <a:rPr lang="it-IT" sz="2900" i="1" dirty="0" smtClean="0"/>
              <a:t>, </a:t>
            </a:r>
            <a:r>
              <a:rPr lang="it-IT" sz="2900" i="1" dirty="0" err="1" smtClean="0"/>
              <a:t>c</a:t>
            </a:r>
            <a:r>
              <a:rPr lang="it-IT" sz="2900" i="1" dirty="0" smtClean="0"/>
              <a:t> </a:t>
            </a:r>
            <a:r>
              <a:rPr lang="it-IT" sz="2900" i="1" dirty="0" err="1" smtClean="0"/>
              <a:t>1</a:t>
            </a:r>
            <a:r>
              <a:rPr lang="it-IT" sz="2900" i="1" dirty="0" smtClean="0"/>
              <a:t> DPR 633/72</a:t>
            </a:r>
            <a:r>
              <a:rPr lang="it-IT" sz="2900" dirty="0" smtClean="0"/>
              <a:t>)</a:t>
            </a:r>
            <a:endParaRPr lang="it-IT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368143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PRESTAZIONI </a:t>
            </a:r>
            <a:r>
              <a:rPr lang="it-IT" dirty="0" err="1" smtClean="0"/>
              <a:t>DI</a:t>
            </a:r>
            <a:r>
              <a:rPr lang="it-IT" dirty="0" smtClean="0"/>
              <a:t> SERVIZI </a:t>
            </a:r>
            <a:r>
              <a:rPr lang="it-IT" dirty="0" err="1" smtClean="0"/>
              <a:t>–</a:t>
            </a:r>
            <a:r>
              <a:rPr lang="it-IT" dirty="0" smtClean="0"/>
              <a:t> </a:t>
            </a:r>
            <a:r>
              <a:rPr lang="it-IT" i="1" dirty="0" smtClean="0"/>
              <a:t>art. </a:t>
            </a:r>
            <a:r>
              <a:rPr lang="it-IT" i="1" dirty="0" err="1" smtClean="0"/>
              <a:t>3</a:t>
            </a:r>
            <a:endParaRPr lang="it-IT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57200" y="2364245"/>
          <a:ext cx="8014264" cy="390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080"/>
                <a:gridCol w="1688955"/>
                <a:gridCol w="2215908"/>
                <a:gridCol w="24993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CONTRATTI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OBBLIGAZIONI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ASSIMILAZIONI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ESCLUSIONI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Opera</a:t>
                      </a:r>
                    </a:p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Appalto</a:t>
                      </a:r>
                    </a:p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Trasporto</a:t>
                      </a:r>
                    </a:p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Mandato</a:t>
                      </a:r>
                    </a:p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Spedizione</a:t>
                      </a:r>
                    </a:p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Agenzia</a:t>
                      </a:r>
                    </a:p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Mediazione</a:t>
                      </a:r>
                    </a:p>
                    <a:p>
                      <a:pPr algn="just">
                        <a:buFont typeface="Arial"/>
                        <a:buChar char="•"/>
                      </a:pPr>
                      <a:r>
                        <a:rPr lang="it-IT" dirty="0" smtClean="0"/>
                        <a:t>Deposito</a:t>
                      </a:r>
                    </a:p>
                    <a:p>
                      <a:pPr algn="just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Fare 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non fare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permettere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Locazioni e affitto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Diritti d’autore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Invenzione e marchi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Prestiti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dirty="0" smtClean="0"/>
                        <a:t>Somministrazione</a:t>
                      </a:r>
                      <a:r>
                        <a:rPr lang="it-IT" sz="1600" baseline="0" dirty="0" smtClean="0"/>
                        <a:t> alimenti e bevande</a:t>
                      </a:r>
                    </a:p>
                    <a:p>
                      <a:pPr marL="266700" indent="-182563">
                        <a:buFont typeface="Arial"/>
                        <a:buChar char="•"/>
                      </a:pPr>
                      <a:r>
                        <a:rPr lang="it-IT" sz="1600" baseline="0" dirty="0" smtClean="0"/>
                        <a:t>Cessioni di contratto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sz="1600" dirty="0" smtClean="0"/>
                        <a:t>Diritti</a:t>
                      </a:r>
                      <a:r>
                        <a:rPr lang="it-IT" sz="1600" baseline="0" dirty="0" smtClean="0"/>
                        <a:t> d’autore per titolari e eredi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sz="1600" baseline="0" dirty="0" smtClean="0"/>
                        <a:t>Prestiti obbligazionari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sz="1600" baseline="0" dirty="0" smtClean="0"/>
                        <a:t>Cessioni di contratto relative a denaro, aziende e terreni non edificabili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sz="1600" baseline="0" dirty="0" smtClean="0"/>
                        <a:t>Conferimenti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sz="1600" baseline="0" dirty="0" smtClean="0"/>
                        <a:t>Mandato e mediazione su diritti d’autore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it-IT" sz="1600" baseline="0" dirty="0" smtClean="0"/>
                        <a:t>Commissionari e mandatari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368143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soggettivo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ESERCIZIO </a:t>
            </a:r>
            <a:r>
              <a:rPr lang="it-IT" dirty="0" err="1" smtClean="0"/>
              <a:t>DI</a:t>
            </a:r>
            <a:r>
              <a:rPr lang="it-IT" dirty="0" smtClean="0"/>
              <a:t> IMPRESA </a:t>
            </a:r>
            <a:r>
              <a:rPr lang="it-IT" dirty="0" err="1" smtClean="0"/>
              <a:t>–</a:t>
            </a:r>
            <a:r>
              <a:rPr lang="it-IT" dirty="0" smtClean="0"/>
              <a:t> art. </a:t>
            </a:r>
            <a:r>
              <a:rPr lang="it-IT" dirty="0" err="1" smtClean="0"/>
              <a:t>4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2623712"/>
            <a:ext cx="80142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700" dirty="0" smtClean="0"/>
              <a:t>Per </a:t>
            </a:r>
            <a:r>
              <a:rPr lang="it-IT" sz="2700" dirty="0" smtClean="0">
                <a:solidFill>
                  <a:srgbClr val="FF6600"/>
                </a:solidFill>
              </a:rPr>
              <a:t>esercizio di imprese </a:t>
            </a:r>
            <a:r>
              <a:rPr lang="it-IT" sz="2700" dirty="0" smtClean="0"/>
              <a:t>si intende </a:t>
            </a:r>
            <a:r>
              <a:rPr lang="it-IT" sz="2700" dirty="0" smtClean="0">
                <a:solidFill>
                  <a:srgbClr val="FF6600"/>
                </a:solidFill>
              </a:rPr>
              <a:t>l'esercizio per professione abituale, ancorché non esclusiva</a:t>
            </a:r>
            <a:r>
              <a:rPr lang="it-IT" sz="2700" dirty="0" smtClean="0"/>
              <a:t>, delle </a:t>
            </a:r>
            <a:r>
              <a:rPr lang="it-IT" sz="2700" dirty="0" smtClean="0">
                <a:solidFill>
                  <a:srgbClr val="FF6600"/>
                </a:solidFill>
              </a:rPr>
              <a:t>attività commerciali o agricole </a:t>
            </a:r>
            <a:r>
              <a:rPr lang="it-IT" sz="2700" dirty="0" smtClean="0"/>
              <a:t>di cui agli articoli 2135 e 2195 del codice civile, anche se non organizzate in forma di impresa, nonché </a:t>
            </a:r>
            <a:r>
              <a:rPr lang="it-IT" sz="2700" dirty="0" smtClean="0">
                <a:solidFill>
                  <a:srgbClr val="FF6600"/>
                </a:solidFill>
              </a:rPr>
              <a:t>l'esercizio di attività, organizzate in forma d'impresa</a:t>
            </a:r>
            <a:r>
              <a:rPr lang="it-IT" sz="2700" dirty="0" smtClean="0"/>
              <a:t>, dirette alla prestazione di servizi che non rientrano nell'articolo 2195 del codice civile. (</a:t>
            </a:r>
            <a:r>
              <a:rPr lang="it-IT" sz="2700" i="1" dirty="0" smtClean="0"/>
              <a:t>art. </a:t>
            </a:r>
            <a:r>
              <a:rPr lang="it-IT" sz="2700" i="1" dirty="0" err="1" smtClean="0"/>
              <a:t>4</a:t>
            </a:r>
            <a:r>
              <a:rPr lang="it-IT" sz="2700" i="1" dirty="0" smtClean="0"/>
              <a:t>, </a:t>
            </a:r>
            <a:r>
              <a:rPr lang="it-IT" sz="2700" i="1" dirty="0" err="1" smtClean="0"/>
              <a:t>c</a:t>
            </a:r>
            <a:r>
              <a:rPr lang="it-IT" sz="2700" i="1" dirty="0" smtClean="0"/>
              <a:t> </a:t>
            </a:r>
            <a:r>
              <a:rPr lang="it-IT" sz="2700" i="1" dirty="0" err="1" smtClean="0"/>
              <a:t>1</a:t>
            </a:r>
            <a:r>
              <a:rPr lang="it-IT" sz="2700" i="1" dirty="0" smtClean="0"/>
              <a:t> DPR 633/72</a:t>
            </a:r>
            <a:r>
              <a:rPr lang="it-IT" sz="2700" dirty="0" smtClean="0"/>
              <a:t>)</a:t>
            </a:r>
            <a:endParaRPr lang="it-IT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368143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soggettivo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ESERCIZIO </a:t>
            </a:r>
            <a:r>
              <a:rPr lang="it-IT" dirty="0" err="1" smtClean="0"/>
              <a:t>DI</a:t>
            </a:r>
            <a:r>
              <a:rPr lang="it-IT" dirty="0" smtClean="0"/>
              <a:t> IMPRESA </a:t>
            </a:r>
            <a:r>
              <a:rPr lang="it-IT" dirty="0" err="1" smtClean="0"/>
              <a:t>–</a:t>
            </a:r>
            <a:r>
              <a:rPr lang="it-IT" dirty="0" smtClean="0"/>
              <a:t> art. </a:t>
            </a:r>
            <a:r>
              <a:rPr lang="it-IT" dirty="0" err="1" smtClean="0"/>
              <a:t>4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2623711"/>
            <a:ext cx="80142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i="1" u="sng" dirty="0" smtClean="0"/>
              <a:t>Art. 2135 Imprenditore agricolo</a:t>
            </a:r>
          </a:p>
          <a:p>
            <a:pPr algn="just"/>
            <a:r>
              <a:rPr lang="it-IT" sz="2800" i="1" dirty="0" smtClean="0"/>
              <a:t>E' </a:t>
            </a:r>
            <a:r>
              <a:rPr lang="it-IT" sz="2800" i="1" dirty="0" smtClean="0">
                <a:solidFill>
                  <a:srgbClr val="FF6600"/>
                </a:solidFill>
              </a:rPr>
              <a:t>imprenditore agricolo </a:t>
            </a:r>
            <a:r>
              <a:rPr lang="it-IT" sz="2800" i="1" dirty="0" smtClean="0"/>
              <a:t>chi esercita una delle seguenti attività: </a:t>
            </a:r>
            <a:r>
              <a:rPr lang="it-IT" sz="2800" i="1" dirty="0" smtClean="0">
                <a:solidFill>
                  <a:srgbClr val="FF6600"/>
                </a:solidFill>
              </a:rPr>
              <a:t>coltivazione del fondo,selvicoltura, allevamento di animali e attività connesse.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1" y="2733536"/>
            <a:ext cx="8208455" cy="2776145"/>
          </a:xfrm>
        </p:spPr>
        <p:txBody>
          <a:bodyPr anchor="ctr">
            <a:spAutoFit/>
          </a:bodyPr>
          <a:lstStyle/>
          <a:p>
            <a:pPr algn="just"/>
            <a:r>
              <a:rPr lang="it-IT" sz="3700" dirty="0" smtClean="0"/>
              <a:t>Imposta applicata </a:t>
            </a:r>
            <a:r>
              <a:rPr lang="it-IT" sz="3700" dirty="0" smtClean="0">
                <a:solidFill>
                  <a:srgbClr val="FF6600"/>
                </a:solidFill>
              </a:rPr>
              <a:t>nell’Unione Europea </a:t>
            </a:r>
            <a:r>
              <a:rPr lang="it-IT" sz="3700" dirty="0" smtClean="0"/>
              <a:t>sul </a:t>
            </a:r>
            <a:r>
              <a:rPr lang="it-IT" sz="3700" dirty="0" smtClean="0">
                <a:solidFill>
                  <a:srgbClr val="FF6600"/>
                </a:solidFill>
              </a:rPr>
              <a:t>valore aggiunto </a:t>
            </a:r>
            <a:r>
              <a:rPr lang="it-IT" sz="3700" dirty="0" smtClean="0"/>
              <a:t>di </a:t>
            </a:r>
            <a:r>
              <a:rPr lang="it-IT" sz="3700" dirty="0" smtClean="0">
                <a:solidFill>
                  <a:srgbClr val="FF6600"/>
                </a:solidFill>
              </a:rPr>
              <a:t>beni e servizi </a:t>
            </a:r>
            <a:r>
              <a:rPr lang="it-IT" sz="3700" dirty="0" smtClean="0"/>
              <a:t>utilizzati o consumati </a:t>
            </a:r>
            <a:r>
              <a:rPr lang="it-IT" sz="3700" dirty="0" smtClean="0">
                <a:solidFill>
                  <a:srgbClr val="FF6600"/>
                </a:solidFill>
              </a:rPr>
              <a:t>all’interno della Comunità</a:t>
            </a:r>
            <a:r>
              <a:rPr lang="it-IT" sz="3700" dirty="0" smtClean="0"/>
              <a:t>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69707" y="952596"/>
            <a:ext cx="7869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IVA = VAT (</a:t>
            </a:r>
            <a:r>
              <a:rPr lang="it-IT" sz="2800" dirty="0" err="1" smtClean="0"/>
              <a:t>Value</a:t>
            </a:r>
            <a:r>
              <a:rPr lang="it-IT" sz="2800" dirty="0" smtClean="0"/>
              <a:t> </a:t>
            </a:r>
            <a:r>
              <a:rPr lang="it-IT" sz="2800" dirty="0" err="1" smtClean="0"/>
              <a:t>Added</a:t>
            </a:r>
            <a:r>
              <a:rPr lang="it-IT" sz="2800" dirty="0" smtClean="0"/>
              <a:t> </a:t>
            </a:r>
            <a:r>
              <a:rPr lang="it-IT" sz="2800" dirty="0" err="1" smtClean="0"/>
              <a:t>Tax</a:t>
            </a:r>
            <a:r>
              <a:rPr lang="it-IT" sz="2600" dirty="0" smtClean="0"/>
              <a:t>)</a:t>
            </a:r>
            <a:endParaRPr lang="it-IT" sz="2600" dirty="0"/>
          </a:p>
        </p:txBody>
      </p:sp>
      <p:sp>
        <p:nvSpPr>
          <p:cNvPr id="5" name="Freccia giù 4"/>
          <p:cNvSpPr/>
          <p:nvPr/>
        </p:nvSpPr>
        <p:spPr>
          <a:xfrm>
            <a:off x="4307119" y="1767134"/>
            <a:ext cx="566000" cy="966402"/>
          </a:xfrm>
          <a:prstGeom prst="down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368143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soggettivo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ESERCIZIO </a:t>
            </a:r>
            <a:r>
              <a:rPr lang="it-IT" dirty="0" err="1" smtClean="0"/>
              <a:t>DI</a:t>
            </a:r>
            <a:r>
              <a:rPr lang="it-IT" dirty="0" smtClean="0"/>
              <a:t> IMPRESA </a:t>
            </a:r>
            <a:r>
              <a:rPr lang="it-IT" dirty="0" err="1" smtClean="0"/>
              <a:t>–</a:t>
            </a:r>
            <a:r>
              <a:rPr lang="it-IT" dirty="0" smtClean="0"/>
              <a:t> art. </a:t>
            </a:r>
            <a:r>
              <a:rPr lang="it-IT" dirty="0" err="1" smtClean="0"/>
              <a:t>4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2323715"/>
            <a:ext cx="80142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i="1" u="sng" dirty="0" smtClean="0"/>
              <a:t>Art. 2195 Imprenditori soggetti a registrazione</a:t>
            </a:r>
          </a:p>
          <a:p>
            <a:pPr algn="just"/>
            <a:r>
              <a:rPr lang="it-IT" sz="2600" i="1" dirty="0" smtClean="0"/>
              <a:t>Sono soggetti all'obbligo dell'iscrizione nel registro delle imprese gli imprenditori che esercitano:</a:t>
            </a:r>
          </a:p>
          <a:p>
            <a:pPr marL="514350" indent="-514350" algn="just">
              <a:buAutoNum type="arabicParenR"/>
            </a:pPr>
            <a:r>
              <a:rPr lang="it-IT" sz="2600" i="1" dirty="0" smtClean="0">
                <a:solidFill>
                  <a:srgbClr val="FF6600"/>
                </a:solidFill>
              </a:rPr>
              <a:t>un'attività industriale diretta alla produzione di beni o di servizi</a:t>
            </a:r>
          </a:p>
          <a:p>
            <a:pPr marL="514350" indent="-514350" algn="just">
              <a:buAutoNum type="arabicParenR"/>
            </a:pPr>
            <a:r>
              <a:rPr lang="it-IT" sz="2600" i="1" dirty="0" smtClean="0">
                <a:solidFill>
                  <a:srgbClr val="FF6600"/>
                </a:solidFill>
              </a:rPr>
              <a:t>un'attività intermediaria nella circolazione dei beni</a:t>
            </a:r>
          </a:p>
          <a:p>
            <a:pPr marL="514350" indent="-514350" algn="just">
              <a:buAutoNum type="arabicParenR"/>
            </a:pPr>
            <a:r>
              <a:rPr lang="it-IT" sz="2600" i="1" dirty="0" smtClean="0">
                <a:solidFill>
                  <a:srgbClr val="FF6600"/>
                </a:solidFill>
              </a:rPr>
              <a:t>un'attività di trasporto </a:t>
            </a:r>
            <a:r>
              <a:rPr lang="it-IT" sz="2600" i="1" dirty="0" smtClean="0"/>
              <a:t>per terra, per acqua o per aria;</a:t>
            </a:r>
          </a:p>
          <a:p>
            <a:pPr marL="514350" indent="-514350" algn="just">
              <a:buAutoNum type="arabicParenR"/>
            </a:pPr>
            <a:r>
              <a:rPr lang="it-IT" sz="2600" i="1" dirty="0" smtClean="0">
                <a:solidFill>
                  <a:srgbClr val="FF6600"/>
                </a:solidFill>
              </a:rPr>
              <a:t>un'attività bancaria o assicurativa</a:t>
            </a:r>
          </a:p>
          <a:p>
            <a:pPr marL="514350" indent="-514350" algn="just">
              <a:buAutoNum type="arabicParenR"/>
            </a:pPr>
            <a:r>
              <a:rPr lang="it-IT" sz="2600" i="1" dirty="0" smtClean="0"/>
              <a:t> </a:t>
            </a:r>
            <a:r>
              <a:rPr lang="it-IT" sz="2600" i="1" dirty="0" smtClean="0">
                <a:solidFill>
                  <a:srgbClr val="FF6600"/>
                </a:solidFill>
              </a:rPr>
              <a:t>altre attività ausiliarie </a:t>
            </a:r>
            <a:r>
              <a:rPr lang="it-IT" sz="2600" i="1" dirty="0" smtClean="0"/>
              <a:t>delle precedenti.</a:t>
            </a:r>
            <a:endParaRPr lang="it-IT" sz="2600" i="1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94439"/>
            <a:ext cx="8305800" cy="1802031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Requisito soggettivo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sz="4556" dirty="0" smtClean="0"/>
              <a:t>ESERCIZIO </a:t>
            </a:r>
            <a:r>
              <a:rPr lang="it-IT" sz="4556" dirty="0" err="1" smtClean="0"/>
              <a:t>DI</a:t>
            </a:r>
            <a:r>
              <a:rPr lang="it-IT" sz="4556" dirty="0" smtClean="0"/>
              <a:t> ARTI E PROFESSIONI </a:t>
            </a:r>
            <a:r>
              <a:rPr lang="it-IT" sz="4556" dirty="0" err="1" smtClean="0"/>
              <a:t>–</a:t>
            </a:r>
            <a:r>
              <a:rPr lang="it-IT" sz="4556" dirty="0" smtClean="0"/>
              <a:t> art. </a:t>
            </a:r>
            <a:r>
              <a:rPr lang="it-IT" sz="4556" dirty="0" err="1" smtClean="0"/>
              <a:t>5</a:t>
            </a:r>
            <a:endParaRPr lang="it-IT" sz="4556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2623712"/>
            <a:ext cx="8014263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Per esercizio di </a:t>
            </a:r>
            <a:r>
              <a:rPr lang="it-IT" sz="2800" dirty="0" smtClean="0">
                <a:solidFill>
                  <a:srgbClr val="FF6600"/>
                </a:solidFill>
              </a:rPr>
              <a:t>arti e professioni </a:t>
            </a:r>
            <a:r>
              <a:rPr lang="it-IT" sz="2800" dirty="0" smtClean="0"/>
              <a:t>si intende </a:t>
            </a:r>
            <a:r>
              <a:rPr lang="it-IT" sz="2800" dirty="0" smtClean="0">
                <a:solidFill>
                  <a:srgbClr val="FF6600"/>
                </a:solidFill>
              </a:rPr>
              <a:t>l'esercizio per professione abituale, ancorché non esclusiva, di qualsiasi attività di lavoro autonomo </a:t>
            </a:r>
            <a:r>
              <a:rPr lang="it-IT" sz="2800" dirty="0" smtClean="0"/>
              <a:t>da parte di persone fisiche ovvero da parte di società semplici o di associazioni senza personalità giuridica costituite tra persone fisiche per l'esercizio in forma associata delle attività stesse.</a:t>
            </a:r>
            <a:r>
              <a:rPr lang="it-IT" sz="2700" dirty="0" smtClean="0"/>
              <a:t> (</a:t>
            </a:r>
            <a:r>
              <a:rPr lang="it-IT" sz="2700" i="1" dirty="0" smtClean="0"/>
              <a:t>art. </a:t>
            </a:r>
            <a:r>
              <a:rPr lang="it-IT" sz="2700" i="1" dirty="0" err="1" smtClean="0"/>
              <a:t>4</a:t>
            </a:r>
            <a:r>
              <a:rPr lang="it-IT" sz="2700" i="1" dirty="0" smtClean="0"/>
              <a:t>, </a:t>
            </a:r>
            <a:r>
              <a:rPr lang="it-IT" sz="2700" i="1" dirty="0" err="1" smtClean="0"/>
              <a:t>c</a:t>
            </a:r>
            <a:r>
              <a:rPr lang="it-IT" sz="2700" i="1" dirty="0" smtClean="0"/>
              <a:t> </a:t>
            </a:r>
            <a:r>
              <a:rPr lang="it-IT" sz="2700" i="1" dirty="0" err="1" smtClean="0"/>
              <a:t>1</a:t>
            </a:r>
            <a:r>
              <a:rPr lang="it-IT" sz="2700" i="1" dirty="0" smtClean="0"/>
              <a:t> DPR 633/72</a:t>
            </a:r>
            <a:r>
              <a:rPr lang="it-IT" sz="2700" dirty="0" smtClean="0"/>
              <a:t>)</a:t>
            </a:r>
            <a:endParaRPr lang="it-IT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4306053" y="226239"/>
            <a:ext cx="2860968" cy="50218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Art. </a:t>
            </a:r>
            <a:r>
              <a:rPr lang="it-IT" sz="1600" dirty="0" err="1">
                <a:solidFill>
                  <a:schemeClr val="bg1"/>
                </a:solidFill>
              </a:rPr>
              <a:t>7</a:t>
            </a:r>
            <a:r>
              <a:rPr lang="it-IT" sz="1600" dirty="0">
                <a:solidFill>
                  <a:schemeClr val="bg1"/>
                </a:solidFill>
              </a:rPr>
              <a:t>  DEFINIZIONI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306053" y="984649"/>
            <a:ext cx="2860968" cy="60276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Art. </a:t>
            </a:r>
            <a:r>
              <a:rPr lang="it-IT" sz="1600" dirty="0" err="1">
                <a:solidFill>
                  <a:schemeClr val="bg1"/>
                </a:solidFill>
              </a:rPr>
              <a:t>7</a:t>
            </a:r>
            <a:r>
              <a:rPr lang="it-IT" sz="1600" dirty="0">
                <a:solidFill>
                  <a:schemeClr val="bg1"/>
                </a:solidFill>
              </a:rPr>
              <a:t> bis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CESSIONI </a:t>
            </a:r>
            <a:r>
              <a:rPr lang="it-IT" sz="1600" dirty="0" err="1">
                <a:solidFill>
                  <a:schemeClr val="bg1"/>
                </a:solidFill>
              </a:rPr>
              <a:t>DI</a:t>
            </a:r>
            <a:r>
              <a:rPr lang="it-IT" sz="1600" dirty="0">
                <a:solidFill>
                  <a:schemeClr val="bg1"/>
                </a:solidFill>
              </a:rPr>
              <a:t> BENI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306053" y="1807609"/>
            <a:ext cx="2860968" cy="82296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Art. </a:t>
            </a:r>
            <a:r>
              <a:rPr lang="it-IT" sz="1600" dirty="0" err="1">
                <a:solidFill>
                  <a:schemeClr val="bg1"/>
                </a:solidFill>
              </a:rPr>
              <a:t>7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ter</a:t>
            </a:r>
            <a:endParaRPr lang="it-IT" sz="1600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PRESTAZIONI </a:t>
            </a:r>
            <a:r>
              <a:rPr lang="it-IT" sz="1600" dirty="0" err="1">
                <a:solidFill>
                  <a:schemeClr val="bg1"/>
                </a:solidFill>
              </a:rPr>
              <a:t>DI</a:t>
            </a:r>
            <a:r>
              <a:rPr lang="it-IT" sz="1600" dirty="0">
                <a:solidFill>
                  <a:schemeClr val="bg1"/>
                </a:solidFill>
              </a:rPr>
              <a:t> SERVIZI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4306053" y="2911239"/>
            <a:ext cx="2860968" cy="82296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Art. </a:t>
            </a:r>
            <a:r>
              <a:rPr lang="it-IT" sz="1600" dirty="0" err="1">
                <a:solidFill>
                  <a:schemeClr val="bg1"/>
                </a:solidFill>
              </a:rPr>
              <a:t>7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quater</a:t>
            </a:r>
            <a:endParaRPr lang="it-IT" sz="1600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PARTICOLARI SERVIZI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4306053" y="4162762"/>
            <a:ext cx="2860968" cy="61459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Art. </a:t>
            </a:r>
            <a:r>
              <a:rPr lang="it-IT" sz="1600" dirty="0" err="1">
                <a:solidFill>
                  <a:schemeClr val="bg1"/>
                </a:solidFill>
              </a:rPr>
              <a:t>7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quinquies</a:t>
            </a:r>
            <a:endParaRPr lang="it-IT" sz="1600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S. CULTURALI, ARTISTICI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4306053" y="5140193"/>
            <a:ext cx="2860968" cy="81638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Art. </a:t>
            </a:r>
            <a:r>
              <a:rPr lang="it-IT" sz="1600" dirty="0" err="1">
                <a:solidFill>
                  <a:schemeClr val="bg1"/>
                </a:solidFill>
              </a:rPr>
              <a:t>7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sexies</a:t>
            </a:r>
            <a:endParaRPr lang="it-IT" sz="1600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SERVIZI RESI A SOGG. NON PASSIVI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4306053" y="6153113"/>
            <a:ext cx="2860968" cy="70488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Art. </a:t>
            </a:r>
            <a:r>
              <a:rPr lang="it-IT" sz="1600" dirty="0" err="1">
                <a:solidFill>
                  <a:schemeClr val="bg1"/>
                </a:solidFill>
              </a:rPr>
              <a:t>7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septies</a:t>
            </a:r>
            <a:endParaRPr lang="it-IT" sz="1600" dirty="0">
              <a:solidFill>
                <a:schemeClr val="bg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bg1"/>
                </a:solidFill>
              </a:rPr>
              <a:t>SERVIZI A SOGG.</a:t>
            </a:r>
            <a:r>
              <a:rPr lang="it-IT" sz="1600" dirty="0" smtClean="0">
                <a:solidFill>
                  <a:schemeClr val="bg1"/>
                </a:solidFill>
              </a:rPr>
              <a:t> NON PASSIVI E NON </a:t>
            </a:r>
            <a:r>
              <a:rPr lang="it-IT" sz="1600" dirty="0">
                <a:solidFill>
                  <a:schemeClr val="bg1"/>
                </a:solidFill>
              </a:rPr>
              <a:t>CEE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45884" y="3087868"/>
            <a:ext cx="34995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 smtClean="0"/>
              <a:t>REQUISITO </a:t>
            </a:r>
            <a:r>
              <a:rPr lang="it-IT" sz="3000" dirty="0" err="1" smtClean="0"/>
              <a:t>DI</a:t>
            </a:r>
            <a:r>
              <a:rPr lang="it-IT" sz="3000" dirty="0" smtClean="0"/>
              <a:t> TERRITORIALITA</a:t>
            </a:r>
            <a:r>
              <a:rPr lang="it-IT" dirty="0" smtClean="0"/>
              <a:t>’</a:t>
            </a:r>
            <a:endParaRPr lang="it-IT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 dir="u"/>
          </m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 dir="u"/>
          </p:transition>
        </mc:Fallback>
      </mc:AlternateContent>
    </mc:Choice>
    <mc:Fallback>
      <mc:AlternateContent>
        <mc:Choice Requires="mp">
          <p:transition>
            <p:cover dir="u"/>
          </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 dir="u"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9637"/>
            <a:ext cx="8305800" cy="737346"/>
          </a:xfrm>
        </p:spPr>
        <p:txBody>
          <a:bodyPr>
            <a:normAutofit fontScale="90000"/>
          </a:bodyPr>
          <a:lstStyle/>
          <a:p>
            <a:r>
              <a:rPr lang="it-IT" sz="4556" dirty="0" smtClean="0"/>
              <a:t>TERRITORIO </a:t>
            </a:r>
            <a:r>
              <a:rPr lang="it-IT" sz="4556" dirty="0" err="1" smtClean="0"/>
              <a:t>–</a:t>
            </a:r>
            <a:r>
              <a:rPr lang="it-IT" sz="4556" dirty="0" smtClean="0"/>
              <a:t> art. </a:t>
            </a:r>
            <a:r>
              <a:rPr lang="it-IT" sz="4556" dirty="0" err="1" smtClean="0"/>
              <a:t>7</a:t>
            </a:r>
            <a:r>
              <a:rPr lang="it-IT" sz="4556" dirty="0" smtClean="0"/>
              <a:t>, c1</a:t>
            </a:r>
            <a:endParaRPr lang="it-IT" sz="4556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700615" y="284014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6" name="Diagramma 5"/>
          <p:cNvGraphicFramePr/>
          <p:nvPr/>
        </p:nvGraphicFramePr>
        <p:xfrm>
          <a:off x="449494" y="1515656"/>
          <a:ext cx="6871573" cy="4643271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9107" y="2967335"/>
            <a:ext cx="790580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400" b="1" spc="50" dirty="0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CESSIONI INTERNE </a:t>
            </a:r>
            <a:r>
              <a:rPr lang="it-IT" sz="4400" b="1" spc="50" dirty="0" err="1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</a:t>
            </a:r>
            <a:r>
              <a:rPr lang="it-IT" sz="4400" b="1" spc="50" dirty="0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BENI</a:t>
            </a:r>
            <a:endParaRPr lang="it-IT" sz="44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o 32"/>
          <p:cNvGrpSpPr/>
          <p:nvPr/>
        </p:nvGrpSpPr>
        <p:grpSpPr>
          <a:xfrm>
            <a:off x="1088621" y="2620447"/>
            <a:ext cx="7393377" cy="2065878"/>
            <a:chOff x="1088621" y="923747"/>
            <a:chExt cx="7393377" cy="2065878"/>
          </a:xfrm>
        </p:grpSpPr>
        <p:sp>
          <p:nvSpPr>
            <p:cNvPr id="7" name="Rettangolo 6"/>
            <p:cNvSpPr/>
            <p:nvPr/>
          </p:nvSpPr>
          <p:spPr>
            <a:xfrm>
              <a:off x="1088621" y="1451603"/>
              <a:ext cx="2523620" cy="989730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OPERAZIONI NAZIONALI</a:t>
              </a:r>
              <a:endParaRPr lang="it-IT" dirty="0"/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4370976" y="923747"/>
              <a:ext cx="1731897" cy="725802"/>
            </a:xfrm>
            <a:prstGeom prst="roundRect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000000"/>
                  </a:solidFill>
                </a:rPr>
                <a:t>CESSIONI</a:t>
              </a:r>
              <a:r>
                <a:rPr lang="it-IT" dirty="0" smtClean="0"/>
                <a:t> </a:t>
              </a:r>
              <a:endParaRPr lang="it-IT" dirty="0"/>
            </a:p>
          </p:txBody>
        </p:sp>
        <p:cxnSp>
          <p:nvCxnSpPr>
            <p:cNvPr id="11" name="Connettore 4 10"/>
            <p:cNvCxnSpPr>
              <a:stCxn id="7" idx="3"/>
              <a:endCxn id="8" idx="1"/>
            </p:cNvCxnSpPr>
            <p:nvPr/>
          </p:nvCxnSpPr>
          <p:spPr>
            <a:xfrm flipV="1">
              <a:off x="3612241" y="1286648"/>
              <a:ext cx="758735" cy="65982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/>
            <p:cNvCxnSpPr>
              <a:stCxn id="8" idx="3"/>
              <a:endCxn id="15" idx="1"/>
            </p:cNvCxnSpPr>
            <p:nvPr/>
          </p:nvCxnSpPr>
          <p:spPr>
            <a:xfrm>
              <a:off x="6102873" y="1286648"/>
              <a:ext cx="72574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arga 14"/>
            <p:cNvSpPr/>
            <p:nvPr/>
          </p:nvSpPr>
          <p:spPr>
            <a:xfrm>
              <a:off x="6828621" y="940244"/>
              <a:ext cx="1649425" cy="692810"/>
            </a:xfrm>
            <a:prstGeom prst="plaque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IMPONIBILI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sp>
          <p:nvSpPr>
            <p:cNvPr id="27" name="Rettangolo arrotondato 26"/>
            <p:cNvSpPr/>
            <p:nvPr/>
          </p:nvSpPr>
          <p:spPr>
            <a:xfrm>
              <a:off x="4370976" y="2263823"/>
              <a:ext cx="1731897" cy="725802"/>
            </a:xfrm>
            <a:prstGeom prst="roundRect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000000"/>
                  </a:solidFill>
                </a:rPr>
                <a:t>ACQUISTI</a:t>
              </a:r>
              <a:r>
                <a:rPr lang="it-IT" dirty="0" smtClean="0"/>
                <a:t> </a:t>
              </a:r>
              <a:endParaRPr lang="it-IT" dirty="0"/>
            </a:p>
          </p:txBody>
        </p:sp>
        <p:cxnSp>
          <p:nvCxnSpPr>
            <p:cNvPr id="28" name="Connettore 2 27"/>
            <p:cNvCxnSpPr/>
            <p:nvPr/>
          </p:nvCxnSpPr>
          <p:spPr>
            <a:xfrm>
              <a:off x="6102873" y="2659714"/>
              <a:ext cx="72574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arga 28"/>
            <p:cNvSpPr/>
            <p:nvPr/>
          </p:nvSpPr>
          <p:spPr>
            <a:xfrm>
              <a:off x="6832573" y="2296815"/>
              <a:ext cx="1649425" cy="692810"/>
            </a:xfrm>
            <a:prstGeom prst="plaque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IMPONIBILI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cxnSp>
          <p:nvCxnSpPr>
            <p:cNvPr id="31" name="Connettore 4 30"/>
            <p:cNvCxnSpPr>
              <a:endCxn id="27" idx="1"/>
            </p:cNvCxnSpPr>
            <p:nvPr/>
          </p:nvCxnSpPr>
          <p:spPr>
            <a:xfrm>
              <a:off x="3595747" y="1946468"/>
              <a:ext cx="775229" cy="68025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asellaDiTesto 43"/>
          <p:cNvSpPr txBox="1"/>
          <p:nvPr/>
        </p:nvSpPr>
        <p:spPr>
          <a:xfrm>
            <a:off x="1088621" y="775288"/>
            <a:ext cx="76698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000" dirty="0" smtClean="0">
                <a:latin typeface="+mj-lt"/>
              </a:rPr>
              <a:t>OPERAZIONI INTERNE</a:t>
            </a:r>
            <a:endParaRPr lang="it-IT" sz="5000" dirty="0"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614" y="704088"/>
            <a:ext cx="83058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CESSIONI/ACQUISTI NAZIONALI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04614" y="2358854"/>
            <a:ext cx="7839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/>
              <a:t>Le </a:t>
            </a:r>
            <a:r>
              <a:rPr lang="it-IT" sz="2400" b="1" dirty="0" smtClean="0">
                <a:solidFill>
                  <a:srgbClr val="FF6600"/>
                </a:solidFill>
              </a:rPr>
              <a:t>cessioni di beni si considerano effettuate nel territorio dello Stato se hanno per oggetto beni immobili ovvero beni mobili </a:t>
            </a:r>
            <a:r>
              <a:rPr lang="it-IT" sz="2400" b="1" dirty="0" smtClean="0"/>
              <a:t>nazionali, comunitari o vincolati al regime della temporanea importazione, </a:t>
            </a:r>
            <a:r>
              <a:rPr lang="it-IT" sz="2400" b="1" u="sng" dirty="0" smtClean="0">
                <a:solidFill>
                  <a:srgbClr val="FF6600"/>
                </a:solidFill>
              </a:rPr>
              <a:t>esistenti</a:t>
            </a:r>
            <a:r>
              <a:rPr lang="it-IT" sz="2400" b="1" dirty="0" smtClean="0">
                <a:solidFill>
                  <a:srgbClr val="FF6600"/>
                </a:solidFill>
              </a:rPr>
              <a:t> nel territorio dello stesso </a:t>
            </a:r>
            <a:r>
              <a:rPr lang="it-IT" sz="2400" b="1" dirty="0" smtClean="0"/>
              <a:t>(</a:t>
            </a:r>
            <a:r>
              <a:rPr lang="it-IT" sz="2400" b="1" dirty="0" err="1" smtClean="0"/>
              <a:t>…</a:t>
            </a:r>
            <a:r>
              <a:rPr lang="it-IT" sz="2400" b="1" dirty="0" smtClean="0"/>
              <a:t>). (</a:t>
            </a:r>
            <a:r>
              <a:rPr lang="it-IT" sz="2400" i="1" dirty="0" smtClean="0"/>
              <a:t>art. 7bis, c1</a:t>
            </a:r>
            <a:r>
              <a:rPr lang="it-IT" sz="2400" b="1" dirty="0" smtClean="0"/>
              <a:t>)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04614" y="5278557"/>
            <a:ext cx="7839408" cy="830997"/>
          </a:xfrm>
          <a:prstGeom prst="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NON RILEVA LA RESIDENZA </a:t>
            </a:r>
            <a:r>
              <a:rPr lang="it-IT" sz="2400" dirty="0" err="1" smtClean="0"/>
              <a:t>DI</a:t>
            </a:r>
            <a:r>
              <a:rPr lang="it-IT" sz="2400" dirty="0" smtClean="0"/>
              <a:t> CEDENTE E ACQUIRENTE MA LA PRESENZA FISICA DEI BENI </a:t>
            </a:r>
            <a:endParaRPr lang="it-IT" sz="2400" dirty="0"/>
          </a:p>
        </p:txBody>
      </p:sp>
      <p:sp>
        <p:nvSpPr>
          <p:cNvPr id="5" name="Freccia giù 4"/>
          <p:cNvSpPr/>
          <p:nvPr/>
        </p:nvSpPr>
        <p:spPr>
          <a:xfrm>
            <a:off x="4321494" y="4297846"/>
            <a:ext cx="362873" cy="667297"/>
          </a:xfrm>
          <a:prstGeom prst="down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614" y="704088"/>
            <a:ext cx="83058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CESSIONI/ACQUISTI NAZIONALI</a:t>
            </a:r>
            <a:endParaRPr lang="it-IT" dirty="0"/>
          </a:p>
        </p:txBody>
      </p:sp>
      <p:graphicFrame>
        <p:nvGraphicFramePr>
          <p:cNvPr id="6" name="Segnaposto contenuto 3"/>
          <p:cNvGraphicFramePr>
            <a:graphicFrameLocks/>
          </p:cNvGraphicFramePr>
          <p:nvPr/>
        </p:nvGraphicFramePr>
        <p:xfrm>
          <a:off x="1255367" y="2128687"/>
          <a:ext cx="6858000" cy="152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OPERAZIONE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Pagamento a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 fornitore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Incasso da cliente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Debito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400" baseline="0" dirty="0" err="1" smtClean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Erario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Credito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400" baseline="0" dirty="0" err="1" smtClean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/Erario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acquisto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+100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Cessione</a:t>
                      </a:r>
                      <a:r>
                        <a:rPr lang="it-IT" baseline="0" dirty="0" smtClean="0"/>
                        <a:t> interna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+160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-160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255367" y="4261444"/>
            <a:ext cx="685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 smtClean="0"/>
              <a:t>Se </a:t>
            </a:r>
            <a:r>
              <a:rPr lang="it-IT" sz="2100" u="sng" dirty="0" smtClean="0"/>
              <a:t>l’acquirente opera in regime di impresa </a:t>
            </a:r>
            <a:r>
              <a:rPr lang="it-IT" sz="2100" dirty="0" smtClean="0"/>
              <a:t>l’IVA</a:t>
            </a:r>
            <a:r>
              <a:rPr lang="it-IT" sz="2100" u="sng" dirty="0" smtClean="0"/>
              <a:t> </a:t>
            </a:r>
            <a:r>
              <a:rPr lang="it-IT" sz="2100" dirty="0" smtClean="0"/>
              <a:t>versata sarà neutralizzata mediante il meccanismo della detrazione;</a:t>
            </a:r>
          </a:p>
          <a:p>
            <a:pPr algn="just"/>
            <a:r>
              <a:rPr lang="it-IT" sz="2100" dirty="0" smtClean="0"/>
              <a:t>Se </a:t>
            </a:r>
            <a:r>
              <a:rPr lang="it-IT" sz="2100" u="sng" dirty="0" smtClean="0"/>
              <a:t>l’acquirente è il consumatore finale </a:t>
            </a:r>
            <a:r>
              <a:rPr lang="it-IT" sz="2100" dirty="0" smtClean="0"/>
              <a:t>egli resterà definitivamente inciso dell’IVA versata all’Erario per suo conto dal venditore.</a:t>
            </a:r>
            <a:endParaRPr lang="it-IT" sz="21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02032" y="2155789"/>
            <a:ext cx="733525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400" b="1" spc="50" dirty="0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CESSIONI INTRACOMUNITARIE</a:t>
            </a:r>
            <a:endParaRPr lang="it-IT" sz="44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1" y="1353635"/>
            <a:ext cx="8208455" cy="3994059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3200" dirty="0" smtClean="0">
                <a:solidFill>
                  <a:srgbClr val="FF6600"/>
                </a:solidFill>
              </a:rPr>
              <a:t>I beni esportati o i servizi prestati a soggetti esteri </a:t>
            </a:r>
            <a:r>
              <a:rPr lang="it-IT" sz="3200" dirty="0" smtClean="0"/>
              <a:t>(= </a:t>
            </a:r>
            <a:r>
              <a:rPr lang="it-IT" sz="3200" i="1" dirty="0" smtClean="0"/>
              <a:t>destinati all’utilizzo o a consumo fuori della UE</a:t>
            </a:r>
            <a:r>
              <a:rPr lang="it-IT" sz="3200" dirty="0" smtClean="0"/>
              <a:t>) normalmente </a:t>
            </a:r>
            <a:r>
              <a:rPr lang="it-IT" sz="3200" dirty="0" smtClean="0">
                <a:solidFill>
                  <a:srgbClr val="FF6600"/>
                </a:solidFill>
              </a:rPr>
              <a:t>non sono soggetti all’imposta.</a:t>
            </a:r>
          </a:p>
          <a:p>
            <a:pPr algn="just"/>
            <a:endParaRPr lang="it-IT" sz="3200" dirty="0" smtClean="0"/>
          </a:p>
          <a:p>
            <a:pPr algn="just"/>
            <a:r>
              <a:rPr lang="it-IT" sz="3200" dirty="0" smtClean="0">
                <a:solidFill>
                  <a:srgbClr val="FF6600"/>
                </a:solidFill>
              </a:rPr>
              <a:t>Le importazioni sono soggette all’imposta </a:t>
            </a:r>
            <a:r>
              <a:rPr lang="it-IT" sz="3200" dirty="0" smtClean="0"/>
              <a:t>al fine di equiparare sul mercato le forniture esterne con quelle interne.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32"/>
          <p:cNvGrpSpPr/>
          <p:nvPr/>
        </p:nvGrpSpPr>
        <p:grpSpPr>
          <a:xfrm>
            <a:off x="1105115" y="2418563"/>
            <a:ext cx="7393377" cy="2065878"/>
            <a:chOff x="1088621" y="923747"/>
            <a:chExt cx="7393377" cy="2065878"/>
          </a:xfrm>
        </p:grpSpPr>
        <p:sp>
          <p:nvSpPr>
            <p:cNvPr id="7" name="Rettangolo 6"/>
            <p:cNvSpPr/>
            <p:nvPr/>
          </p:nvSpPr>
          <p:spPr>
            <a:xfrm>
              <a:off x="1088621" y="1451603"/>
              <a:ext cx="2523620" cy="989730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OPERAZIONI INTRACOMUNITARIE</a:t>
              </a:r>
              <a:endParaRPr lang="it-IT" dirty="0"/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4370976" y="923747"/>
              <a:ext cx="1731897" cy="725802"/>
            </a:xfrm>
            <a:prstGeom prst="roundRect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000000"/>
                  </a:solidFill>
                </a:rPr>
                <a:t>CESSIONI</a:t>
              </a:r>
              <a:r>
                <a:rPr lang="it-IT" dirty="0" smtClean="0"/>
                <a:t> </a:t>
              </a:r>
              <a:endParaRPr lang="it-IT" dirty="0"/>
            </a:p>
          </p:txBody>
        </p:sp>
        <p:cxnSp>
          <p:nvCxnSpPr>
            <p:cNvPr id="11" name="Connettore 4 10"/>
            <p:cNvCxnSpPr>
              <a:stCxn id="7" idx="3"/>
              <a:endCxn id="8" idx="1"/>
            </p:cNvCxnSpPr>
            <p:nvPr/>
          </p:nvCxnSpPr>
          <p:spPr>
            <a:xfrm flipV="1">
              <a:off x="3612241" y="1286648"/>
              <a:ext cx="758735" cy="65982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/>
            <p:cNvCxnSpPr>
              <a:stCxn id="8" idx="3"/>
              <a:endCxn id="15" idx="1"/>
            </p:cNvCxnSpPr>
            <p:nvPr/>
          </p:nvCxnSpPr>
          <p:spPr>
            <a:xfrm>
              <a:off x="6102873" y="1286648"/>
              <a:ext cx="72574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arga 14"/>
            <p:cNvSpPr/>
            <p:nvPr/>
          </p:nvSpPr>
          <p:spPr>
            <a:xfrm>
              <a:off x="6828621" y="940244"/>
              <a:ext cx="1649425" cy="692810"/>
            </a:xfrm>
            <a:prstGeom prst="plaqu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NON IMPONIBILI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sp>
          <p:nvSpPr>
            <p:cNvPr id="27" name="Rettangolo arrotondato 26"/>
            <p:cNvSpPr/>
            <p:nvPr/>
          </p:nvSpPr>
          <p:spPr>
            <a:xfrm>
              <a:off x="4374928" y="2263823"/>
              <a:ext cx="1731897" cy="725802"/>
            </a:xfrm>
            <a:prstGeom prst="roundRect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000000"/>
                  </a:solidFill>
                </a:rPr>
                <a:t>ACQUISTI</a:t>
              </a:r>
              <a:r>
                <a:rPr lang="it-IT" dirty="0" smtClean="0"/>
                <a:t> </a:t>
              </a:r>
              <a:endParaRPr lang="it-IT" dirty="0"/>
            </a:p>
          </p:txBody>
        </p:sp>
        <p:cxnSp>
          <p:nvCxnSpPr>
            <p:cNvPr id="28" name="Connettore 2 27"/>
            <p:cNvCxnSpPr/>
            <p:nvPr/>
          </p:nvCxnSpPr>
          <p:spPr>
            <a:xfrm>
              <a:off x="6189295" y="2659715"/>
              <a:ext cx="72574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arga 28"/>
            <p:cNvSpPr/>
            <p:nvPr/>
          </p:nvSpPr>
          <p:spPr>
            <a:xfrm>
              <a:off x="6832573" y="2296815"/>
              <a:ext cx="1649425" cy="692810"/>
            </a:xfrm>
            <a:prstGeom prst="plaque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IMPONIBILI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cxnSp>
          <p:nvCxnSpPr>
            <p:cNvPr id="31" name="Connettore 4 30"/>
            <p:cNvCxnSpPr>
              <a:endCxn id="27" idx="1"/>
            </p:cNvCxnSpPr>
            <p:nvPr/>
          </p:nvCxnSpPr>
          <p:spPr>
            <a:xfrm>
              <a:off x="3595747" y="1946468"/>
              <a:ext cx="779181" cy="68025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sellaDiTesto 21"/>
          <p:cNvSpPr txBox="1"/>
          <p:nvPr/>
        </p:nvSpPr>
        <p:spPr>
          <a:xfrm>
            <a:off x="1080717" y="780236"/>
            <a:ext cx="766982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dirty="0" smtClean="0">
                <a:latin typeface="+mj-lt"/>
              </a:rPr>
              <a:t>OPERAZIONI INTRACOMUNITARIE</a:t>
            </a:r>
            <a:endParaRPr lang="it-IT" sz="4100" dirty="0"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614" y="704088"/>
            <a:ext cx="8305800" cy="846488"/>
          </a:xfrm>
        </p:spPr>
        <p:txBody>
          <a:bodyPr>
            <a:normAutofit/>
          </a:bodyPr>
          <a:lstStyle/>
          <a:p>
            <a:r>
              <a:rPr lang="it-IT" dirty="0" smtClean="0"/>
              <a:t>CESSIONI INTRACOMUNITARIE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04614" y="1863990"/>
            <a:ext cx="7839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Costituiscono cessioni intracomunitarie:</a:t>
            </a:r>
          </a:p>
          <a:p>
            <a:pPr algn="just"/>
            <a:r>
              <a:rPr lang="it-IT" sz="2400" dirty="0" smtClean="0">
                <a:solidFill>
                  <a:srgbClr val="FF6600"/>
                </a:solidFill>
              </a:rPr>
              <a:t>le cessioni a titolo oneroso di beni, trasportati </a:t>
            </a:r>
            <a:r>
              <a:rPr lang="it-IT" sz="2400" dirty="0" smtClean="0"/>
              <a:t>o spediti </a:t>
            </a:r>
            <a:r>
              <a:rPr lang="it-IT" sz="2400" dirty="0" smtClean="0">
                <a:solidFill>
                  <a:srgbClr val="FF6600"/>
                </a:solidFill>
              </a:rPr>
              <a:t>nel territorio di altro Stato membro,</a:t>
            </a:r>
            <a:r>
              <a:rPr lang="it-IT" sz="2400" dirty="0" smtClean="0"/>
              <a:t> dal cedente o dall'acquirente, o da terzi per loro conto, </a:t>
            </a:r>
            <a:r>
              <a:rPr lang="it-IT" sz="2400" dirty="0" smtClean="0">
                <a:solidFill>
                  <a:srgbClr val="FF6600"/>
                </a:solidFill>
              </a:rPr>
              <a:t>nei confronti di cessionari soggetti di imposta</a:t>
            </a:r>
            <a:r>
              <a:rPr lang="it-IT" sz="2400" dirty="0" smtClean="0"/>
              <a:t> o di enti, associazioni ed altre organizzazioni indicate nell'articolo </a:t>
            </a:r>
            <a:r>
              <a:rPr lang="it-IT" sz="2400" dirty="0" err="1" smtClean="0"/>
              <a:t>4</a:t>
            </a:r>
            <a:r>
              <a:rPr lang="it-IT" sz="2400" dirty="0" smtClean="0"/>
              <a:t>, quarto comma, del decreto del Presidente della Repubblica 26 ottobre 1972, n. 633, non soggetti passivi d'imposta;</a:t>
            </a:r>
            <a:r>
              <a:rPr lang="it-IT" sz="2400" b="1" dirty="0" smtClean="0"/>
              <a:t>. (</a:t>
            </a:r>
            <a:r>
              <a:rPr lang="it-IT" sz="2400" i="1" dirty="0" smtClean="0"/>
              <a:t>art. 41  c1 </a:t>
            </a:r>
            <a:r>
              <a:rPr lang="it-IT" sz="2400" i="1" dirty="0" err="1" smtClean="0"/>
              <a:t>DL</a:t>
            </a:r>
            <a:r>
              <a:rPr lang="it-IT" sz="2400" i="1" dirty="0" smtClean="0"/>
              <a:t> 331/93</a:t>
            </a:r>
            <a:r>
              <a:rPr lang="it-IT" sz="2400" b="1" dirty="0" smtClean="0"/>
              <a:t>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04614" y="5613790"/>
            <a:ext cx="7839408" cy="769441"/>
          </a:xfrm>
          <a:prstGeom prst="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/>
              <a:t>NON RILEVA LA RESIDENZA </a:t>
            </a:r>
            <a:r>
              <a:rPr lang="it-IT" sz="2200" dirty="0" err="1" smtClean="0"/>
              <a:t>DI</a:t>
            </a:r>
            <a:r>
              <a:rPr lang="it-IT" sz="2200" dirty="0" smtClean="0"/>
              <a:t> CEDENTE E ACQUIRENTE MA LA MOVIMENTAZIONE FISICA DEI BENI </a:t>
            </a:r>
            <a:endParaRPr lang="it-IT" sz="2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614" y="704088"/>
            <a:ext cx="8305800" cy="846488"/>
          </a:xfrm>
        </p:spPr>
        <p:txBody>
          <a:bodyPr>
            <a:normAutofit/>
          </a:bodyPr>
          <a:lstStyle/>
          <a:p>
            <a:r>
              <a:rPr lang="it-IT" dirty="0" smtClean="0"/>
              <a:t>ACQUISTI INTRACOMUNITARI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04614" y="1863990"/>
            <a:ext cx="7839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Costituiscono </a:t>
            </a:r>
            <a:r>
              <a:rPr lang="it-IT" sz="2400" dirty="0" smtClean="0">
                <a:solidFill>
                  <a:srgbClr val="FF6600"/>
                </a:solidFill>
              </a:rPr>
              <a:t>acquisti intracomunitari le acquisizioni, derivanti da atti a titolo oneroso, della proprietà di beni </a:t>
            </a:r>
            <a:r>
              <a:rPr lang="it-IT" sz="2400" dirty="0" smtClean="0"/>
              <a:t>o di altro diritto reale di godimento sugli stessi, spediti o </a:t>
            </a:r>
            <a:r>
              <a:rPr lang="it-IT" sz="2400" dirty="0" smtClean="0">
                <a:solidFill>
                  <a:srgbClr val="FF6600"/>
                </a:solidFill>
              </a:rPr>
              <a:t>trasportati nel territorio dello Stato da altro Stato membro </a:t>
            </a:r>
            <a:r>
              <a:rPr lang="it-IT" sz="2400" dirty="0" smtClean="0"/>
              <a:t>dal cedente, nella qualità di soggetto passivo</a:t>
            </a:r>
            <a:r>
              <a:rPr lang="it-IT" sz="2400" b="1" dirty="0" smtClean="0"/>
              <a:t>. (</a:t>
            </a:r>
            <a:r>
              <a:rPr lang="it-IT" sz="2400" i="1" dirty="0" smtClean="0"/>
              <a:t>art. 38 </a:t>
            </a:r>
            <a:r>
              <a:rPr lang="it-IT" sz="2400" i="1" dirty="0" err="1" smtClean="0"/>
              <a:t>DL</a:t>
            </a:r>
            <a:r>
              <a:rPr lang="it-IT" sz="2400" i="1" dirty="0" smtClean="0"/>
              <a:t> 331/93</a:t>
            </a:r>
            <a:r>
              <a:rPr lang="it-IT" sz="2400" b="1" dirty="0" smtClean="0"/>
              <a:t>).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04614" y="5229070"/>
            <a:ext cx="7839408" cy="1200328"/>
          </a:xfrm>
          <a:prstGeom prst="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NON RILEVA LA RESIDENZA </a:t>
            </a:r>
            <a:r>
              <a:rPr lang="it-IT" sz="2400" dirty="0" err="1" smtClean="0"/>
              <a:t>DI</a:t>
            </a:r>
            <a:r>
              <a:rPr lang="it-IT" sz="2400" dirty="0" smtClean="0"/>
              <a:t> CEDENTE E ACQUIRENTE MA LA MOVIMENTAZIONE FISICA DEI BENI </a:t>
            </a:r>
            <a:endParaRPr lang="it-IT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46841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TERRITORIALITA’ DELLE OPERAZIONI INTRACOMUNITARIE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57200" y="2757405"/>
            <a:ext cx="79641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600" dirty="0" smtClean="0"/>
              <a:t>Gli acquisti intracomunitari sono effettuati nel territorio dello Stato </a:t>
            </a:r>
            <a:r>
              <a:rPr lang="it-IT" sz="2600" dirty="0" smtClean="0">
                <a:solidFill>
                  <a:srgbClr val="FF6600"/>
                </a:solidFill>
              </a:rPr>
              <a:t>se hanno per oggetto beni, originari di altro Stato membro </a:t>
            </a:r>
            <a:r>
              <a:rPr lang="it-IT" sz="2600" dirty="0" smtClean="0"/>
              <a:t>o ivi immessi in libera pratica ai sensi degli articoli </a:t>
            </a:r>
            <a:r>
              <a:rPr lang="it-IT" sz="2600" dirty="0" err="1" smtClean="0"/>
              <a:t>9</a:t>
            </a:r>
            <a:r>
              <a:rPr lang="it-IT" sz="2600" dirty="0" smtClean="0"/>
              <a:t> e 10 del Trattato istitutivo della Comunità economica europea</a:t>
            </a:r>
            <a:r>
              <a:rPr lang="it-IT" sz="2600" dirty="0" smtClean="0">
                <a:solidFill>
                  <a:srgbClr val="FF6600"/>
                </a:solidFill>
              </a:rPr>
              <a:t>, spediti o trasportati dal territorio di altro Stato membro nel territorio dello Stato. </a:t>
            </a:r>
            <a:r>
              <a:rPr lang="it-IT" sz="2600" i="1" dirty="0" smtClean="0"/>
              <a:t>(art. 40, c1 </a:t>
            </a:r>
            <a:r>
              <a:rPr lang="it-IT" sz="2600" i="1" dirty="0" err="1" smtClean="0"/>
              <a:t>DL</a:t>
            </a:r>
            <a:r>
              <a:rPr lang="it-IT" sz="2600" i="1" dirty="0" smtClean="0"/>
              <a:t> 331/93)</a:t>
            </a:r>
            <a:endParaRPr lang="it-IT" sz="2600" i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ADEMPIMENTI AI FINI IVA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" y="2230942"/>
            <a:ext cx="8305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i="1" u="sng" dirty="0" smtClean="0">
                <a:solidFill>
                  <a:srgbClr val="FF6600"/>
                </a:solidFill>
              </a:rPr>
              <a:t>Cessioni intracomunitarie</a:t>
            </a:r>
            <a:r>
              <a:rPr lang="it-IT" sz="2400" dirty="0" smtClean="0"/>
              <a:t>:</a:t>
            </a:r>
          </a:p>
          <a:p>
            <a:pPr algn="just"/>
            <a:endParaRPr lang="it-IT" sz="2400" dirty="0" smtClean="0"/>
          </a:p>
          <a:p>
            <a:pPr marL="360363" indent="-360363" algn="just">
              <a:buFont typeface="Arial"/>
              <a:buChar char="•"/>
            </a:pPr>
            <a:r>
              <a:rPr lang="it-IT" sz="2400" dirty="0" smtClean="0"/>
              <a:t>Emissione di fattura NI ex art. 41 </a:t>
            </a:r>
            <a:r>
              <a:rPr lang="it-IT" sz="2400" dirty="0" err="1" smtClean="0"/>
              <a:t>DL</a:t>
            </a:r>
            <a:r>
              <a:rPr lang="it-IT" sz="2400" dirty="0" smtClean="0"/>
              <a:t> 331/93</a:t>
            </a:r>
          </a:p>
          <a:p>
            <a:pPr marL="360363" indent="-360363" algn="just">
              <a:buFont typeface="Arial"/>
              <a:buChar char="•"/>
            </a:pPr>
            <a:r>
              <a:rPr lang="it-IT" sz="2400" dirty="0" smtClean="0"/>
              <a:t>Annotazione nel registro delle vendite</a:t>
            </a:r>
          </a:p>
          <a:p>
            <a:pPr marL="360363" indent="-360363" algn="just">
              <a:buFont typeface="Arial"/>
              <a:buChar char="•"/>
            </a:pPr>
            <a:r>
              <a:rPr lang="it-IT" sz="2400" dirty="0" smtClean="0"/>
              <a:t>Presentazione in via telematica all’Agenzia delle Dogane elenchi riepilogativi INTRASTAT </a:t>
            </a:r>
          </a:p>
          <a:p>
            <a:pPr marL="360363" indent="-360363" algn="just">
              <a:buFont typeface="Arial"/>
              <a:buChar char="•"/>
            </a:pPr>
            <a:endParaRPr lang="it-IT" sz="2000" dirty="0" smtClean="0"/>
          </a:p>
          <a:p>
            <a:pPr marL="360363" indent="-360363" algn="just"/>
            <a:endParaRPr lang="it-IT" sz="2000" dirty="0" smtClean="0"/>
          </a:p>
          <a:p>
            <a:pPr marL="360363" indent="-360363" algn="just"/>
            <a:endParaRPr lang="it-IT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ADEMPIMENTI AI FINI IVA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" y="2230942"/>
            <a:ext cx="8305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just"/>
            <a:endParaRPr lang="it-IT" sz="2000" dirty="0" smtClean="0"/>
          </a:p>
          <a:p>
            <a:pPr marL="360363" indent="-360363" algn="just"/>
            <a:r>
              <a:rPr lang="it-IT" sz="2400" b="1" i="1" u="sng" dirty="0" smtClean="0">
                <a:solidFill>
                  <a:srgbClr val="FF6600"/>
                </a:solidFill>
              </a:rPr>
              <a:t>Acquisti intracomunitari</a:t>
            </a:r>
            <a:r>
              <a:rPr lang="it-IT" sz="2400" dirty="0" smtClean="0"/>
              <a:t>:</a:t>
            </a:r>
          </a:p>
          <a:p>
            <a:pPr marL="360363" indent="-360363" algn="just"/>
            <a:endParaRPr lang="it-IT" sz="2400" dirty="0" smtClean="0"/>
          </a:p>
          <a:p>
            <a:pPr marL="360363" indent="-360363" algn="just">
              <a:buFont typeface="Arial"/>
              <a:buChar char="•"/>
            </a:pPr>
            <a:r>
              <a:rPr lang="it-IT" sz="2400" dirty="0" smtClean="0"/>
              <a:t>Integrazione della fattura del fornitore con IVA italiana</a:t>
            </a:r>
          </a:p>
          <a:p>
            <a:pPr marL="360363" indent="-360363" algn="just">
              <a:buFont typeface="Arial"/>
              <a:buChar char="•"/>
            </a:pPr>
            <a:r>
              <a:rPr lang="it-IT" sz="2400" dirty="0" smtClean="0"/>
              <a:t>Rilevazione della fattura integrata nel registro degli acquisti e nel registro delle vendite (</a:t>
            </a:r>
            <a:r>
              <a:rPr lang="it-IT" sz="2400" i="1" dirty="0" smtClean="0"/>
              <a:t>neutralità dell’imposta</a:t>
            </a:r>
            <a:r>
              <a:rPr lang="it-IT" sz="2400" dirty="0" smtClean="0"/>
              <a:t>)</a:t>
            </a:r>
          </a:p>
          <a:p>
            <a:pPr marL="360363" indent="-360363" algn="just">
              <a:buFont typeface="Arial"/>
              <a:buChar char="•"/>
            </a:pPr>
            <a:r>
              <a:rPr lang="it-IT" sz="2400" dirty="0" smtClean="0"/>
              <a:t>Presentazione in via telematica all’Agenzia delle Dogane elenchi riepilogativi INTRASTAT </a:t>
            </a:r>
          </a:p>
          <a:p>
            <a:pPr marL="360363" indent="-360363" algn="just"/>
            <a:endParaRPr lang="it-IT" sz="2400" dirty="0" smtClean="0"/>
          </a:p>
          <a:p>
            <a:pPr marL="360363" indent="-360363" algn="just"/>
            <a:endParaRPr lang="it-IT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A CATENA</a:t>
            </a:r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805004" y="2423174"/>
            <a:ext cx="2818247" cy="2374717"/>
            <a:chOff x="1527576" y="2909487"/>
            <a:chExt cx="2818247" cy="2374717"/>
          </a:xfrm>
        </p:grpSpPr>
        <p:sp>
          <p:nvSpPr>
            <p:cNvPr id="3" name="CasellaDiTesto 2"/>
            <p:cNvSpPr txBox="1"/>
            <p:nvPr/>
          </p:nvSpPr>
          <p:spPr>
            <a:xfrm>
              <a:off x="1527576" y="2909487"/>
              <a:ext cx="6865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200" dirty="0" smtClean="0"/>
                <a:t>A</a:t>
              </a:r>
              <a:endParaRPr lang="it-IT" sz="4200" dirty="0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2456223" y="4545540"/>
              <a:ext cx="6865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200" dirty="0" smtClean="0"/>
                <a:t>C</a:t>
              </a:r>
              <a:endParaRPr lang="it-IT" sz="4200" dirty="0"/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3659271" y="2909487"/>
              <a:ext cx="6865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200" dirty="0" smtClean="0"/>
                <a:t>B</a:t>
              </a:r>
              <a:endParaRPr lang="it-IT" sz="4200" dirty="0"/>
            </a:p>
          </p:txBody>
        </p:sp>
        <p:cxnSp>
          <p:nvCxnSpPr>
            <p:cNvPr id="7" name="Connettore 2 6"/>
            <p:cNvCxnSpPr>
              <a:stCxn id="3" idx="3"/>
              <a:endCxn id="5" idx="1"/>
            </p:cNvCxnSpPr>
            <p:nvPr/>
          </p:nvCxnSpPr>
          <p:spPr>
            <a:xfrm>
              <a:off x="2214128" y="3278819"/>
              <a:ext cx="1445143" cy="1588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2 8"/>
            <p:cNvCxnSpPr>
              <a:endCxn id="4" idx="3"/>
            </p:cNvCxnSpPr>
            <p:nvPr/>
          </p:nvCxnSpPr>
          <p:spPr>
            <a:xfrm rot="5400000">
              <a:off x="2767663" y="4023263"/>
              <a:ext cx="1266721" cy="516496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2 10"/>
            <p:cNvCxnSpPr>
              <a:stCxn id="3" idx="2"/>
              <a:endCxn id="4" idx="1"/>
            </p:cNvCxnSpPr>
            <p:nvPr/>
          </p:nvCxnSpPr>
          <p:spPr>
            <a:xfrm rot="16200000" flipH="1">
              <a:off x="1530177" y="3988825"/>
              <a:ext cx="1266721" cy="585371"/>
            </a:xfrm>
            <a:prstGeom prst="straightConnector1">
              <a:avLst/>
            </a:prstGeom>
            <a:ln w="25400" cap="flat" cmpd="sng" algn="ctr">
              <a:solidFill>
                <a:srgbClr val="FF6600"/>
              </a:solidFill>
              <a:prstDash val="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asellaDiTesto 11"/>
          <p:cNvSpPr txBox="1"/>
          <p:nvPr/>
        </p:nvSpPr>
        <p:spPr>
          <a:xfrm>
            <a:off x="4912446" y="2423174"/>
            <a:ext cx="362585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/>
              <a:t>A </a:t>
            </a:r>
            <a:r>
              <a:rPr lang="it-IT" sz="2600" dirty="0" err="1" smtClean="0"/>
              <a:t>–</a:t>
            </a:r>
            <a:r>
              <a:rPr lang="it-IT" sz="2600" dirty="0" smtClean="0"/>
              <a:t> primo fornitore</a:t>
            </a:r>
          </a:p>
          <a:p>
            <a:r>
              <a:rPr lang="it-IT" sz="2600" dirty="0" err="1" smtClean="0"/>
              <a:t>B</a:t>
            </a:r>
            <a:r>
              <a:rPr lang="it-IT" sz="2600" dirty="0" smtClean="0"/>
              <a:t> </a:t>
            </a:r>
            <a:r>
              <a:rPr lang="it-IT" sz="2600" dirty="0" err="1" smtClean="0"/>
              <a:t>–</a:t>
            </a:r>
            <a:r>
              <a:rPr lang="it-IT" sz="2600" dirty="0" smtClean="0"/>
              <a:t> promotore della triangolazione</a:t>
            </a:r>
          </a:p>
          <a:p>
            <a:r>
              <a:rPr lang="it-IT" sz="2600" dirty="0" err="1" smtClean="0"/>
              <a:t>C</a:t>
            </a:r>
            <a:r>
              <a:rPr lang="it-IT" sz="2600" dirty="0" smtClean="0"/>
              <a:t> </a:t>
            </a:r>
            <a:r>
              <a:rPr lang="it-IT" sz="2600" dirty="0" err="1" smtClean="0"/>
              <a:t>–</a:t>
            </a:r>
            <a:r>
              <a:rPr lang="it-IT" sz="2600" dirty="0" smtClean="0"/>
              <a:t> acquirente finale</a:t>
            </a:r>
            <a:endParaRPr lang="it-IT" sz="2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A CATENA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199" y="2389751"/>
            <a:ext cx="7713501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  <a:r>
              <a:rPr lang="it-IT" i="1" u="sng" dirty="0" smtClean="0">
                <a:solidFill>
                  <a:srgbClr val="FF6600"/>
                </a:solidFill>
              </a:rPr>
              <a:t>“</a:t>
            </a:r>
            <a:r>
              <a:rPr lang="it-IT" sz="2400" i="1" u="sng" dirty="0" smtClean="0">
                <a:solidFill>
                  <a:srgbClr val="FF6600"/>
                </a:solidFill>
              </a:rPr>
              <a:t>triangolazioni comunitarie” :</a:t>
            </a:r>
          </a:p>
          <a:p>
            <a:r>
              <a:rPr lang="it-IT" sz="2400" dirty="0" smtClean="0"/>
              <a:t>operazioni in cui intervengono </a:t>
            </a:r>
            <a:r>
              <a:rPr lang="it-IT" sz="2400" dirty="0" err="1" smtClean="0"/>
              <a:t>3</a:t>
            </a:r>
            <a:r>
              <a:rPr lang="it-IT" sz="2400" dirty="0" smtClean="0"/>
              <a:t> operatori diversi appartenenti a tre differenti paesi comunitari.</a:t>
            </a:r>
          </a:p>
          <a:p>
            <a:endParaRPr lang="it-IT" sz="2400" dirty="0" smtClean="0"/>
          </a:p>
          <a:p>
            <a:r>
              <a:rPr lang="it-IT" sz="2400" i="1" u="sng" dirty="0" smtClean="0">
                <a:solidFill>
                  <a:srgbClr val="FF6600"/>
                </a:solidFill>
              </a:rPr>
              <a:t>“triangolazioni interne intracomunitarie”:</a:t>
            </a:r>
          </a:p>
          <a:p>
            <a:r>
              <a:rPr lang="it-IT" sz="2400" dirty="0" smtClean="0"/>
              <a:t>triangolazioni in cui il primo fornitore e il promotore sono residenti in Italia.</a:t>
            </a:r>
          </a:p>
          <a:p>
            <a:endParaRPr lang="it-IT" sz="2400" dirty="0" smtClean="0"/>
          </a:p>
          <a:p>
            <a:r>
              <a:rPr lang="it-IT" sz="2400" i="1" u="sng" dirty="0" smtClean="0">
                <a:solidFill>
                  <a:srgbClr val="FF6600"/>
                </a:solidFill>
              </a:rPr>
              <a:t>“triangolazioni improprie”:</a:t>
            </a:r>
          </a:p>
          <a:p>
            <a:r>
              <a:rPr lang="it-IT" sz="2400" dirty="0" smtClean="0"/>
              <a:t>operazioni in cui uno dei soggetti è extracomunitario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02032" y="2155789"/>
            <a:ext cx="733525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400" b="1" spc="50" dirty="0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OPERAZIONI EXTRACOMUNITARIE</a:t>
            </a:r>
            <a:endParaRPr lang="it-IT" sz="44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33"/>
          <p:cNvGrpSpPr/>
          <p:nvPr/>
        </p:nvGrpSpPr>
        <p:grpSpPr>
          <a:xfrm>
            <a:off x="1080717" y="2193903"/>
            <a:ext cx="7393377" cy="2065878"/>
            <a:chOff x="1088621" y="923747"/>
            <a:chExt cx="7393377" cy="2065878"/>
          </a:xfrm>
        </p:grpSpPr>
        <p:sp>
          <p:nvSpPr>
            <p:cNvPr id="35" name="Rettangolo 34"/>
            <p:cNvSpPr/>
            <p:nvPr/>
          </p:nvSpPr>
          <p:spPr>
            <a:xfrm>
              <a:off x="1088621" y="1451603"/>
              <a:ext cx="2277792" cy="989730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OPERAZIONI IMPORT/EXPORT</a:t>
              </a:r>
              <a:endParaRPr lang="it-IT" dirty="0"/>
            </a:p>
          </p:txBody>
        </p:sp>
        <p:sp>
          <p:nvSpPr>
            <p:cNvPr id="36" name="Rettangolo arrotondato 35"/>
            <p:cNvSpPr/>
            <p:nvPr/>
          </p:nvSpPr>
          <p:spPr>
            <a:xfrm>
              <a:off x="4370976" y="923747"/>
              <a:ext cx="2053184" cy="725802"/>
            </a:xfrm>
            <a:prstGeom prst="roundRect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000000"/>
                  </a:solidFill>
                </a:rPr>
                <a:t>ESPORTAZIONI</a:t>
              </a:r>
              <a:endParaRPr lang="it-IT" dirty="0"/>
            </a:p>
          </p:txBody>
        </p:sp>
        <p:cxnSp>
          <p:nvCxnSpPr>
            <p:cNvPr id="37" name="Connettore 4 36"/>
            <p:cNvCxnSpPr>
              <a:stCxn id="35" idx="3"/>
              <a:endCxn id="36" idx="1"/>
            </p:cNvCxnSpPr>
            <p:nvPr/>
          </p:nvCxnSpPr>
          <p:spPr>
            <a:xfrm flipV="1">
              <a:off x="3366413" y="1286648"/>
              <a:ext cx="1004563" cy="65982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arga 38"/>
            <p:cNvSpPr/>
            <p:nvPr/>
          </p:nvSpPr>
          <p:spPr>
            <a:xfrm>
              <a:off x="6828621" y="940244"/>
              <a:ext cx="1649425" cy="692810"/>
            </a:xfrm>
            <a:prstGeom prst="plaque">
              <a:avLst/>
            </a:prstGeom>
            <a:solidFill>
              <a:srgbClr val="91C6F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NON IMPONIBILI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sp>
          <p:nvSpPr>
            <p:cNvPr id="40" name="Rettangolo arrotondato 39"/>
            <p:cNvSpPr/>
            <p:nvPr/>
          </p:nvSpPr>
          <p:spPr>
            <a:xfrm>
              <a:off x="4367024" y="2263823"/>
              <a:ext cx="2057136" cy="725802"/>
            </a:xfrm>
            <a:prstGeom prst="roundRect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000000"/>
                  </a:solidFill>
                </a:rPr>
                <a:t>IMPORTAZIONI</a:t>
              </a:r>
              <a:r>
                <a:rPr lang="it-IT" dirty="0" smtClean="0"/>
                <a:t> </a:t>
              </a:r>
              <a:endParaRPr lang="it-IT" dirty="0"/>
            </a:p>
          </p:txBody>
        </p:sp>
        <p:cxnSp>
          <p:nvCxnSpPr>
            <p:cNvPr id="41" name="Connettore 2 40"/>
            <p:cNvCxnSpPr>
              <a:stCxn id="40" idx="3"/>
              <a:endCxn id="42" idx="1"/>
            </p:cNvCxnSpPr>
            <p:nvPr/>
          </p:nvCxnSpPr>
          <p:spPr>
            <a:xfrm>
              <a:off x="6424160" y="2626724"/>
              <a:ext cx="408413" cy="164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arga 41"/>
            <p:cNvSpPr/>
            <p:nvPr/>
          </p:nvSpPr>
          <p:spPr>
            <a:xfrm>
              <a:off x="6832573" y="2296815"/>
              <a:ext cx="1649425" cy="692810"/>
            </a:xfrm>
            <a:prstGeom prst="plaque">
              <a:avLst/>
            </a:prstGeom>
            <a:solidFill>
              <a:srgbClr val="2278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IMPONIBILI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cxnSp>
          <p:nvCxnSpPr>
            <p:cNvPr id="43" name="Connettore 4 42"/>
            <p:cNvCxnSpPr/>
            <p:nvPr/>
          </p:nvCxnSpPr>
          <p:spPr>
            <a:xfrm>
              <a:off x="3595747" y="1946468"/>
              <a:ext cx="927629" cy="713247"/>
            </a:xfrm>
            <a:prstGeom prst="bentConnector3">
              <a:avLst>
                <a:gd name="adj1" fmla="val 3208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sellaDiTesto 21"/>
          <p:cNvSpPr txBox="1"/>
          <p:nvPr/>
        </p:nvSpPr>
        <p:spPr>
          <a:xfrm>
            <a:off x="1080717" y="418599"/>
            <a:ext cx="766982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dirty="0" smtClean="0">
                <a:latin typeface="+mj-lt"/>
              </a:rPr>
              <a:t>OPERAZIONI EXTRACOMUNITARIE</a:t>
            </a:r>
            <a:endParaRPr lang="it-IT" sz="4100" dirty="0">
              <a:latin typeface="+mj-lt"/>
            </a:endParaRPr>
          </a:p>
        </p:txBody>
      </p:sp>
      <p:cxnSp>
        <p:nvCxnSpPr>
          <p:cNvPr id="34" name="Connettore 2 33"/>
          <p:cNvCxnSpPr>
            <a:endCxn id="39" idx="1"/>
          </p:cNvCxnSpPr>
          <p:nvPr/>
        </p:nvCxnSpPr>
        <p:spPr>
          <a:xfrm>
            <a:off x="6364449" y="2540308"/>
            <a:ext cx="456268" cy="16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1778" y="797589"/>
            <a:ext cx="746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L’</a:t>
            </a:r>
            <a:r>
              <a:rPr lang="it-IT" sz="2800" dirty="0" smtClean="0">
                <a:solidFill>
                  <a:srgbClr val="FF6600"/>
                </a:solidFill>
              </a:rPr>
              <a:t>IVA</a:t>
            </a:r>
            <a:r>
              <a:rPr lang="it-IT" sz="2800" dirty="0" smtClean="0"/>
              <a:t> è: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701778" y="4417297"/>
            <a:ext cx="8118213" cy="1523494"/>
            <a:chOff x="701778" y="1971962"/>
            <a:chExt cx="8118213" cy="1523494"/>
          </a:xfrm>
        </p:grpSpPr>
        <p:sp>
          <p:nvSpPr>
            <p:cNvPr id="3" name="CasellaDiTesto 2"/>
            <p:cNvSpPr txBox="1"/>
            <p:nvPr/>
          </p:nvSpPr>
          <p:spPr>
            <a:xfrm>
              <a:off x="701778" y="1971962"/>
              <a:ext cx="305774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500" dirty="0" smtClean="0">
                  <a:solidFill>
                    <a:srgbClr val="FF6600"/>
                  </a:solidFill>
                </a:rPr>
                <a:t>imposta di consumo</a:t>
              </a:r>
              <a:endParaRPr lang="it-IT" sz="2500" dirty="0"/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4175144" y="1971962"/>
              <a:ext cx="4644847" cy="1523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2500" dirty="0" smtClean="0"/>
                <a:t>Sopportata in via definitiva dal consumatore finale. Non è un’imposta sul </a:t>
              </a:r>
              <a:r>
                <a:rPr lang="it-IT" sz="2500" i="1" dirty="0" smtClean="0"/>
                <a:t>business:</a:t>
              </a:r>
            </a:p>
            <a:p>
              <a:endParaRPr lang="it-IT" dirty="0"/>
            </a:p>
          </p:txBody>
        </p:sp>
      </p:grpSp>
      <p:grpSp>
        <p:nvGrpSpPr>
          <p:cNvPr id="7" name="Gruppo 6"/>
          <p:cNvGrpSpPr/>
          <p:nvPr/>
        </p:nvGrpSpPr>
        <p:grpSpPr>
          <a:xfrm>
            <a:off x="854178" y="1704715"/>
            <a:ext cx="8118213" cy="2015936"/>
            <a:chOff x="701778" y="1971962"/>
            <a:chExt cx="8118213" cy="2015936"/>
          </a:xfrm>
        </p:grpSpPr>
        <p:sp>
          <p:nvSpPr>
            <p:cNvPr id="8" name="CasellaDiTesto 7"/>
            <p:cNvSpPr txBox="1"/>
            <p:nvPr/>
          </p:nvSpPr>
          <p:spPr>
            <a:xfrm>
              <a:off x="701778" y="1971962"/>
              <a:ext cx="2510219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500" dirty="0" smtClean="0">
                  <a:solidFill>
                    <a:srgbClr val="FF6600"/>
                  </a:solidFill>
                </a:rPr>
                <a:t>imposta generale</a:t>
              </a:r>
              <a:endParaRPr lang="it-IT" sz="2500" dirty="0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4175144" y="1971962"/>
              <a:ext cx="4644847" cy="201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2500" dirty="0" smtClean="0"/>
                <a:t>Applicata, in linea di principio, a tutte le attività commerciali riferibili alla produzione e distribuzione di beni e alla prestazione di servizi.</a:t>
              </a:r>
              <a:endParaRPr lang="it-I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614" y="704088"/>
            <a:ext cx="8305800" cy="846488"/>
          </a:xfrm>
        </p:spPr>
        <p:txBody>
          <a:bodyPr>
            <a:normAutofit/>
          </a:bodyPr>
          <a:lstStyle/>
          <a:p>
            <a:r>
              <a:rPr lang="it-IT" dirty="0" smtClean="0"/>
              <a:t>ESPORTAZIONI</a:t>
            </a:r>
            <a:endParaRPr lang="it-IT" dirty="0"/>
          </a:p>
        </p:txBody>
      </p:sp>
      <p:graphicFrame>
        <p:nvGraphicFramePr>
          <p:cNvPr id="5" name="Diagramma 4"/>
          <p:cNvGraphicFramePr/>
          <p:nvPr/>
        </p:nvGraphicFramePr>
        <p:xfrm>
          <a:off x="704614" y="1550576"/>
          <a:ext cx="716468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704614" y="704088"/>
            <a:ext cx="8305800" cy="846488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</a:t>
            </a:r>
            <a:r>
              <a:rPr kumimoji="0" lang="it-IT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PORTAZIONI</a:t>
            </a:r>
            <a:endParaRPr kumimoji="0" lang="it-IT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04614" y="1914068"/>
            <a:ext cx="788046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i="1" u="sng" dirty="0" smtClean="0">
                <a:solidFill>
                  <a:srgbClr val="FF6600"/>
                </a:solidFill>
              </a:rPr>
              <a:t>Esportazioni indirette</a:t>
            </a:r>
            <a:r>
              <a:rPr lang="it-IT" sz="2600" b="1" i="1" u="sng" dirty="0" smtClean="0"/>
              <a:t>:</a:t>
            </a:r>
          </a:p>
          <a:p>
            <a:pPr algn="just"/>
            <a:r>
              <a:rPr lang="it-IT" sz="2600" dirty="0" smtClean="0"/>
              <a:t>Il soggetto residente cede beni ad altro soggetto residente il quale, avendo lo Status di “esportatore abituale” (esportazioni &gt; 10% del volume d’affari totale nell’anno o nei 12 mesi precedenti) usufruisce della facoltà di effettuare acquisti senza il pagamento dell’imposta.  </a:t>
            </a:r>
          </a:p>
          <a:p>
            <a:pPr algn="just"/>
            <a:r>
              <a:rPr lang="it-IT" sz="2600" dirty="0" smtClean="0"/>
              <a:t>Il limite massimo di acquisti senza pagamento dell’imposta è dato dal c.d. “PLAFOND”, corrispondente al totale delle cessioni verso l’estero effettuate nell’anno precedente.</a:t>
            </a:r>
            <a:endParaRPr lang="it-IT" sz="2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83866"/>
            <a:ext cx="8305800" cy="863221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ESPORTAZIONI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091020" y="2468613"/>
            <a:ext cx="67965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b="1" i="1" u="sng" dirty="0" smtClean="0">
                <a:solidFill>
                  <a:srgbClr val="FF6600"/>
                </a:solidFill>
              </a:rPr>
              <a:t>Operazioni assimilate alle esportazioni: </a:t>
            </a:r>
          </a:p>
          <a:p>
            <a:r>
              <a:rPr lang="it-IT" sz="2600" dirty="0" smtClean="0"/>
              <a:t>cessioni di navi, aeromobili e servizi connessi (art. 8bis)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614" y="704088"/>
            <a:ext cx="8305800" cy="846488"/>
          </a:xfrm>
        </p:spPr>
        <p:txBody>
          <a:bodyPr>
            <a:normAutofit/>
          </a:bodyPr>
          <a:lstStyle/>
          <a:p>
            <a:r>
              <a:rPr lang="it-IT" dirty="0" smtClean="0"/>
              <a:t>IMPORTAZIONI</a:t>
            </a: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952413" y="2690336"/>
            <a:ext cx="728512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600" dirty="0" smtClean="0"/>
              <a:t>Costituiscono importazioni le operazioni aventi per oggetto </a:t>
            </a:r>
            <a:r>
              <a:rPr lang="it-IT" sz="2600" dirty="0" smtClean="0">
                <a:solidFill>
                  <a:srgbClr val="FF6600"/>
                </a:solidFill>
              </a:rPr>
              <a:t>beni introdotti nel territorio dello Stato, che siano originari da Paesi o territori non compresi nel territorio della Comunità </a:t>
            </a:r>
            <a:r>
              <a:rPr lang="it-IT" sz="2600" i="1" dirty="0" smtClean="0"/>
              <a:t>(art. 67 c1)</a:t>
            </a:r>
            <a:endParaRPr lang="it-IT" sz="2600" i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614" y="704088"/>
            <a:ext cx="8305800" cy="846488"/>
          </a:xfrm>
        </p:spPr>
        <p:txBody>
          <a:bodyPr>
            <a:normAutofit/>
          </a:bodyPr>
          <a:lstStyle/>
          <a:p>
            <a:r>
              <a:rPr lang="it-IT" dirty="0" smtClean="0"/>
              <a:t>IMPORTAZIONI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353429" y="2122366"/>
            <a:ext cx="3425345" cy="601616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VALORE DEL BENE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353429" y="3191905"/>
            <a:ext cx="3425345" cy="601616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DIRITTI DOGANALI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353429" y="4361712"/>
            <a:ext cx="3425345" cy="919135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SPESE </a:t>
            </a:r>
            <a:r>
              <a:rPr lang="it-IT" dirty="0" err="1" smtClean="0"/>
              <a:t>DI</a:t>
            </a:r>
            <a:r>
              <a:rPr lang="it-IT" dirty="0" smtClean="0"/>
              <a:t> INOLTRO FINO AL LUOGO </a:t>
            </a:r>
            <a:r>
              <a:rPr lang="it-IT" dirty="0" err="1" smtClean="0"/>
              <a:t>DI</a:t>
            </a:r>
            <a:r>
              <a:rPr lang="it-IT" dirty="0" smtClean="0"/>
              <a:t> DESTINAZIONE  NELLA CEE</a:t>
            </a:r>
            <a:endParaRPr lang="it-IT" dirty="0"/>
          </a:p>
        </p:txBody>
      </p:sp>
      <p:sp>
        <p:nvSpPr>
          <p:cNvPr id="16" name="Rettangolo arrotondato 15"/>
          <p:cNvSpPr/>
          <p:nvPr/>
        </p:nvSpPr>
        <p:spPr>
          <a:xfrm>
            <a:off x="5513970" y="3191905"/>
            <a:ext cx="3258255" cy="601616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BASE </a:t>
            </a:r>
            <a:r>
              <a:rPr lang="it-IT" dirty="0" err="1" smtClean="0"/>
              <a:t>DI</a:t>
            </a:r>
            <a:r>
              <a:rPr lang="it-IT" dirty="0" smtClean="0"/>
              <a:t> CALCOLO PER LIQUIDAZIONE IMPOSTA</a:t>
            </a:r>
            <a:endParaRPr lang="it-IT" dirty="0"/>
          </a:p>
        </p:txBody>
      </p:sp>
      <p:sp>
        <p:nvSpPr>
          <p:cNvPr id="17" name="Parentesi graffa chiusa 16"/>
          <p:cNvSpPr/>
          <p:nvPr/>
        </p:nvSpPr>
        <p:spPr>
          <a:xfrm>
            <a:off x="5012700" y="1804847"/>
            <a:ext cx="501270" cy="3676539"/>
          </a:xfrm>
          <a:prstGeom prst="rightBrace">
            <a:avLst>
              <a:gd name="adj1" fmla="val 7167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1336720" y="6099714"/>
            <a:ext cx="1292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(art. 69 c1 )</a:t>
            </a:r>
            <a:endParaRPr lang="it-IT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ADEMPIMENTI AI FINI IVA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" y="2230942"/>
            <a:ext cx="83058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i="1" u="sng" dirty="0" smtClean="0">
                <a:solidFill>
                  <a:srgbClr val="FF6600"/>
                </a:solidFill>
              </a:rPr>
              <a:t>Esportazioni</a:t>
            </a:r>
            <a:r>
              <a:rPr lang="it-IT" sz="2400" dirty="0" smtClean="0"/>
              <a:t>:</a:t>
            </a:r>
          </a:p>
          <a:p>
            <a:pPr algn="just"/>
            <a:endParaRPr lang="it-IT" sz="2400" dirty="0" smtClean="0"/>
          </a:p>
          <a:p>
            <a:pPr marL="360363" indent="-360363" algn="just">
              <a:spcAft>
                <a:spcPts val="1800"/>
              </a:spcAft>
              <a:buFont typeface="Arial"/>
              <a:buChar char="•"/>
            </a:pPr>
            <a:r>
              <a:rPr lang="it-IT" sz="2400" dirty="0" smtClean="0"/>
              <a:t>Emissione di fattura NI ex art. </a:t>
            </a:r>
            <a:r>
              <a:rPr lang="it-IT" sz="2400" dirty="0" err="1" smtClean="0"/>
              <a:t>8</a:t>
            </a:r>
            <a:r>
              <a:rPr lang="it-IT" sz="2400" dirty="0" smtClean="0"/>
              <a:t> c1 l. a) / </a:t>
            </a:r>
            <a:r>
              <a:rPr lang="it-IT" sz="2400" dirty="0" err="1" smtClean="0"/>
              <a:t>b</a:t>
            </a:r>
            <a:r>
              <a:rPr lang="it-IT" sz="2400" dirty="0" smtClean="0"/>
              <a:t>) / </a:t>
            </a:r>
            <a:r>
              <a:rPr lang="it-IT" sz="2400" dirty="0" err="1" smtClean="0"/>
              <a:t>c</a:t>
            </a:r>
            <a:r>
              <a:rPr lang="it-IT" sz="2400" dirty="0" smtClean="0"/>
              <a:t>), secondo la natura dell’operazione</a:t>
            </a:r>
          </a:p>
          <a:p>
            <a:pPr marL="360363" indent="-360363" algn="just">
              <a:spcAft>
                <a:spcPts val="1800"/>
              </a:spcAft>
              <a:buFont typeface="Arial"/>
              <a:buChar char="•"/>
            </a:pPr>
            <a:r>
              <a:rPr lang="it-IT" sz="2400" dirty="0" smtClean="0"/>
              <a:t>Conservazione della prova dell’avvenuta esportazione</a:t>
            </a:r>
          </a:p>
          <a:p>
            <a:pPr marL="360363" indent="-360363" algn="just">
              <a:spcAft>
                <a:spcPts val="1800"/>
              </a:spcAft>
              <a:buFont typeface="Arial"/>
              <a:buChar char="•"/>
            </a:pPr>
            <a:r>
              <a:rPr lang="it-IT" sz="2400" dirty="0" smtClean="0"/>
              <a:t>Annotazione nel registro delle vendite</a:t>
            </a:r>
          </a:p>
          <a:p>
            <a:pPr marL="360363" indent="-360363" algn="just">
              <a:buFont typeface="Arial"/>
              <a:buChar char="•"/>
            </a:pPr>
            <a:endParaRPr lang="it-IT" sz="2000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ADEMPIMENTI AI FINI IVA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" y="2230942"/>
            <a:ext cx="8305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i="1" u="sng" dirty="0" smtClean="0">
                <a:solidFill>
                  <a:srgbClr val="FF6600"/>
                </a:solidFill>
              </a:rPr>
              <a:t>Importazioni</a:t>
            </a:r>
            <a:r>
              <a:rPr lang="it-IT" sz="2400" dirty="0" smtClean="0"/>
              <a:t>:</a:t>
            </a:r>
          </a:p>
          <a:p>
            <a:pPr algn="just"/>
            <a:endParaRPr lang="it-IT" sz="2400" dirty="0" smtClean="0"/>
          </a:p>
          <a:p>
            <a:pPr marL="360363" indent="-360363" algn="just">
              <a:spcAft>
                <a:spcPts val="3600"/>
              </a:spcAft>
              <a:buFont typeface="Arial"/>
              <a:buChar char="•"/>
            </a:pPr>
            <a:r>
              <a:rPr lang="it-IT" sz="2400" dirty="0" smtClean="0"/>
              <a:t>Pagamento dell’imposta alla dogana/spedizioniere</a:t>
            </a:r>
          </a:p>
          <a:p>
            <a:pPr marL="360363" indent="-360363" algn="just">
              <a:spcAft>
                <a:spcPts val="3600"/>
              </a:spcAft>
              <a:buFont typeface="Arial"/>
              <a:buChar char="•"/>
            </a:pPr>
            <a:r>
              <a:rPr lang="it-IT" sz="2400" dirty="0" smtClean="0"/>
              <a:t>Annotazione nel registro degli acquisti della sola IVA versata (fornitore “dogana”)</a:t>
            </a:r>
          </a:p>
          <a:p>
            <a:pPr marL="360363" indent="-360363" algn="just">
              <a:buFont typeface="Arial"/>
              <a:buChar char="•"/>
            </a:pPr>
            <a:r>
              <a:rPr lang="it-IT" sz="2400" dirty="0" smtClean="0"/>
              <a:t>Inoltre, dal </a:t>
            </a:r>
            <a:r>
              <a:rPr lang="it-IT" sz="2400" dirty="0" err="1" smtClean="0"/>
              <a:t>2</a:t>
            </a:r>
            <a:r>
              <a:rPr lang="it-IT" sz="2400" dirty="0" smtClean="0"/>
              <a:t>/11/10 per operazioni effettuate dal </a:t>
            </a:r>
            <a:r>
              <a:rPr lang="it-IT" sz="2400" dirty="0" err="1" smtClean="0"/>
              <a:t>1</a:t>
            </a:r>
            <a:r>
              <a:rPr lang="it-IT" sz="2400" dirty="0" smtClean="0"/>
              <a:t>/</a:t>
            </a:r>
            <a:r>
              <a:rPr lang="it-IT" sz="2400" dirty="0" err="1" smtClean="0"/>
              <a:t>7</a:t>
            </a:r>
            <a:r>
              <a:rPr lang="it-IT" sz="2400" dirty="0" smtClean="0"/>
              <a:t>/10, trasmissione telematica all’Agenzia delle Entrate della comunicazione delle operazioni intercorse con soggetti residenti in paesi </a:t>
            </a:r>
            <a:r>
              <a:rPr lang="it-IT" sz="2400" dirty="0" err="1" smtClean="0"/>
              <a:t>Black</a:t>
            </a:r>
            <a:r>
              <a:rPr lang="it-IT" sz="2400" dirty="0" smtClean="0"/>
              <a:t> </a:t>
            </a:r>
            <a:r>
              <a:rPr lang="it-IT" sz="2400" dirty="0" err="1" smtClean="0"/>
              <a:t>list</a:t>
            </a:r>
            <a:r>
              <a:rPr lang="it-IT" sz="2400" dirty="0" smtClean="0"/>
              <a:t>. </a:t>
            </a:r>
            <a:endParaRPr lang="it-IT" sz="2000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02032" y="2155789"/>
            <a:ext cx="733525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400" b="1" spc="50" dirty="0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PRESTAZIONI </a:t>
            </a:r>
            <a:r>
              <a:rPr lang="it-IT" sz="4400" b="1" spc="50" dirty="0" err="1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</a:t>
            </a:r>
            <a:r>
              <a:rPr lang="it-IT" sz="4400" b="1" spc="50" dirty="0" smtClean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SERVIZI</a:t>
            </a:r>
            <a:endParaRPr lang="it-IT" sz="44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12715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it-IT" dirty="0" smtClean="0"/>
              <a:t>Art. 7ter </a:t>
            </a:r>
            <a:r>
              <a:rPr lang="it-IT" dirty="0" err="1" smtClean="0"/>
              <a:t>–</a:t>
            </a:r>
            <a:r>
              <a:rPr lang="it-IT" dirty="0" smtClean="0"/>
              <a:t> </a:t>
            </a:r>
            <a:r>
              <a:rPr lang="it-IT" sz="2900" dirty="0" smtClean="0"/>
              <a:t>PRESTAZIONI </a:t>
            </a:r>
            <a:r>
              <a:rPr lang="it-IT" sz="2900" dirty="0" err="1" smtClean="0"/>
              <a:t>DI</a:t>
            </a:r>
            <a:r>
              <a:rPr lang="it-IT" sz="2900" dirty="0" smtClean="0"/>
              <a:t> SERVIZI</a:t>
            </a:r>
            <a:br>
              <a:rPr lang="it-IT" sz="2900" dirty="0" smtClean="0"/>
            </a:br>
            <a:r>
              <a:rPr lang="it-IT" sz="2900" i="1" u="sng" dirty="0" smtClean="0"/>
              <a:t>REGOLA GENERALE </a:t>
            </a:r>
            <a:r>
              <a:rPr lang="it-IT" sz="2900" i="1" u="sng" dirty="0" err="1" smtClean="0"/>
              <a:t>DI</a:t>
            </a:r>
            <a:r>
              <a:rPr lang="it-IT" sz="2900" i="1" u="sng" dirty="0" smtClean="0"/>
              <a:t> RILEVANZA IVA</a:t>
            </a:r>
            <a:r>
              <a:rPr lang="it-IT" sz="2900" dirty="0" smtClean="0"/>
              <a:t/>
            </a:r>
            <a:br>
              <a:rPr lang="it-IT" sz="2900" dirty="0" smtClean="0"/>
            </a:br>
            <a:endParaRPr lang="it-IT" sz="2900" dirty="0" smtClean="0"/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dirty="0" err="1" smtClean="0"/>
              <a:t>B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</a:t>
            </a:r>
            <a:r>
              <a:rPr lang="it-IT" dirty="0" smtClean="0"/>
              <a:t> (Business </a:t>
            </a:r>
            <a:r>
              <a:rPr lang="it-IT" dirty="0" err="1" smtClean="0"/>
              <a:t>to</a:t>
            </a:r>
            <a:r>
              <a:rPr lang="it-IT" dirty="0" smtClean="0"/>
              <a:t> Business)</a:t>
            </a:r>
          </a:p>
          <a:p>
            <a:pPr lvl="1" eaLnBrk="1" hangingPunct="1">
              <a:buFont typeface="Wingdings" charset="2"/>
              <a:buNone/>
            </a:pPr>
            <a:r>
              <a:rPr lang="it-IT" i="1" dirty="0" smtClean="0"/>
              <a:t>=	servizi resi a soggetti passivi di imposta</a:t>
            </a:r>
          </a:p>
          <a:p>
            <a:pPr eaLnBrk="1" hangingPunct="1"/>
            <a:endParaRPr lang="it-IT" dirty="0" smtClean="0"/>
          </a:p>
          <a:p>
            <a:pPr eaLnBrk="1" hangingPunct="1">
              <a:buFont typeface="Wingdings" charset="2"/>
              <a:buNone/>
            </a:pPr>
            <a:endParaRPr lang="it-IT" dirty="0" smtClean="0"/>
          </a:p>
          <a:p>
            <a:pPr eaLnBrk="1" hangingPunct="1"/>
            <a:r>
              <a:rPr lang="it-IT" dirty="0" err="1" smtClean="0"/>
              <a:t>B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</a:t>
            </a:r>
            <a:r>
              <a:rPr lang="it-IT" dirty="0" smtClean="0"/>
              <a:t> (business </a:t>
            </a:r>
            <a:r>
              <a:rPr lang="it-IT" dirty="0" err="1" smtClean="0"/>
              <a:t>to</a:t>
            </a:r>
            <a:r>
              <a:rPr lang="it-IT" dirty="0" smtClean="0"/>
              <a:t> consumer)</a:t>
            </a:r>
          </a:p>
          <a:p>
            <a:pPr eaLnBrk="1" hangingPunct="1">
              <a:buFont typeface="Wingdings" charset="2"/>
              <a:buNone/>
            </a:pPr>
            <a:r>
              <a:rPr lang="it-IT" dirty="0" smtClean="0"/>
              <a:t>	</a:t>
            </a:r>
            <a:r>
              <a:rPr lang="it-IT" sz="2400" i="1" dirty="0" smtClean="0"/>
              <a:t>= servizi resi a soggetti non passivi di imposta</a:t>
            </a:r>
          </a:p>
        </p:txBody>
      </p:sp>
      <p:cxnSp>
        <p:nvCxnSpPr>
          <p:cNvPr id="6" name="Connettore 4 5"/>
          <p:cNvCxnSpPr/>
          <p:nvPr/>
        </p:nvCxnSpPr>
        <p:spPr>
          <a:xfrm>
            <a:off x="2494849" y="2769544"/>
            <a:ext cx="2948458" cy="571581"/>
          </a:xfrm>
          <a:prstGeom prst="bentConnector3">
            <a:avLst>
              <a:gd name="adj1" fmla="val 966"/>
            </a:avLst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1" name="CasellaDiTesto 7"/>
          <p:cNvSpPr txBox="1">
            <a:spLocks noChangeArrowheads="1"/>
          </p:cNvSpPr>
          <p:nvPr/>
        </p:nvSpPr>
        <p:spPr bwMode="auto">
          <a:xfrm>
            <a:off x="5957888" y="2941638"/>
            <a:ext cx="1919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2000">
                <a:latin typeface="Corbel" charset="0"/>
              </a:rPr>
              <a:t>RILEVA NEL PAESE DEL COMMITTENTE</a:t>
            </a:r>
          </a:p>
        </p:txBody>
      </p:sp>
      <p:cxnSp>
        <p:nvCxnSpPr>
          <p:cNvPr id="11" name="Connettore 4 10"/>
          <p:cNvCxnSpPr/>
          <p:nvPr/>
        </p:nvCxnSpPr>
        <p:spPr>
          <a:xfrm>
            <a:off x="2494849" y="5021548"/>
            <a:ext cx="2948458" cy="571581"/>
          </a:xfrm>
          <a:prstGeom prst="bentConnector3">
            <a:avLst>
              <a:gd name="adj1" fmla="val 966"/>
            </a:avLst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3" name="CasellaDiTesto 7"/>
          <p:cNvSpPr txBox="1">
            <a:spLocks noChangeArrowheads="1"/>
          </p:cNvSpPr>
          <p:nvPr/>
        </p:nvSpPr>
        <p:spPr bwMode="auto">
          <a:xfrm>
            <a:off x="5772150" y="5238750"/>
            <a:ext cx="1919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2000">
                <a:latin typeface="Corbel" charset="0"/>
              </a:rPr>
              <a:t>RILEVA NEL PAESE DEL PRESTATORE </a:t>
            </a:r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 dir="u"/>
          </m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 dir="u"/>
          </p:transition>
        </mc:Fallback>
      </mc:AlternateContent>
    </mc:Choice>
    <mc:Fallback>
      <mc:AlternateContent>
        <mc:Choice Requires="mp">
          <p:transition>
            <p:cover dir="u"/>
          </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 dir="u"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sz="3200" dirty="0" smtClean="0">
                <a:solidFill>
                  <a:schemeClr val="tx2">
                    <a:satMod val="200000"/>
                  </a:schemeClr>
                </a:solidFill>
              </a:rPr>
              <a:t>Art. </a:t>
            </a:r>
            <a:r>
              <a:rPr lang="it-IT" sz="3200" dirty="0" err="1" smtClean="0">
                <a:solidFill>
                  <a:schemeClr val="tx2">
                    <a:satMod val="200000"/>
                  </a:schemeClr>
                </a:solidFill>
              </a:rPr>
              <a:t>7</a:t>
            </a:r>
            <a:r>
              <a:rPr lang="it-IT" sz="32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it-IT" sz="3200" dirty="0" err="1" smtClean="0">
                <a:solidFill>
                  <a:schemeClr val="tx2">
                    <a:satMod val="200000"/>
                  </a:schemeClr>
                </a:solidFill>
              </a:rPr>
              <a:t>quater–</a:t>
            </a:r>
            <a:r>
              <a:rPr lang="it-IT" sz="3200" dirty="0" smtClean="0">
                <a:solidFill>
                  <a:schemeClr val="tx2">
                    <a:satMod val="200000"/>
                  </a:schemeClr>
                </a:solidFill>
              </a:rPr>
              <a:t> PRESTAZIONI </a:t>
            </a:r>
            <a:r>
              <a:rPr lang="it-IT" sz="3200" dirty="0" err="1" smtClean="0">
                <a:solidFill>
                  <a:schemeClr val="tx2">
                    <a:satMod val="200000"/>
                  </a:schemeClr>
                </a:solidFill>
              </a:rPr>
              <a:t>DI</a:t>
            </a:r>
            <a:r>
              <a:rPr lang="it-IT" sz="3200" dirty="0" smtClean="0">
                <a:solidFill>
                  <a:schemeClr val="tx2">
                    <a:satMod val="200000"/>
                  </a:schemeClr>
                </a:solidFill>
              </a:rPr>
              <a:t> SERVIZI  PARTICOLARI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914400" y="2039287"/>
          <a:ext cx="7772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466"/>
                <a:gridCol w="3574134"/>
                <a:gridCol w="2590800"/>
              </a:tblGrid>
              <a:tr h="38514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PARAGRAFO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SERVIZIO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REGOLA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DI</a:t>
                      </a:r>
                      <a:r>
                        <a:rPr lang="it-IT" baseline="0" dirty="0" smtClean="0"/>
                        <a:t> RILEVANZA IN ITALIA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Lett. A)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SERVIZI</a:t>
                      </a:r>
                      <a:r>
                        <a:rPr lang="it-IT" sz="1500" baseline="0" dirty="0" smtClean="0"/>
                        <a:t> RELATIVI A BENI IMMOBILI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IMMOBILE</a:t>
                      </a:r>
                      <a:r>
                        <a:rPr lang="it-IT" sz="1500" baseline="0" dirty="0" smtClean="0"/>
                        <a:t> SITUATO IN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Lett. </a:t>
                      </a:r>
                      <a:r>
                        <a:rPr lang="it-IT" sz="1500" dirty="0" err="1" smtClean="0"/>
                        <a:t>B</a:t>
                      </a:r>
                      <a:r>
                        <a:rPr lang="it-IT" sz="1500" dirty="0" smtClean="0"/>
                        <a:t>)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TRASPORTO</a:t>
                      </a:r>
                      <a:r>
                        <a:rPr lang="it-IT" sz="1500" baseline="0" dirty="0" smtClean="0"/>
                        <a:t> PASSEGGERI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LA TRATTA PERCORSA IN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Lett. </a:t>
                      </a:r>
                      <a:r>
                        <a:rPr lang="it-IT" sz="1500" dirty="0" err="1" smtClean="0"/>
                        <a:t>C</a:t>
                      </a:r>
                      <a:r>
                        <a:rPr lang="it-IT" sz="1500" dirty="0" smtClean="0"/>
                        <a:t>)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RISTORAZIONE</a:t>
                      </a:r>
                      <a:r>
                        <a:rPr lang="it-IT" sz="1500" baseline="0" dirty="0" smtClean="0"/>
                        <a:t> E CATERING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RESI MATERIALMENTE</a:t>
                      </a:r>
                      <a:r>
                        <a:rPr lang="it-IT" sz="1500" baseline="0" dirty="0" smtClean="0"/>
                        <a:t> IN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Lett. </a:t>
                      </a:r>
                      <a:r>
                        <a:rPr lang="it-IT" sz="1500" dirty="0" err="1" smtClean="0"/>
                        <a:t>D</a:t>
                      </a:r>
                      <a:r>
                        <a:rPr lang="it-IT" sz="1500" dirty="0" smtClean="0"/>
                        <a:t>)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RISTORAZIONE</a:t>
                      </a:r>
                      <a:r>
                        <a:rPr lang="it-IT" sz="1500" baseline="0" dirty="0" smtClean="0"/>
                        <a:t> E CATERING SU NAVI, AEREI E TRENI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SE LA PARTENZA DEL VIAGGIO</a:t>
                      </a:r>
                      <a:r>
                        <a:rPr lang="it-IT" sz="1500" baseline="0" dirty="0" smtClean="0"/>
                        <a:t> E’ IN ITALIA, I SERVIZI RESI NELLA TRATTA CEE</a:t>
                      </a:r>
                      <a:endParaRPr lang="it-IT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Lett. E)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LOCAZIONE</a:t>
                      </a:r>
                      <a:r>
                        <a:rPr lang="it-IT" sz="1500" baseline="0" dirty="0" smtClean="0"/>
                        <a:t> BREVE </a:t>
                      </a:r>
                      <a:r>
                        <a:rPr lang="it-IT" sz="1500" baseline="0" dirty="0" err="1" smtClean="0"/>
                        <a:t>DI</a:t>
                      </a:r>
                      <a:r>
                        <a:rPr lang="it-IT" sz="1500" baseline="0" dirty="0" smtClean="0"/>
                        <a:t> MEZZI </a:t>
                      </a:r>
                      <a:r>
                        <a:rPr lang="it-IT" sz="1500" baseline="0" dirty="0" err="1" smtClean="0"/>
                        <a:t>DI</a:t>
                      </a:r>
                      <a:r>
                        <a:rPr lang="it-IT" sz="1500" baseline="0" dirty="0" smtClean="0"/>
                        <a:t> TRASPORTO (&lt; 30 gg. O 90 </a:t>
                      </a:r>
                      <a:r>
                        <a:rPr lang="it-IT" sz="1500" baseline="0" dirty="0" err="1" smtClean="0"/>
                        <a:t>gg</a:t>
                      </a:r>
                      <a:r>
                        <a:rPr lang="it-IT" sz="1500" baseline="0" dirty="0" smtClean="0"/>
                        <a:t> per natanti)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I</a:t>
                      </a:r>
                      <a:r>
                        <a:rPr lang="it-IT" sz="1500" baseline="0" dirty="0" smtClean="0"/>
                        <a:t> MEZZI MESSI A DISPOSIZIONE IN ITALIA E UTILIZZATI NELLA CEE, OPPURE MESSI A DISPOSIZIONE FUORI CEE E UTILIZZATI IN ITALIA</a:t>
                      </a:r>
                      <a:endParaRPr lang="it-IT" sz="15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 dir="u"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Choice>
    <mc:Fallback>
      <mc:AlternateContent>
        <mc:Choice Requires="mp">
          <p:transition>
            <p:cover dir="u"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1778" y="797589"/>
            <a:ext cx="74689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500" dirty="0" smtClean="0"/>
              <a:t>L’</a:t>
            </a:r>
            <a:r>
              <a:rPr lang="it-IT" sz="2500" dirty="0" smtClean="0">
                <a:solidFill>
                  <a:srgbClr val="FF6600"/>
                </a:solidFill>
              </a:rPr>
              <a:t>IVA</a:t>
            </a:r>
            <a:r>
              <a:rPr lang="it-IT" sz="2500" dirty="0" smtClean="0"/>
              <a:t> è:</a:t>
            </a:r>
          </a:p>
        </p:txBody>
      </p:sp>
      <p:grpSp>
        <p:nvGrpSpPr>
          <p:cNvPr id="4" name="Gruppo 5"/>
          <p:cNvGrpSpPr/>
          <p:nvPr/>
        </p:nvGrpSpPr>
        <p:grpSpPr>
          <a:xfrm>
            <a:off x="701778" y="4417297"/>
            <a:ext cx="8118213" cy="1908215"/>
            <a:chOff x="701778" y="1971962"/>
            <a:chExt cx="8118213" cy="1908215"/>
          </a:xfrm>
        </p:grpSpPr>
        <p:sp>
          <p:nvSpPr>
            <p:cNvPr id="3" name="CasellaDiTesto 2"/>
            <p:cNvSpPr txBox="1"/>
            <p:nvPr/>
          </p:nvSpPr>
          <p:spPr>
            <a:xfrm>
              <a:off x="701778" y="1971962"/>
              <a:ext cx="305774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500" dirty="0" smtClean="0">
                  <a:solidFill>
                    <a:srgbClr val="FF6600"/>
                  </a:solidFill>
                </a:rPr>
                <a:t>Imposta “frazionata”</a:t>
              </a:r>
              <a:endParaRPr lang="it-IT" sz="2500" dirty="0"/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4175144" y="1971962"/>
              <a:ext cx="4644847" cy="190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2500" dirty="0" smtClean="0"/>
                <a:t>Sostanzialmente neutra nei passaggi intermedi del bene/servizio mediante il meccanismo della </a:t>
              </a:r>
              <a:r>
                <a:rPr lang="it-IT" sz="2500" u="sng" dirty="0" smtClean="0"/>
                <a:t>detrazione.</a:t>
              </a:r>
            </a:p>
            <a:p>
              <a:endParaRPr lang="it-IT" dirty="0"/>
            </a:p>
          </p:txBody>
        </p:sp>
      </p:grpSp>
      <p:grpSp>
        <p:nvGrpSpPr>
          <p:cNvPr id="6" name="Gruppo 6"/>
          <p:cNvGrpSpPr/>
          <p:nvPr/>
        </p:nvGrpSpPr>
        <p:grpSpPr>
          <a:xfrm>
            <a:off x="701778" y="1704715"/>
            <a:ext cx="8270613" cy="2292935"/>
            <a:chOff x="549378" y="1971962"/>
            <a:chExt cx="8270613" cy="2292935"/>
          </a:xfrm>
        </p:grpSpPr>
        <p:sp>
          <p:nvSpPr>
            <p:cNvPr id="8" name="CasellaDiTesto 7"/>
            <p:cNvSpPr txBox="1"/>
            <p:nvPr/>
          </p:nvSpPr>
          <p:spPr>
            <a:xfrm>
              <a:off x="549378" y="1971962"/>
              <a:ext cx="305774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500" dirty="0" smtClean="0">
                  <a:solidFill>
                    <a:srgbClr val="FF6600"/>
                  </a:solidFill>
                </a:rPr>
                <a:t>imposta percentuale</a:t>
              </a:r>
              <a:endParaRPr lang="it-IT" sz="2500" dirty="0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4175144" y="1971962"/>
              <a:ext cx="4644847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2500" dirty="0" smtClean="0"/>
                <a:t>Determinata in percentuale sul prezzo di cessione e dunque quantificabile ad ogni stadio di commercializzazione del bene di riferimento.</a:t>
              </a:r>
            </a:p>
            <a:p>
              <a:endParaRPr lang="it-I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</p:spPr>
        <p:txBody>
          <a:bodyPr anchor="ctr">
            <a:normAutofit fontScale="90000"/>
          </a:bodyPr>
          <a:lstStyle/>
          <a:p>
            <a:pPr algn="ctr">
              <a:defRPr/>
            </a:pPr>
            <a:r>
              <a:rPr lang="it-IT" sz="3000" dirty="0" smtClean="0">
                <a:solidFill>
                  <a:schemeClr val="tx2">
                    <a:satMod val="200000"/>
                  </a:schemeClr>
                </a:solidFill>
              </a:rPr>
              <a:t>Art. </a:t>
            </a:r>
            <a:r>
              <a:rPr lang="it-IT" sz="3000" dirty="0" err="1" smtClean="0">
                <a:solidFill>
                  <a:schemeClr val="tx2">
                    <a:satMod val="200000"/>
                  </a:schemeClr>
                </a:solidFill>
              </a:rPr>
              <a:t>7</a:t>
            </a:r>
            <a:r>
              <a:rPr lang="it-IT" sz="30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it-IT" sz="3000" dirty="0" err="1" smtClean="0">
                <a:solidFill>
                  <a:schemeClr val="tx2">
                    <a:satMod val="200000"/>
                  </a:schemeClr>
                </a:solidFill>
              </a:rPr>
              <a:t>quinquies–</a:t>
            </a:r>
            <a:r>
              <a:rPr lang="it-IT" sz="3000" dirty="0" smtClean="0">
                <a:solidFill>
                  <a:schemeClr val="tx2">
                    <a:satMod val="200000"/>
                  </a:schemeClr>
                </a:solidFill>
              </a:rPr>
              <a:t> SERVIZI CULTURALI, ARTISTICI E ALTRO</a:t>
            </a:r>
            <a:endParaRPr lang="it-IT" sz="30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914400" y="1952625"/>
          <a:ext cx="738145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486"/>
                <a:gridCol w="3011635"/>
                <a:gridCol w="1909338"/>
              </a:tblGrid>
              <a:tr h="30933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ATTIVITA’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SERVIZI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REGOLA </a:t>
                      </a:r>
                      <a:r>
                        <a:rPr lang="it-IT" dirty="0" err="1" smtClean="0"/>
                        <a:t>DI</a:t>
                      </a:r>
                      <a:r>
                        <a:rPr lang="it-IT" dirty="0" smtClean="0"/>
                        <a:t> RILEVANZA IN ITALIA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</a:tr>
              <a:tr h="2165337">
                <a:tc>
                  <a:txBody>
                    <a:bodyPr/>
                    <a:lstStyle/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dirty="0" smtClean="0"/>
                        <a:t>CULTURALI</a:t>
                      </a:r>
                      <a:r>
                        <a:rPr lang="it-IT" baseline="0" dirty="0" smtClean="0"/>
                        <a:t> 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 ARTISTICHE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SPORTIVE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SCIENTIFICHE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RICREATIVE E SIMILI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FIERE ED ESPOSIZIONI</a:t>
                      </a:r>
                    </a:p>
                    <a:p>
                      <a:pPr algn="just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dirty="0" smtClean="0"/>
                        <a:t>SERVIZI</a:t>
                      </a:r>
                      <a:r>
                        <a:rPr lang="it-IT" baseline="0" dirty="0" smtClean="0"/>
                        <a:t> RELATIVI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SERVIZI DEGLI ORGANIZZATORI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PRESTAZIONI </a:t>
                      </a:r>
                      <a:r>
                        <a:rPr lang="it-IT" baseline="0" dirty="0" err="1" smtClean="0"/>
                        <a:t>DI</a:t>
                      </a:r>
                      <a:r>
                        <a:rPr lang="it-IT" baseline="0" dirty="0" smtClean="0"/>
                        <a:t> SERVIZI ACCESSORI</a:t>
                      </a:r>
                    </a:p>
                    <a:p>
                      <a:pPr marL="88900" indent="-88900" algn="jus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it-IT" baseline="0" dirty="0" smtClean="0"/>
                        <a:t>SERVIZI </a:t>
                      </a:r>
                      <a:r>
                        <a:rPr lang="it-IT" baseline="0" dirty="0" err="1" smtClean="0"/>
                        <a:t>DI</a:t>
                      </a:r>
                      <a:r>
                        <a:rPr lang="it-IT" baseline="0" dirty="0" smtClean="0"/>
                        <a:t> ACCESSO ALE ATTIVITA’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ATTIVITA’ SVOLTE IN ITALIA</a:t>
                      </a:r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 dir="u"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Choice>
    <mc:Fallback>
      <mc:AlternateContent>
        <mc:Choice Requires="mp">
          <p:transition>
            <p:cover dir="u"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772400" cy="1374775"/>
          </a:xfrm>
        </p:spPr>
        <p:txBody>
          <a:bodyPr anchor="ctr"/>
          <a:lstStyle/>
          <a:p>
            <a:pPr algn="ctr">
              <a:defRPr/>
            </a:pPr>
            <a:r>
              <a:rPr lang="it-IT" sz="3000" dirty="0" smtClean="0">
                <a:solidFill>
                  <a:schemeClr val="tx2">
                    <a:satMod val="200000"/>
                  </a:schemeClr>
                </a:solidFill>
              </a:rPr>
              <a:t>Art. </a:t>
            </a:r>
            <a:r>
              <a:rPr lang="it-IT" sz="3000" dirty="0" err="1" smtClean="0">
                <a:solidFill>
                  <a:schemeClr val="tx2">
                    <a:satMod val="200000"/>
                  </a:schemeClr>
                </a:solidFill>
              </a:rPr>
              <a:t>7</a:t>
            </a:r>
            <a:r>
              <a:rPr lang="it-IT" sz="30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it-IT" sz="3000" dirty="0" err="1" smtClean="0">
                <a:solidFill>
                  <a:schemeClr val="tx2">
                    <a:satMod val="200000"/>
                  </a:schemeClr>
                </a:solidFill>
              </a:rPr>
              <a:t>sexies</a:t>
            </a:r>
            <a:r>
              <a:rPr lang="it-IT" sz="2600" dirty="0" err="1" smtClean="0">
                <a:solidFill>
                  <a:schemeClr val="tx2">
                    <a:satMod val="200000"/>
                  </a:schemeClr>
                </a:solidFill>
              </a:rPr>
              <a:t>–</a:t>
            </a:r>
            <a:r>
              <a:rPr lang="it-IT" sz="2600" dirty="0" smtClean="0">
                <a:solidFill>
                  <a:schemeClr val="tx2">
                    <a:satMod val="200000"/>
                  </a:schemeClr>
                </a:solidFill>
              </a:rPr>
              <a:t> PRESTAZIONI RESE A COMMITTENTI PERSONE FISICHE</a:t>
            </a:r>
            <a:endParaRPr lang="it-IT" sz="2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11368" y="1622425"/>
          <a:ext cx="8275432" cy="5440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716"/>
                <a:gridCol w="4137716"/>
              </a:tblGrid>
              <a:tr h="51196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SERVIZI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REGOLA </a:t>
                      </a:r>
                      <a:r>
                        <a:rPr lang="it-IT" dirty="0" err="1" smtClean="0"/>
                        <a:t>DI</a:t>
                      </a:r>
                      <a:r>
                        <a:rPr lang="it-IT" dirty="0" smtClean="0"/>
                        <a:t> RILEVANZ </a:t>
                      </a:r>
                      <a:r>
                        <a:rPr lang="it-IT" baseline="0" dirty="0" smtClean="0"/>
                        <a:t>A IN ITALIA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</a:tr>
              <a:tr h="509667"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INTERMEDIAZIONI</a:t>
                      </a:r>
                      <a:r>
                        <a:rPr lang="it-IT" sz="1500" baseline="0" dirty="0" smtClean="0"/>
                        <a:t> IN NOME E PER CONTO DEL CLIENTE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LE OPERAZIONI</a:t>
                      </a:r>
                      <a:r>
                        <a:rPr lang="it-IT" sz="1500" baseline="0" dirty="0" smtClean="0"/>
                        <a:t> INTERMEDIATE SONO EFFETTUATE IN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509667"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TRASPORTO </a:t>
                      </a:r>
                      <a:r>
                        <a:rPr lang="it-IT" sz="1500" dirty="0" err="1" smtClean="0"/>
                        <a:t>DI</a:t>
                      </a:r>
                      <a:r>
                        <a:rPr lang="it-IT" sz="1500" dirty="0" smtClean="0"/>
                        <a:t> BENI NON</a:t>
                      </a:r>
                      <a:r>
                        <a:rPr lang="it-IT" sz="1500" baseline="0" dirty="0" smtClean="0"/>
                        <a:t> INTRACOMUNITARIO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TRATTA EFFETTUATA IN</a:t>
                      </a:r>
                      <a:r>
                        <a:rPr lang="it-IT" sz="1500" baseline="0" dirty="0" smtClean="0"/>
                        <a:t>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438827"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TRASPORTO </a:t>
                      </a:r>
                      <a:r>
                        <a:rPr lang="it-IT" sz="1500" dirty="0" err="1" smtClean="0"/>
                        <a:t>DI</a:t>
                      </a:r>
                      <a:r>
                        <a:rPr lang="it-IT" sz="1500" dirty="0" smtClean="0"/>
                        <a:t> BENI INTRACOMUNITARIO</a:t>
                      </a:r>
                      <a:r>
                        <a:rPr lang="it-IT" sz="1500" baseline="0" dirty="0" smtClean="0"/>
                        <a:t> 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baseline="0" dirty="0" smtClean="0"/>
                        <a:t> IL TRASPORTO INIZIA IN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804516"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LAVORAZIONI E PERIZIE SU</a:t>
                      </a:r>
                      <a:r>
                        <a:rPr lang="it-IT" sz="1500" baseline="0" dirty="0" smtClean="0"/>
                        <a:t> BENI MOBILI; SERVIZI ACCESSORI AI TRASPORTI (carico, scarico, movimentazioni, ecc)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ESEGUITE</a:t>
                      </a:r>
                      <a:r>
                        <a:rPr lang="it-IT" sz="1500" baseline="0" dirty="0" smtClean="0"/>
                        <a:t> IN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804516">
                <a:tc>
                  <a:txBody>
                    <a:bodyPr/>
                    <a:lstStyle/>
                    <a:p>
                      <a:r>
                        <a:rPr lang="it-IT" sz="1500" dirty="0" smtClean="0"/>
                        <a:t>LOCAZIONE NON BREVE </a:t>
                      </a:r>
                      <a:r>
                        <a:rPr lang="it-IT" sz="1500" dirty="0" err="1" smtClean="0"/>
                        <a:t>DI</a:t>
                      </a:r>
                      <a:r>
                        <a:rPr lang="it-IT" sz="1500" dirty="0" smtClean="0"/>
                        <a:t> MEZZI </a:t>
                      </a:r>
                      <a:r>
                        <a:rPr lang="it-IT" sz="1500" dirty="0" err="1" smtClean="0"/>
                        <a:t>DI</a:t>
                      </a:r>
                      <a:r>
                        <a:rPr lang="it-IT" sz="1500" dirty="0" smtClean="0"/>
                        <a:t> TRASPORTO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RESE DA PRESTATORI RESIDENTI</a:t>
                      </a:r>
                      <a:r>
                        <a:rPr lang="it-IT" sz="1500" baseline="0" dirty="0" smtClean="0"/>
                        <a:t> E UTILIZZATE NELLA CEE, oppure RESE DA SOGGETTI EXTRAUE E UTILIZZATI IN ITALIA</a:t>
                      </a:r>
                      <a:endParaRPr lang="it-IT" sz="1500" dirty="0"/>
                    </a:p>
                  </a:txBody>
                  <a:tcPr anchor="ctr"/>
                </a:tc>
              </a:tr>
              <a:tr h="722028"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SERVIZI RESI MEDIANTE</a:t>
                      </a:r>
                      <a:r>
                        <a:rPr lang="it-IT" sz="1500" baseline="0" dirty="0" smtClean="0"/>
                        <a:t> ELABORATORI ELETTRONICI DA SOGGETTI EXTRAUE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 IL COMMITTENTE è DOMICILIATO IN ITALIA O </a:t>
                      </a:r>
                      <a:r>
                        <a:rPr lang="it-IT" sz="1500" dirty="0" err="1" smtClean="0"/>
                        <a:t>IVI</a:t>
                      </a:r>
                      <a:r>
                        <a:rPr lang="it-IT" sz="1500" dirty="0" smtClean="0"/>
                        <a:t> RESIDENTE</a:t>
                      </a:r>
                      <a:r>
                        <a:rPr lang="it-IT" sz="1500" baseline="0" dirty="0" smtClean="0"/>
                        <a:t> SENZA DOMICILIO ALL’ESTERO</a:t>
                      </a:r>
                      <a:endParaRPr lang="it-IT" sz="1500" dirty="0"/>
                    </a:p>
                  </a:txBody>
                  <a:tcPr anchor="ctr"/>
                </a:tc>
              </a:tr>
              <a:tr h="934390"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SERVIZI </a:t>
                      </a:r>
                      <a:r>
                        <a:rPr lang="it-IT" sz="1500" dirty="0" err="1" smtClean="0"/>
                        <a:t>DI</a:t>
                      </a:r>
                      <a:r>
                        <a:rPr lang="it-IT" sz="1500" dirty="0" smtClean="0"/>
                        <a:t> TELECOMUNICAZIONE</a:t>
                      </a:r>
                      <a:r>
                        <a:rPr lang="it-IT" sz="1500" baseline="0" dirty="0" smtClean="0"/>
                        <a:t> E  TELERADIODIFFUSIONE</a:t>
                      </a:r>
                      <a:endParaRPr lang="it-IT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500" dirty="0" smtClean="0"/>
                        <a:t>RESE DA PRESTATORI ITALIANI A COMMITTENTI</a:t>
                      </a:r>
                      <a:r>
                        <a:rPr lang="it-IT" sz="1500" baseline="0" dirty="0" smtClean="0"/>
                        <a:t> CEE E SE UTILIZZATI NELLA CEE, oppure RESE DA SOGGETTI EXTRAUE UTILIZZATI IN ITALIA</a:t>
                      </a:r>
                      <a:endParaRPr lang="it-IT" sz="15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 dir="u"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Choice>
    <mc:Fallback>
      <mc:AlternateContent>
        <mc:Choice Requires="mp">
          <p:transition>
            <p:cover dir="u"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772400" cy="1374775"/>
          </a:xfrm>
        </p:spPr>
        <p:txBody>
          <a:bodyPr anchor="ctr"/>
          <a:lstStyle/>
          <a:p>
            <a:pPr algn="ctr">
              <a:defRPr/>
            </a:pPr>
            <a:r>
              <a:rPr lang="it-IT" sz="3000" dirty="0" smtClean="0">
                <a:solidFill>
                  <a:schemeClr val="tx2">
                    <a:satMod val="200000"/>
                  </a:schemeClr>
                </a:solidFill>
              </a:rPr>
              <a:t>Art. </a:t>
            </a:r>
            <a:r>
              <a:rPr lang="it-IT" sz="3000" dirty="0" err="1" smtClean="0">
                <a:solidFill>
                  <a:schemeClr val="tx2">
                    <a:satMod val="200000"/>
                  </a:schemeClr>
                </a:solidFill>
              </a:rPr>
              <a:t>7</a:t>
            </a:r>
            <a:r>
              <a:rPr lang="it-IT" sz="30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it-IT" sz="3000" dirty="0" err="1" smtClean="0">
                <a:solidFill>
                  <a:schemeClr val="tx2">
                    <a:satMod val="200000"/>
                  </a:schemeClr>
                </a:solidFill>
              </a:rPr>
              <a:t>septies</a:t>
            </a:r>
            <a:r>
              <a:rPr lang="it-IT" sz="2600" dirty="0" err="1" smtClean="0">
                <a:solidFill>
                  <a:schemeClr val="tx2">
                    <a:satMod val="200000"/>
                  </a:schemeClr>
                </a:solidFill>
              </a:rPr>
              <a:t>–</a:t>
            </a:r>
            <a:r>
              <a:rPr lang="it-IT" sz="2600" dirty="0" smtClean="0">
                <a:solidFill>
                  <a:schemeClr val="tx2">
                    <a:satMod val="200000"/>
                  </a:schemeClr>
                </a:solidFill>
              </a:rPr>
              <a:t> PRESTAZIONI RESE A COMMITTENTI PERSONE FISICHE EXTRAUE</a:t>
            </a:r>
            <a:endParaRPr lang="it-IT" sz="2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914400" y="1622425"/>
          <a:ext cx="77724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6341"/>
                <a:gridCol w="19660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SERVIZI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REGOLA </a:t>
                      </a:r>
                      <a:endParaRPr lang="it-IT" dirty="0"/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dirty="0" smtClean="0">
                          <a:latin typeface="Corbel (Corpo)"/>
                          <a:cs typeface="Corbel (Corpo)"/>
                        </a:rPr>
                        <a:t>CESSIONI </a:t>
                      </a:r>
                      <a:r>
                        <a:rPr lang="it-IT" sz="1500" dirty="0" err="1" smtClean="0">
                          <a:latin typeface="Corbel (Corpo)"/>
                          <a:cs typeface="Corbel (Corpo)"/>
                        </a:rPr>
                        <a:t>DI</a:t>
                      </a:r>
                      <a:r>
                        <a:rPr lang="it-IT" sz="1500" dirty="0" smtClean="0">
                          <a:latin typeface="Corbel (Corpo)"/>
                          <a:cs typeface="Corbel (Corpo)"/>
                        </a:rPr>
                        <a:t> PROPRIETA’ INDUSTRIALE</a:t>
                      </a: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 EX ART. </a:t>
                      </a:r>
                      <a:r>
                        <a:rPr lang="it-IT" sz="1500" baseline="0" dirty="0" err="1" smtClean="0">
                          <a:latin typeface="Corbel (Corpo)"/>
                          <a:cs typeface="Corbel (Corpo)"/>
                        </a:rPr>
                        <a:t>3</a:t>
                      </a: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, C2, N2 DPR 633/72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PRESTAZIONI PUBBLICITARIE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CONSULENZA E ASSISTENZA TECNICA E LEGALE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ELABORAZIONE E FORNITURA DATI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OPERAZIONI BANCARIE, FINANZIARIE E ASSICURATIVE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MESSA A DISPOSIZIONE DEL PERSONALE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LOCAZIONI </a:t>
                      </a:r>
                      <a:r>
                        <a:rPr lang="it-IT" sz="1500" baseline="0" dirty="0" err="1" smtClean="0">
                          <a:latin typeface="Corbel (Corpo)"/>
                          <a:cs typeface="Corbel (Corpo)"/>
                        </a:rPr>
                        <a:t>DI</a:t>
                      </a: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 BENI MOBILI DIVERSI DA MEZZID I TRASPORTO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ACCESSO AI SISTEMI </a:t>
                      </a:r>
                      <a:r>
                        <a:rPr lang="it-IT" sz="1500" baseline="0" dirty="0" err="1" smtClean="0">
                          <a:latin typeface="Corbel (Corpo)"/>
                          <a:cs typeface="Corbel (Corpo)"/>
                        </a:rPr>
                        <a:t>DI</a:t>
                      </a: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 GAS NATURALE, ENERGIA ELETTRICA , ECC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SERVIZI </a:t>
                      </a:r>
                      <a:r>
                        <a:rPr lang="it-IT" sz="1500" baseline="0" dirty="0" err="1" smtClean="0">
                          <a:latin typeface="Corbel (Corpo)"/>
                          <a:cs typeface="Corbel (Corpo)"/>
                        </a:rPr>
                        <a:t>DI</a:t>
                      </a: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 TELECOMUNICAZIONI E TELERADIODIFFUSIONE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SERVIZI PRESTATI IN VIA ELETTRONICA</a:t>
                      </a:r>
                    </a:p>
                    <a:p>
                      <a:pPr marL="176213" indent="-176213" algn="just">
                        <a:spcAft>
                          <a:spcPts val="600"/>
                        </a:spcAft>
                        <a:buFont typeface="Arial"/>
                        <a:buChar char="•"/>
                        <a:tabLst>
                          <a:tab pos="176213" algn="l"/>
                        </a:tabLst>
                      </a:pP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SERVIZI INERENTI L’OBBLIGO  </a:t>
                      </a:r>
                      <a:r>
                        <a:rPr lang="it-IT" sz="1500" baseline="0" dirty="0" err="1" smtClean="0">
                          <a:latin typeface="Corbel (Corpo)"/>
                          <a:cs typeface="Corbel (Corpo)"/>
                        </a:rPr>
                        <a:t>DI</a:t>
                      </a:r>
                      <a:r>
                        <a:rPr lang="it-IT" sz="1500" baseline="0" dirty="0" smtClean="0">
                          <a:latin typeface="Corbel (Corpo)"/>
                          <a:cs typeface="Corbel (Corpo)"/>
                        </a:rPr>
                        <a:t> NON ESERCITARE INTERAMENTE O PARZIALMENTE UNO DEI DIRITTI PRECEDENTI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NON SONO RILEVANTI IN ITALIA SE RESE A</a:t>
                      </a:r>
                      <a:r>
                        <a:rPr lang="it-IT" baseline="0" dirty="0" smtClean="0"/>
                        <a:t> COMMITTENTI EXTRAUE NON SOGGETTI PASSIVI </a:t>
                      </a:r>
                      <a:r>
                        <a:rPr lang="it-IT" baseline="0" dirty="0" err="1" smtClean="0"/>
                        <a:t>DI</a:t>
                      </a:r>
                      <a:r>
                        <a:rPr lang="it-IT" baseline="0" dirty="0" smtClean="0"/>
                        <a:t> IMPOSTA</a:t>
                      </a:r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 dir="u"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Choice>
    <mc:Fallback>
      <mc:AlternateContent>
        <mc:Choice Requires="mp">
          <p:transition>
            <p:cover dir="u"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p="http://schemas.microsoft.com/office/mac/powerpoint/2008/main">
          <p:transition>
            <p:cover dir="u"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59586"/>
            <a:ext cx="8305800" cy="79166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ADEMPIMENTI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2218173"/>
            <a:ext cx="725148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 smtClean="0"/>
              <a:t>Per le operazioni rilevanti in </a:t>
            </a:r>
            <a:r>
              <a:rPr lang="it-IT" sz="2600" dirty="0" smtClean="0">
                <a:solidFill>
                  <a:srgbClr val="FF6600"/>
                </a:solidFill>
              </a:rPr>
              <a:t>Italia effettuate da non residenti nei confronti di soggetti passivi residenti, </a:t>
            </a:r>
            <a:r>
              <a:rPr lang="it-IT" sz="2600" dirty="0" smtClean="0"/>
              <a:t>gli obblighi relativi sono adempiuti dall’acquirente/beneficiario residente.</a:t>
            </a:r>
            <a:endParaRPr lang="it-IT" sz="26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94204" y="4829892"/>
            <a:ext cx="52225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Il soggetto residente </a:t>
            </a:r>
            <a:r>
              <a:rPr lang="it-IT" sz="2400" u="sng" dirty="0" smtClean="0"/>
              <a:t>integra la fattura del prestatore </a:t>
            </a:r>
            <a:r>
              <a:rPr lang="it-IT" sz="2400" u="sng" dirty="0" smtClean="0"/>
              <a:t>CEE, </a:t>
            </a:r>
            <a:r>
              <a:rPr lang="it-IT" sz="2400" u="sng" dirty="0" smtClean="0"/>
              <a:t>emette autofattura </a:t>
            </a:r>
            <a:r>
              <a:rPr lang="it-IT" sz="2400" dirty="0" smtClean="0"/>
              <a:t>(reverse </a:t>
            </a:r>
            <a:r>
              <a:rPr lang="it-IT" sz="2400" dirty="0" err="1" smtClean="0"/>
              <a:t>charge</a:t>
            </a:r>
            <a:r>
              <a:rPr lang="it-IT" sz="2400" dirty="0" smtClean="0"/>
              <a:t>) negli altri casi.</a:t>
            </a:r>
            <a:endParaRPr lang="it-IT" sz="2400" dirty="0"/>
          </a:p>
        </p:txBody>
      </p:sp>
      <p:sp>
        <p:nvSpPr>
          <p:cNvPr id="5" name="Freccia angolare in su 4"/>
          <p:cNvSpPr/>
          <p:nvPr/>
        </p:nvSpPr>
        <p:spPr>
          <a:xfrm rot="5400000">
            <a:off x="885875" y="4231822"/>
            <a:ext cx="1841133" cy="1322493"/>
          </a:xfrm>
          <a:prstGeom prst="bent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59586"/>
            <a:ext cx="8305800" cy="79166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ADEMPIMENTI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1878291"/>
            <a:ext cx="725148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 smtClean="0"/>
              <a:t>Per le operazioni rilevanti in </a:t>
            </a:r>
            <a:r>
              <a:rPr lang="it-IT" sz="2600" dirty="0" smtClean="0">
                <a:solidFill>
                  <a:srgbClr val="FF6600"/>
                </a:solidFill>
              </a:rPr>
              <a:t>Italia effettuate da non residenti nei confronti di non soggetti passivi residenti o soggetti passivi di altro stato, </a:t>
            </a:r>
            <a:r>
              <a:rPr lang="it-IT" sz="2600" dirty="0" smtClean="0"/>
              <a:t>gli obblighi relativi sono adempiuti dal cedente/prestatore non residente</a:t>
            </a:r>
            <a:endParaRPr lang="it-IT" sz="26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94204" y="4829892"/>
            <a:ext cx="52225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Il prestatore non residente </a:t>
            </a:r>
            <a:r>
              <a:rPr lang="it-IT" sz="2400" u="sng" dirty="0" smtClean="0"/>
              <a:t>si identifica direttamente o nomina un rappresentante fiscale</a:t>
            </a:r>
            <a:endParaRPr lang="it-IT" sz="2400" dirty="0"/>
          </a:p>
        </p:txBody>
      </p:sp>
      <p:sp>
        <p:nvSpPr>
          <p:cNvPr id="5" name="Freccia angolare in su 4"/>
          <p:cNvSpPr/>
          <p:nvPr/>
        </p:nvSpPr>
        <p:spPr>
          <a:xfrm rot="5400000">
            <a:off x="885875" y="4231822"/>
            <a:ext cx="1841133" cy="1322493"/>
          </a:xfrm>
          <a:prstGeom prst="bent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Link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</p:nvPr>
        </p:nvGraphicFramePr>
        <p:xfrm>
          <a:off x="685070" y="2205924"/>
          <a:ext cx="8001730" cy="348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865"/>
                <a:gridCol w="400086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Indirizzo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descrizione</a:t>
                      </a:r>
                      <a:endParaRPr lang="it-IT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http://</a:t>
                      </a:r>
                      <a:r>
                        <a:rPr lang="it-IT" dirty="0" err="1" smtClean="0"/>
                        <a:t>ec.europa.eu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taxation_customs</a:t>
                      </a:r>
                      <a:r>
                        <a:rPr lang="it-IT" dirty="0" smtClean="0"/>
                        <a:t>/common/</a:t>
                      </a:r>
                      <a:r>
                        <a:rPr lang="it-IT" dirty="0" err="1" smtClean="0"/>
                        <a:t>elearning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vat</a:t>
                      </a:r>
                      <a:r>
                        <a:rPr lang="it-IT" dirty="0" smtClean="0"/>
                        <a:t>/index_en.htm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Corso on-line</a:t>
                      </a:r>
                      <a:r>
                        <a:rPr lang="it-IT" baseline="0" dirty="0" smtClean="0"/>
                        <a:t> sui principi base della Direttiva 2006/112/EC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http://</a:t>
                      </a:r>
                      <a:r>
                        <a:rPr lang="it-IT" dirty="0" err="1" smtClean="0"/>
                        <a:t>ec.europa.eu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taxation_customs</a:t>
                      </a:r>
                      <a:r>
                        <a:rPr lang="it-IT" dirty="0" smtClean="0"/>
                        <a:t>/common/</a:t>
                      </a:r>
                      <a:r>
                        <a:rPr lang="it-IT" dirty="0" err="1" smtClean="0"/>
                        <a:t>links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tax</a:t>
                      </a:r>
                      <a:r>
                        <a:rPr lang="it-IT" dirty="0" smtClean="0"/>
                        <a:t>/index_en.htm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Elenco dei siti</a:t>
                      </a:r>
                      <a:r>
                        <a:rPr lang="it-IT" baseline="0" dirty="0" smtClean="0"/>
                        <a:t> delle autorità fiscali dei paesi UE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http://</a:t>
                      </a:r>
                      <a:r>
                        <a:rPr lang="it-IT" dirty="0" err="1" smtClean="0"/>
                        <a:t>ec.europa.eu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taxation_customs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taxation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vat</a:t>
                      </a:r>
                      <a:r>
                        <a:rPr lang="it-IT" dirty="0" smtClean="0"/>
                        <a:t>/how_vat_works/</a:t>
                      </a:r>
                      <a:r>
                        <a:rPr lang="it-IT" dirty="0" err="1" smtClean="0"/>
                        <a:t>rates</a:t>
                      </a:r>
                      <a:r>
                        <a:rPr lang="it-IT" dirty="0" smtClean="0"/>
                        <a:t>/index_en.htm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Aliquote IVA</a:t>
                      </a:r>
                      <a:r>
                        <a:rPr lang="it-IT" baseline="0" dirty="0" smtClean="0"/>
                        <a:t> nei paesi UE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1778" y="797589"/>
            <a:ext cx="74689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500" dirty="0" smtClean="0"/>
              <a:t>L’</a:t>
            </a:r>
            <a:r>
              <a:rPr lang="it-IT" sz="2500" dirty="0" smtClean="0">
                <a:solidFill>
                  <a:srgbClr val="FF6600"/>
                </a:solidFill>
              </a:rPr>
              <a:t>IVA</a:t>
            </a:r>
            <a:r>
              <a:rPr lang="it-IT" sz="2500" dirty="0" smtClean="0"/>
              <a:t> è:</a:t>
            </a:r>
          </a:p>
        </p:txBody>
      </p:sp>
      <p:grpSp>
        <p:nvGrpSpPr>
          <p:cNvPr id="6" name="Gruppo 6"/>
          <p:cNvGrpSpPr/>
          <p:nvPr/>
        </p:nvGrpSpPr>
        <p:grpSpPr>
          <a:xfrm>
            <a:off x="701778" y="1704715"/>
            <a:ext cx="8270613" cy="1523494"/>
            <a:chOff x="549378" y="1971962"/>
            <a:chExt cx="8270613" cy="1523494"/>
          </a:xfrm>
        </p:grpSpPr>
        <p:sp>
          <p:nvSpPr>
            <p:cNvPr id="8" name="CasellaDiTesto 7"/>
            <p:cNvSpPr txBox="1"/>
            <p:nvPr/>
          </p:nvSpPr>
          <p:spPr>
            <a:xfrm>
              <a:off x="549378" y="1971962"/>
              <a:ext cx="305774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500" dirty="0" smtClean="0">
                  <a:solidFill>
                    <a:srgbClr val="FF6600"/>
                  </a:solidFill>
                </a:rPr>
                <a:t>imposta indiretta</a:t>
              </a:r>
              <a:endParaRPr lang="it-IT" sz="2500" dirty="0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4175144" y="1971962"/>
              <a:ext cx="4644847" cy="1523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2500" dirty="0" smtClean="0"/>
                <a:t>Versata all’erario dal venditore ma effettivamente “sopportata” dall’acquirente.</a:t>
              </a:r>
            </a:p>
            <a:p>
              <a:endParaRPr lang="it-I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MECCANISMO DELLA DETRAZIONE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3041501"/>
          <a:ext cx="8229600" cy="2809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OPERAZIONE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Pagamento a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 fornitore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Incasso da cliente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Debito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400" baseline="0" dirty="0" err="1" smtClean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Erario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Credito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400" baseline="0" dirty="0" err="1" smtClean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it-IT" sz="1400" baseline="0" dirty="0" smtClean="0">
                          <a:solidFill>
                            <a:schemeClr val="bg1"/>
                          </a:solidFill>
                        </a:rPr>
                        <a:t>/Erario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“zero </a:t>
                      </a:r>
                      <a:r>
                        <a:rPr lang="it-IT" sz="1400" dirty="0" err="1" smtClean="0">
                          <a:solidFill>
                            <a:schemeClr val="bg1"/>
                          </a:solidFill>
                        </a:rPr>
                        <a:t>ratio</a:t>
                      </a:r>
                      <a:r>
                        <a:rPr lang="it-IT" sz="1400" dirty="0" smtClean="0">
                          <a:solidFill>
                            <a:schemeClr val="bg1"/>
                          </a:solidFill>
                        </a:rPr>
                        <a:t>”</a:t>
                      </a:r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acquisto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Cessione</a:t>
                      </a:r>
                      <a:r>
                        <a:rPr lang="it-IT" baseline="0" dirty="0" smtClean="0"/>
                        <a:t> interna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+160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-160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Cessione CEE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Non imponibile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Cessione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ExtraCee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Non imponibile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58976" y="2122366"/>
            <a:ext cx="434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HP: ACQUISTO A 500€ E VENDO A 800€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1778" y="797589"/>
            <a:ext cx="74689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500" dirty="0" smtClean="0"/>
              <a:t>NORMATIVA IVA NELLA UE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02794" y="1570885"/>
            <a:ext cx="706790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04975" indent="-1620838" algn="just"/>
            <a:r>
              <a:rPr lang="it-IT" sz="2400" dirty="0" smtClean="0"/>
              <a:t>11/04/1967: adozione delle prime due direttive recanti la definizione delle linee generali dell’imposta ; </a:t>
            </a:r>
            <a:r>
              <a:rPr lang="it-IT" sz="2400" u="sng" dirty="0" smtClean="0"/>
              <a:t>agli stati membri viene lasciata ampia facoltà riguardo l’area di copertura dell’imposta e le aliquote di imposta</a:t>
            </a:r>
          </a:p>
          <a:p>
            <a:pPr marL="1704975" indent="-1620838" algn="just"/>
            <a:endParaRPr lang="it-IT" sz="2400" u="sng" dirty="0" smtClean="0"/>
          </a:p>
          <a:p>
            <a:pPr marL="1704975" indent="-1620838" algn="just"/>
            <a:r>
              <a:rPr lang="it-IT" sz="2400" dirty="0" smtClean="0"/>
              <a:t>17/05/1977: adozione della Sesta direttiva e definizione di una copertura uniforme all’interno della UE</a:t>
            </a:r>
          </a:p>
          <a:p>
            <a:pPr marL="1704975" indent="-1620838" algn="just"/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1778" y="797589"/>
            <a:ext cx="74689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500" dirty="0" smtClean="0"/>
              <a:t>NORMATIVA IVA NELLA UE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02794" y="1570885"/>
            <a:ext cx="70679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04975" indent="-1620838" algn="just"/>
            <a:r>
              <a:rPr lang="it-IT" sz="2400" dirty="0" smtClean="0"/>
              <a:t>01/01/2007: la Sesta direttiva viene sostituita dalla </a:t>
            </a:r>
            <a:r>
              <a:rPr lang="it-IT" sz="2400" dirty="0" smtClean="0">
                <a:solidFill>
                  <a:srgbClr val="FF6600"/>
                </a:solidFill>
              </a:rPr>
              <a:t>Direttiva n. 2006/12/EC</a:t>
            </a:r>
            <a:r>
              <a:rPr lang="it-IT" sz="2400" dirty="0" smtClean="0"/>
              <a:t>, la quale armonizza l’applicazione dell’IVA all’interno della UE. Agli stati membri viene concessa la possibilità di deroghe ed eccezioni nell’applicazione dell’imposta. Attualmente le aliquote IVA nei paesi membri variano dal 15% al 25%.</a:t>
            </a:r>
          </a:p>
          <a:p>
            <a:pPr marL="1704975" indent="-1620838" algn="just"/>
            <a:endParaRPr lang="it-IT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sso">
  <a:themeElements>
    <a:clrScheme name="Fluss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ss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ss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Flusso.thmx</Template>
  <TotalTime>1197</TotalTime>
  <Words>2662</Words>
  <Application>Microsoft Macintosh PowerPoint</Application>
  <PresentationFormat>Presentazione su schermo (4:3)</PresentationFormat>
  <Paragraphs>362</Paragraphs>
  <Slides>55</Slides>
  <Notes>1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55</vt:i4>
      </vt:variant>
    </vt:vector>
  </HeadingPairs>
  <TitlesOfParts>
    <vt:vector size="56" baseType="lpstr">
      <vt:lpstr>Flusso</vt:lpstr>
      <vt:lpstr>L’imposta sul valore aggiunto nelle operazioni internazionali</vt:lpstr>
      <vt:lpstr>Diapositiva 2</vt:lpstr>
      <vt:lpstr>Diapositiva 3</vt:lpstr>
      <vt:lpstr>Diapositiva 4</vt:lpstr>
      <vt:lpstr>Diapositiva 5</vt:lpstr>
      <vt:lpstr>Diapositiva 6</vt:lpstr>
      <vt:lpstr>MECCANISMO DELLA DETRAZIONE</vt:lpstr>
      <vt:lpstr>Diapositiva 8</vt:lpstr>
      <vt:lpstr>Diapositiva 9</vt:lpstr>
      <vt:lpstr>Diapositiva 10</vt:lpstr>
      <vt:lpstr>REQUISITI PER L’APPLICAZIONE DELL’IMPOSTA</vt:lpstr>
      <vt:lpstr>REQUISITI PER L’APPLICAZIONE DELL’IMPOSTA</vt:lpstr>
      <vt:lpstr>REQUISITI PER L’APPLICAZIONE DELL’IMPOSTA</vt:lpstr>
      <vt:lpstr>Requisito oggettivo: CESSIONI DI BENI</vt:lpstr>
      <vt:lpstr>Requisito oggettivo: CESSIONI DI BENI – art. 2</vt:lpstr>
      <vt:lpstr>Requisito oggettivo: PRESTAZIONI DI SERVIZI</vt:lpstr>
      <vt:lpstr>Requisito oggettivo: PRESTAZIONI DI SERVIZI – art. 3</vt:lpstr>
      <vt:lpstr>Requisito soggettivo: ESERCIZIO DI IMPRESA – art. 4</vt:lpstr>
      <vt:lpstr>Requisito soggettivo: ESERCIZIO DI IMPRESA – art. 4</vt:lpstr>
      <vt:lpstr>Requisito soggettivo: ESERCIZIO DI IMPRESA – art. 4</vt:lpstr>
      <vt:lpstr>Requisito soggettivo: ESERCIZIO DI ARTI E PROFESSIONI – art. 5</vt:lpstr>
      <vt:lpstr>Diapositiva 22</vt:lpstr>
      <vt:lpstr>TERRITORIO – art. 7, c1</vt:lpstr>
      <vt:lpstr>Diapositiva 24</vt:lpstr>
      <vt:lpstr>Diapositiva 25</vt:lpstr>
      <vt:lpstr>Diapositiva 26</vt:lpstr>
      <vt:lpstr>CESSIONI/ACQUISTI NAZIONALI</vt:lpstr>
      <vt:lpstr>CESSIONI/ACQUISTI NAZIONALI</vt:lpstr>
      <vt:lpstr>Diapositiva 29</vt:lpstr>
      <vt:lpstr>Diapositiva 30</vt:lpstr>
      <vt:lpstr>CESSIONI INTRACOMUNITARIE</vt:lpstr>
      <vt:lpstr>ACQUISTI INTRACOMUNITARI</vt:lpstr>
      <vt:lpstr>TERRITORIALITA’ DELLE OPERAZIONI INTRACOMUNITARIE</vt:lpstr>
      <vt:lpstr>ADEMPIMENTI AI FINI IVA</vt:lpstr>
      <vt:lpstr>ADEMPIMENTI AI FINI IVA</vt:lpstr>
      <vt:lpstr>OPERAZIONI A CATENA</vt:lpstr>
      <vt:lpstr>OPERAZIONI A CATENA</vt:lpstr>
      <vt:lpstr>Diapositiva 38</vt:lpstr>
      <vt:lpstr>Diapositiva 39</vt:lpstr>
      <vt:lpstr>ESPORTAZIONI</vt:lpstr>
      <vt:lpstr>Diapositiva 41</vt:lpstr>
      <vt:lpstr>ESPORTAZIONI</vt:lpstr>
      <vt:lpstr>IMPORTAZIONI</vt:lpstr>
      <vt:lpstr>IMPORTAZIONI</vt:lpstr>
      <vt:lpstr>ADEMPIMENTI AI FINI IVA</vt:lpstr>
      <vt:lpstr>ADEMPIMENTI AI FINI IVA</vt:lpstr>
      <vt:lpstr>Diapositiva 47</vt:lpstr>
      <vt:lpstr>Art. 7ter – PRESTAZIONI DI SERVIZI REGOLA GENERALE DI RILEVANZA IVA </vt:lpstr>
      <vt:lpstr>Art. 7 quater– PRESTAZIONI DI SERVIZI  PARTICOLARI</vt:lpstr>
      <vt:lpstr>Art. 7 quinquies– SERVIZI CULTURALI, ARTISTICI E ALTRO</vt:lpstr>
      <vt:lpstr>Art. 7 sexies– PRESTAZIONI RESE A COMMITTENTI PERSONE FISICHE</vt:lpstr>
      <vt:lpstr>Art. 7 septies– PRESTAZIONI RESE A COMMITTENTI PERSONE FISICHE EXTRAUE</vt:lpstr>
      <vt:lpstr>ADEMPIMENTI</vt:lpstr>
      <vt:lpstr>ADEMPIMENTI</vt:lpstr>
      <vt:lpstr>Link</vt:lpstr>
    </vt:vector>
  </TitlesOfParts>
  <Company>Zivelonghi Stefania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L’applicazione dell’imposta sul valore aggiunto nelle operazioni internazionali: classificazione delle operazioni e individuazione della territorialità nella movimentazione delle merci e nelle prestazioni di servizi”</dc:title>
  <dc:creator>Stefania</dc:creator>
  <cp:lastModifiedBy>Stefania</cp:lastModifiedBy>
  <cp:revision>18</cp:revision>
  <dcterms:created xsi:type="dcterms:W3CDTF">2010-10-11T11:42:15Z</dcterms:created>
  <dcterms:modified xsi:type="dcterms:W3CDTF">2010-10-11T11:43:52Z</dcterms:modified>
</cp:coreProperties>
</file>