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3" d="100"/>
          <a:sy n="113" d="100"/>
        </p:scale>
        <p:origin x="-94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743D7C8F-AB73-4B5E-AED7-CED6B3A64E79}" type="datetimeFigureOut">
              <a:rPr lang="pl-PL"/>
              <a:pPr>
                <a:defRPr/>
              </a:pPr>
              <a:t>2011-05-04</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endParaRPr lang="pl-PL" noProof="0"/>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541F53CE-30EA-43BB-B327-F46937985263}" type="slidenum">
              <a:rPr lang="pl-PL"/>
              <a:pPr>
                <a:defRPr/>
              </a:pPr>
              <a:t>‹N›</a:t>
            </a:fld>
            <a:endParaRPr lang="pl-P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FF8CF7F8-FEA6-46F2-94AC-5D7F835F1265}" type="datetimeFigureOut">
              <a:rPr lang="pl-PL"/>
              <a:pPr>
                <a:defRPr/>
              </a:pPr>
              <a:t>2011-05-04</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BF6CFF1F-C4D3-4E63-AB34-D527054B54D5}" type="slidenum">
              <a:rPr lang="pl-PL"/>
              <a:pPr>
                <a:defRPr/>
              </a:pPr>
              <a:t>‹N›</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6B9DB97F-0F98-4841-A589-4E4D3C87FCB9}" type="datetimeFigureOut">
              <a:rPr lang="pl-PL"/>
              <a:pPr>
                <a:defRPr/>
              </a:pPr>
              <a:t>2011-05-04</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EB7C10EC-3929-4415-B90F-82A3ECF193AE}" type="slidenum">
              <a:rPr lang="pl-PL"/>
              <a:pPr>
                <a:defRPr/>
              </a:pPr>
              <a:t>‹N›</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259F7D47-3F2D-4586-844B-DE7A3284FAE7}" type="datetimeFigureOut">
              <a:rPr lang="pl-PL"/>
              <a:pPr>
                <a:defRPr/>
              </a:pPr>
              <a:t>2011-05-04</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D6A404BF-098A-406E-9550-FD4D63B6D46D}" type="slidenum">
              <a:rPr lang="pl-PL"/>
              <a:pPr>
                <a:defRPr/>
              </a:pPr>
              <a:t>‹N›</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6477A34A-7E4B-47A9-B252-F56301F605EE}" type="datetimeFigureOut">
              <a:rPr lang="pl-PL"/>
              <a:pPr>
                <a:defRPr/>
              </a:pPr>
              <a:t>2011-05-04</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FA168C73-953B-461C-B0E9-A3E6DE6B00D1}" type="slidenum">
              <a:rPr lang="pl-PL"/>
              <a:pPr>
                <a:defRPr/>
              </a:pPr>
              <a:t>‹N›</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FEC30896-CBC0-4533-9403-29CF3C35024A}" type="datetimeFigureOut">
              <a:rPr lang="pl-PL"/>
              <a:pPr>
                <a:defRPr/>
              </a:pPr>
              <a:t>2011-05-04</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684D1AD4-7532-4134-B5EB-D31C02ED584F}" type="slidenum">
              <a:rPr lang="pl-PL"/>
              <a:pPr>
                <a:defRPr/>
              </a:pPr>
              <a:t>‹N›</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F4003E2F-D2AF-4565-9C61-EB6179F5A443}" type="datetimeFigureOut">
              <a:rPr lang="pl-PL"/>
              <a:pPr>
                <a:defRPr/>
              </a:pPr>
              <a:t>2011-05-04</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0E5CF052-2FC0-439D-89F0-3EB377104EA3}" type="slidenum">
              <a:rPr lang="pl-PL"/>
              <a:pPr>
                <a:defRPr/>
              </a:pPr>
              <a:t>‹N›</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73378A44-FAC0-496A-A2C0-E8793886D302}" type="datetimeFigureOut">
              <a:rPr lang="pl-PL"/>
              <a:pPr>
                <a:defRPr/>
              </a:pPr>
              <a:t>2011-05-04</a:t>
            </a:fld>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C29A5CFB-ED41-4240-90C8-DEEF20A7E86E}" type="slidenum">
              <a:rPr lang="pl-PL"/>
              <a:pPr>
                <a:defRPr/>
              </a:pPr>
              <a:t>‹N›</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3"/>
          <p:cNvSpPr>
            <a:spLocks noGrp="1"/>
          </p:cNvSpPr>
          <p:nvPr>
            <p:ph type="dt" sz="half" idx="10"/>
          </p:nvPr>
        </p:nvSpPr>
        <p:spPr/>
        <p:txBody>
          <a:bodyPr/>
          <a:lstStyle>
            <a:lvl1pPr>
              <a:defRPr/>
            </a:lvl1pPr>
          </a:lstStyle>
          <a:p>
            <a:pPr>
              <a:defRPr/>
            </a:pPr>
            <a:fld id="{8FD34B41-6C09-4A04-A1B7-E6F7D6EB362B}" type="datetimeFigureOut">
              <a:rPr lang="pl-PL"/>
              <a:pPr>
                <a:defRPr/>
              </a:pPr>
              <a:t>2011-05-04</a:t>
            </a:fld>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DF1A41B5-F83B-4D75-88F4-D95430CB0BB5}" type="slidenum">
              <a:rPr lang="pl-PL"/>
              <a:pPr>
                <a:defRPr/>
              </a:pPr>
              <a:t>‹N›</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5BAFC026-2993-404A-95F5-A87016CFA59E}" type="datetimeFigureOut">
              <a:rPr lang="pl-PL"/>
              <a:pPr>
                <a:defRPr/>
              </a:pPr>
              <a:t>2011-05-04</a:t>
            </a:fld>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5E44F3CD-D3F4-4D36-AE1E-D4F2B15135A7}" type="slidenum">
              <a:rPr lang="pl-PL"/>
              <a:pPr>
                <a:defRPr/>
              </a:pPr>
              <a:t>‹N›</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24673AD4-0406-40C2-AE5B-B4F8ADD0D288}" type="datetimeFigureOut">
              <a:rPr lang="pl-PL"/>
              <a:pPr>
                <a:defRPr/>
              </a:pPr>
              <a:t>2011-05-04</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F62FCA3F-8A52-49B0-8DD8-E9CBE9F44783}" type="slidenum">
              <a:rPr lang="pl-PL"/>
              <a:pPr>
                <a:defRPr/>
              </a:pPr>
              <a:t>‹N›</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BC4C4F7C-D9E5-4071-997F-56D5CCC54DB7}" type="datetimeFigureOut">
              <a:rPr lang="pl-PL"/>
              <a:pPr>
                <a:defRPr/>
              </a:pPr>
              <a:t>2011-05-04</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83127A2E-A220-42E1-8849-2280681F3FA7}" type="slidenum">
              <a:rPr lang="pl-PL"/>
              <a:pPr>
                <a:defRPr/>
              </a:pPr>
              <a:t>‹N›</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smtClean="0"/>
              <a:t>Kliknij, aby edytować styl wzorca tytułu</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3C988A1-A4F8-41AC-A93A-B845D959B803}" type="datetimeFigureOut">
              <a:rPr lang="pl-PL"/>
              <a:pPr>
                <a:defRPr/>
              </a:pPr>
              <a:t>2011-05-04</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FFC165EB-B37A-423C-BBEB-D17FCA27827C}" type="slidenum">
              <a:rPr lang="pl-PL"/>
              <a:pPr>
                <a:defRPr/>
              </a:pPr>
              <a:t>‹N›</a:t>
            </a:fld>
            <a:endParaRPr lang="pl-P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a:xfrm>
            <a:off x="0" y="1268413"/>
            <a:ext cx="9144000" cy="3097212"/>
          </a:xfrm>
        </p:spPr>
        <p:txBody>
          <a:bodyPr/>
          <a:lstStyle/>
          <a:p>
            <a:r>
              <a:rPr lang="pl-PL" sz="6600" b="1" smtClean="0"/>
              <a:t>Polish administration</a:t>
            </a:r>
          </a:p>
        </p:txBody>
      </p:sp>
    </p:spTree>
  </p:cSld>
  <p:clrMapOvr>
    <a:masterClrMapping/>
  </p:clrMapOvr>
  <p:transition spd="slow">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ytuł 1"/>
          <p:cNvSpPr>
            <a:spLocks noGrp="1"/>
          </p:cNvSpPr>
          <p:nvPr>
            <p:ph type="title"/>
          </p:nvPr>
        </p:nvSpPr>
        <p:spPr>
          <a:xfrm>
            <a:off x="0" y="0"/>
            <a:ext cx="9144000" cy="6858000"/>
          </a:xfrm>
        </p:spPr>
        <p:txBody>
          <a:bodyPr/>
          <a:lstStyle/>
          <a:p>
            <a:r>
              <a:rPr lang="tr-TR" smtClean="0"/>
              <a:t>The constitutional position of the Cabinet is r</a:t>
            </a:r>
            <a:r>
              <a:rPr lang="pl-PL" smtClean="0"/>
              <a:t>ather</a:t>
            </a:r>
            <a:r>
              <a:rPr lang="tr-TR" smtClean="0"/>
              <a:t> strong</a:t>
            </a:r>
            <a:r>
              <a:rPr lang="pl-PL" smtClean="0"/>
              <a:t> </a:t>
            </a:r>
            <a:br>
              <a:rPr lang="pl-PL" smtClean="0"/>
            </a:br>
            <a:r>
              <a:rPr lang="pl-PL" sz="3200" smtClean="0"/>
              <a:t>(governing of the country is divided into </a:t>
            </a:r>
            <a:br>
              <a:rPr lang="pl-PL" sz="3200" smtClean="0"/>
            </a:br>
            <a:r>
              <a:rPr lang="pl-PL" sz="3200" smtClean="0"/>
              <a:t>the Council and the President). </a:t>
            </a:r>
            <a:r>
              <a:rPr lang="pl-PL" sz="1600" smtClean="0"/>
              <a:t/>
            </a:r>
            <a:br>
              <a:rPr lang="pl-PL" sz="1600" smtClean="0"/>
            </a:br>
            <a:r>
              <a:rPr lang="pl-PL" smtClean="0"/>
              <a:t/>
            </a:r>
            <a:br>
              <a:rPr lang="pl-PL" smtClean="0"/>
            </a:br>
            <a:r>
              <a:rPr lang="tr-TR" smtClean="0"/>
              <a:t> </a:t>
            </a:r>
            <a:r>
              <a:rPr lang="pl-PL" smtClean="0"/>
              <a:t>T</a:t>
            </a:r>
            <a:r>
              <a:rPr lang="tr-TR" smtClean="0"/>
              <a:t>he Council of Ministers deals with issues not reserved for the other </a:t>
            </a:r>
            <a:r>
              <a:rPr lang="pl-PL" smtClean="0"/>
              <a:t>s</a:t>
            </a:r>
            <a:r>
              <a:rPr lang="tr-TR" smtClean="0"/>
              <a:t>tate </a:t>
            </a:r>
            <a:r>
              <a:rPr lang="pl-PL" smtClean="0"/>
              <a:t>authorities</a:t>
            </a:r>
            <a:r>
              <a:rPr lang="tr-TR" smtClean="0"/>
              <a:t> or local government.</a:t>
            </a:r>
            <a:endParaRPr lang="pl-PL" smtClean="0"/>
          </a:p>
        </p:txBody>
      </p:sp>
    </p:spTree>
  </p:cSld>
  <p:clrMapOvr>
    <a:masterClrMapping/>
  </p:clrMapOvr>
  <p:transition spd="slow">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ytuł 1"/>
          <p:cNvSpPr>
            <a:spLocks noGrp="1"/>
          </p:cNvSpPr>
          <p:nvPr>
            <p:ph type="title"/>
          </p:nvPr>
        </p:nvSpPr>
        <p:spPr>
          <a:xfrm>
            <a:off x="0" y="0"/>
            <a:ext cx="9144000" cy="6858000"/>
          </a:xfrm>
        </p:spPr>
        <p:txBody>
          <a:bodyPr/>
          <a:lstStyle/>
          <a:p>
            <a:r>
              <a:rPr lang="pl-PL" smtClean="0"/>
              <a:t>T</a:t>
            </a:r>
            <a:r>
              <a:rPr lang="tr-TR" smtClean="0"/>
              <a:t>he </a:t>
            </a:r>
            <a:r>
              <a:rPr lang="tr-TR" smtClean="0">
                <a:solidFill>
                  <a:srgbClr val="FF0000"/>
                </a:solidFill>
              </a:rPr>
              <a:t>Prime Minister </a:t>
            </a:r>
            <a:r>
              <a:rPr lang="pl-PL" smtClean="0"/>
              <a:t/>
            </a:r>
            <a:br>
              <a:rPr lang="pl-PL" smtClean="0"/>
            </a:br>
            <a:r>
              <a:rPr lang="pl-PL" smtClean="0"/>
              <a:t>(t</a:t>
            </a:r>
            <a:r>
              <a:rPr lang="tr-TR" smtClean="0"/>
              <a:t>he Chief of government</a:t>
            </a:r>
            <a:r>
              <a:rPr lang="pl-PL" smtClean="0"/>
              <a:t>)</a:t>
            </a:r>
            <a:r>
              <a:rPr lang="tr-TR" smtClean="0"/>
              <a:t> </a:t>
            </a:r>
            <a:r>
              <a:rPr lang="pl-PL" smtClean="0"/>
              <a:t/>
            </a:r>
            <a:br>
              <a:rPr lang="pl-PL" smtClean="0"/>
            </a:br>
            <a:r>
              <a:rPr lang="tr-TR" smtClean="0"/>
              <a:t>along with </a:t>
            </a:r>
            <a:r>
              <a:rPr lang="pl-PL" smtClean="0"/>
              <a:t>the M</a:t>
            </a:r>
            <a:r>
              <a:rPr lang="tr-TR" smtClean="0"/>
              <a:t>inisters </a:t>
            </a:r>
            <a:r>
              <a:rPr lang="pl-PL" smtClean="0"/>
              <a:t/>
            </a:r>
            <a:br>
              <a:rPr lang="pl-PL" smtClean="0"/>
            </a:br>
            <a:r>
              <a:rPr lang="tr-TR" smtClean="0"/>
              <a:t>is directly involved in governing. </a:t>
            </a:r>
            <a:endParaRPr lang="pl-PL" smtClean="0"/>
          </a:p>
        </p:txBody>
      </p:sp>
    </p:spTree>
  </p:cSld>
  <p:clrMapOvr>
    <a:masterClrMapping/>
  </p:clrMapOvr>
  <p:transition spd="slow">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ytuł 1"/>
          <p:cNvSpPr>
            <a:spLocks noGrp="1"/>
          </p:cNvSpPr>
          <p:nvPr>
            <p:ph type="title"/>
          </p:nvPr>
        </p:nvSpPr>
        <p:spPr>
          <a:xfrm>
            <a:off x="0" y="188913"/>
            <a:ext cx="9144000" cy="6669087"/>
          </a:xfrm>
        </p:spPr>
        <p:txBody>
          <a:bodyPr/>
          <a:lstStyle/>
          <a:p>
            <a:r>
              <a:rPr lang="pl-PL" sz="4800" smtClean="0"/>
              <a:t>T</a:t>
            </a:r>
            <a:r>
              <a:rPr lang="tr-TR" sz="4800" smtClean="0"/>
              <a:t>he Prime Minister and </a:t>
            </a:r>
            <a:r>
              <a:rPr lang="pl-PL" sz="4800" smtClean="0"/>
              <a:t>the Ministers</a:t>
            </a:r>
            <a:r>
              <a:rPr lang="tr-TR" sz="4800" smtClean="0"/>
              <a:t> are </a:t>
            </a:r>
            <a:r>
              <a:rPr lang="pl-PL" sz="4800" smtClean="0"/>
              <a:t>especially </a:t>
            </a:r>
            <a:r>
              <a:rPr lang="tr-TR" sz="4800" smtClean="0"/>
              <a:t>involved in conducting both </a:t>
            </a:r>
            <a:r>
              <a:rPr lang="pl-PL" sz="4800" smtClean="0"/>
              <a:t/>
            </a:r>
            <a:br>
              <a:rPr lang="pl-PL" sz="4800" smtClean="0"/>
            </a:br>
            <a:r>
              <a:rPr lang="tr-TR" sz="4800" b="1" smtClean="0"/>
              <a:t>internal affairs </a:t>
            </a:r>
            <a:r>
              <a:rPr lang="tr-TR" sz="4800" smtClean="0"/>
              <a:t>and</a:t>
            </a:r>
            <a:r>
              <a:rPr lang="tr-TR" sz="4800" b="1" smtClean="0"/>
              <a:t> </a:t>
            </a:r>
            <a:r>
              <a:rPr lang="pl-PL" sz="4800" b="1" smtClean="0"/>
              <a:t/>
            </a:r>
            <a:br>
              <a:rPr lang="pl-PL" sz="4800" b="1" smtClean="0"/>
            </a:br>
            <a:r>
              <a:rPr lang="tr-TR" sz="4800" b="1" smtClean="0"/>
              <a:t>foreign policy</a:t>
            </a:r>
            <a:r>
              <a:rPr lang="pl-PL" b="1" smtClean="0"/>
              <a:t/>
            </a:r>
            <a:br>
              <a:rPr lang="pl-PL" b="1" smtClean="0"/>
            </a:br>
            <a:r>
              <a:rPr lang="pl-PL" sz="3200" smtClean="0"/>
              <a:t>(they make most of decisions in Polish policy)</a:t>
            </a:r>
            <a:r>
              <a:rPr lang="tr-TR" sz="3200" smtClean="0"/>
              <a:t> </a:t>
            </a:r>
            <a:r>
              <a:rPr lang="pl-PL" smtClean="0"/>
              <a:t/>
            </a:r>
            <a:br>
              <a:rPr lang="pl-PL" smtClean="0"/>
            </a:br>
            <a:endParaRPr lang="pl-PL" smtClean="0"/>
          </a:p>
        </p:txBody>
      </p:sp>
    </p:spTree>
  </p:cSld>
  <p:clrMapOvr>
    <a:masterClrMapping/>
  </p:clrMapOvr>
  <p:transition spd="slow">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ytuł 1"/>
          <p:cNvSpPr>
            <a:spLocks noGrp="1"/>
          </p:cNvSpPr>
          <p:nvPr>
            <p:ph type="title"/>
          </p:nvPr>
        </p:nvSpPr>
        <p:spPr>
          <a:xfrm>
            <a:off x="0" y="0"/>
            <a:ext cx="9144000" cy="6858000"/>
          </a:xfrm>
        </p:spPr>
        <p:txBody>
          <a:bodyPr/>
          <a:lstStyle/>
          <a:p>
            <a:r>
              <a:rPr lang="tr-TR" smtClean="0"/>
              <a:t> </a:t>
            </a:r>
            <a:r>
              <a:rPr lang="pl-PL" smtClean="0"/>
              <a:t/>
            </a:r>
            <a:br>
              <a:rPr lang="pl-PL" smtClean="0"/>
            </a:br>
            <a:r>
              <a:rPr lang="pl-PL" smtClean="0"/>
              <a:t/>
            </a:r>
            <a:br>
              <a:rPr lang="pl-PL" smtClean="0"/>
            </a:br>
            <a:r>
              <a:rPr lang="pl-PL" smtClean="0"/>
              <a:t/>
            </a:r>
            <a:br>
              <a:rPr lang="pl-PL" smtClean="0"/>
            </a:br>
            <a:r>
              <a:rPr lang="pl-PL" smtClean="0"/>
              <a:t/>
            </a:r>
            <a:br>
              <a:rPr lang="pl-PL" smtClean="0"/>
            </a:br>
            <a:r>
              <a:rPr lang="pl-PL" smtClean="0"/>
              <a:t/>
            </a:r>
            <a:br>
              <a:rPr lang="pl-PL" smtClean="0"/>
            </a:br>
            <a:r>
              <a:rPr lang="pl-PL" b="1" smtClean="0"/>
              <a:t>E</a:t>
            </a:r>
            <a:r>
              <a:rPr lang="tr-TR" b="1" smtClean="0"/>
              <a:t>conomic policy </a:t>
            </a:r>
            <a:r>
              <a:rPr lang="pl-PL" smtClean="0"/>
              <a:t>- o</a:t>
            </a:r>
            <a:r>
              <a:rPr lang="tr-TR" smtClean="0"/>
              <a:t>ne of the main spheres of the C</a:t>
            </a:r>
            <a:r>
              <a:rPr lang="pl-PL" smtClean="0"/>
              <a:t>abinet</a:t>
            </a:r>
            <a:r>
              <a:rPr lang="tr-TR" smtClean="0"/>
              <a:t> activities</a:t>
            </a:r>
            <a:r>
              <a:rPr lang="pl-PL" smtClean="0"/>
              <a:t> -</a:t>
            </a:r>
            <a:r>
              <a:rPr lang="tr-TR" smtClean="0"/>
              <a:t> especially clear as far as the </a:t>
            </a:r>
            <a:r>
              <a:rPr lang="pl-PL" smtClean="0"/>
              <a:t>s</a:t>
            </a:r>
            <a:r>
              <a:rPr lang="tr-TR" smtClean="0"/>
              <a:t>tate budget is concerned. </a:t>
            </a:r>
            <a:endParaRPr lang="pl-PL" smtClean="0"/>
          </a:p>
        </p:txBody>
      </p:sp>
      <p:pic>
        <p:nvPicPr>
          <p:cNvPr id="27650" name="Picture 4" descr="15266"/>
          <p:cNvPicPr>
            <a:picLocks noChangeAspect="1" noChangeArrowheads="1"/>
          </p:cNvPicPr>
          <p:nvPr/>
        </p:nvPicPr>
        <p:blipFill>
          <a:blip r:embed="rId2"/>
          <a:srcRect/>
          <a:stretch>
            <a:fillRect/>
          </a:stretch>
        </p:blipFill>
        <p:spPr bwMode="auto">
          <a:xfrm>
            <a:off x="2051050" y="0"/>
            <a:ext cx="4968875" cy="3587750"/>
          </a:xfrm>
          <a:prstGeom prst="rect">
            <a:avLst/>
          </a:prstGeom>
          <a:noFill/>
          <a:ln w="9525">
            <a:noFill/>
            <a:miter lim="800000"/>
            <a:headEnd/>
            <a:tailEnd/>
          </a:ln>
        </p:spPr>
      </p:pic>
    </p:spTree>
  </p:cSld>
  <p:clrMapOvr>
    <a:masterClrMapping/>
  </p:clrMapOvr>
  <p:transition spd="slow">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ytuł 1"/>
          <p:cNvSpPr>
            <a:spLocks noGrp="1"/>
          </p:cNvSpPr>
          <p:nvPr>
            <p:ph type="title"/>
          </p:nvPr>
        </p:nvSpPr>
        <p:spPr>
          <a:xfrm>
            <a:off x="0" y="0"/>
            <a:ext cx="9144000" cy="6858000"/>
          </a:xfrm>
        </p:spPr>
        <p:txBody>
          <a:bodyPr/>
          <a:lstStyle/>
          <a:p>
            <a:r>
              <a:rPr lang="tr-TR" sz="4200" smtClean="0"/>
              <a:t>The </a:t>
            </a:r>
            <a:r>
              <a:rPr lang="tr-TR" sz="4200" smtClean="0">
                <a:solidFill>
                  <a:srgbClr val="FF0000"/>
                </a:solidFill>
              </a:rPr>
              <a:t>Council of Ministers</a:t>
            </a:r>
            <a:r>
              <a:rPr lang="pl-PL" sz="4200" smtClean="0">
                <a:solidFill>
                  <a:srgbClr val="FF0000"/>
                </a:solidFill>
              </a:rPr>
              <a:t> </a:t>
            </a:r>
            <a:r>
              <a:rPr lang="pl-PL" sz="4200" smtClean="0"/>
              <a:t>(under Polish Constitution)</a:t>
            </a:r>
            <a:r>
              <a:rPr lang="tr-TR" sz="4200" smtClean="0"/>
              <a:t> is </a:t>
            </a:r>
            <a:r>
              <a:rPr lang="pl-PL" sz="4200" smtClean="0"/>
              <a:t>the only authority </a:t>
            </a:r>
            <a:r>
              <a:rPr lang="tr-TR" sz="4200" smtClean="0"/>
              <a:t>allowed to issue a </a:t>
            </a:r>
            <a:r>
              <a:rPr lang="tr-TR" sz="4200" smtClean="0">
                <a:solidFill>
                  <a:srgbClr val="FF0000"/>
                </a:solidFill>
              </a:rPr>
              <a:t>draft of the budget </a:t>
            </a:r>
            <a:r>
              <a:rPr lang="tr-TR" sz="4200" smtClean="0"/>
              <a:t>or any project changing it.</a:t>
            </a:r>
            <a:r>
              <a:rPr lang="pl-PL" sz="1800" smtClean="0"/>
              <a:t> </a:t>
            </a:r>
            <a:br>
              <a:rPr lang="pl-PL" sz="1800" smtClean="0"/>
            </a:br>
            <a:r>
              <a:rPr lang="tr-TR" sz="4200" smtClean="0"/>
              <a:t> </a:t>
            </a:r>
            <a:r>
              <a:rPr lang="pl-PL" smtClean="0"/>
              <a:t/>
            </a:r>
            <a:br>
              <a:rPr lang="pl-PL" smtClean="0"/>
            </a:br>
            <a:r>
              <a:rPr lang="pl-PL" sz="3200" smtClean="0"/>
              <a:t>(The Parliament: t</a:t>
            </a:r>
            <a:r>
              <a:rPr lang="tr-TR" sz="3200" smtClean="0"/>
              <a:t>he Sejm</a:t>
            </a:r>
            <a:r>
              <a:rPr lang="pl-PL" sz="3200" smtClean="0"/>
              <a:t> or</a:t>
            </a:r>
            <a:r>
              <a:rPr lang="tr-TR" sz="3200" smtClean="0"/>
              <a:t> the Senate</a:t>
            </a:r>
            <a:r>
              <a:rPr lang="pl-PL" sz="3200" smtClean="0"/>
              <a:t>, </a:t>
            </a:r>
            <a:br>
              <a:rPr lang="pl-PL" sz="3200" smtClean="0"/>
            </a:br>
            <a:r>
              <a:rPr lang="pl-PL" sz="3200" smtClean="0"/>
              <a:t>the President</a:t>
            </a:r>
            <a:r>
              <a:rPr lang="tr-TR" sz="3200" smtClean="0"/>
              <a:t> and any other bodies </a:t>
            </a:r>
            <a:r>
              <a:rPr lang="pl-PL" sz="3200" smtClean="0"/>
              <a:t/>
            </a:r>
            <a:br>
              <a:rPr lang="pl-PL" sz="3200" smtClean="0"/>
            </a:br>
            <a:r>
              <a:rPr lang="tr-TR" sz="3200" smtClean="0"/>
              <a:t>can not initiate budget changes</a:t>
            </a:r>
            <a:r>
              <a:rPr lang="pl-PL" sz="3200" smtClean="0"/>
              <a:t>!)</a:t>
            </a:r>
            <a:r>
              <a:rPr lang="tr-TR" sz="3200" smtClean="0"/>
              <a:t> </a:t>
            </a:r>
            <a:endParaRPr lang="pl-PL" sz="3200" smtClean="0"/>
          </a:p>
        </p:txBody>
      </p:sp>
    </p:spTree>
  </p:cSld>
  <p:clrMapOvr>
    <a:masterClrMapping/>
  </p:clrMapOvr>
  <p:transition spd="slow">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ytuł 1"/>
          <p:cNvSpPr>
            <a:spLocks noGrp="1"/>
          </p:cNvSpPr>
          <p:nvPr>
            <p:ph type="title"/>
          </p:nvPr>
        </p:nvSpPr>
        <p:spPr>
          <a:xfrm>
            <a:off x="0" y="0"/>
            <a:ext cx="9144000" cy="6858000"/>
          </a:xfrm>
        </p:spPr>
        <p:txBody>
          <a:bodyPr/>
          <a:lstStyle/>
          <a:p>
            <a:r>
              <a:rPr lang="pl-PL" smtClean="0"/>
              <a:t>T</a:t>
            </a:r>
            <a:r>
              <a:rPr lang="tr-TR" smtClean="0"/>
              <a:t>he size of the budget deficit decided on by the Cabinet can</a:t>
            </a:r>
            <a:r>
              <a:rPr lang="pl-PL" smtClean="0"/>
              <a:t> </a:t>
            </a:r>
            <a:r>
              <a:rPr lang="tr-TR" smtClean="0"/>
              <a:t>not be increased by parliamentary procedure</a:t>
            </a:r>
            <a:r>
              <a:rPr lang="pl-PL" smtClean="0"/>
              <a:t> </a:t>
            </a:r>
            <a:r>
              <a:rPr lang="pl-PL" sz="1800" smtClean="0"/>
              <a:t> </a:t>
            </a:r>
            <a:br>
              <a:rPr lang="pl-PL" sz="1800" smtClean="0"/>
            </a:br>
            <a:r>
              <a:rPr lang="pl-PL" smtClean="0"/>
              <a:t/>
            </a:r>
            <a:br>
              <a:rPr lang="pl-PL" smtClean="0"/>
            </a:br>
            <a:r>
              <a:rPr lang="pl-PL" sz="2800" smtClean="0"/>
              <a:t>(</a:t>
            </a:r>
            <a:r>
              <a:rPr lang="tr-TR" sz="2800" smtClean="0"/>
              <a:t>the Parliament </a:t>
            </a:r>
            <a:r>
              <a:rPr lang="pl-PL" sz="2800" smtClean="0"/>
              <a:t>is able to</a:t>
            </a:r>
            <a:r>
              <a:rPr lang="tr-TR" sz="2800" smtClean="0"/>
              <a:t> </a:t>
            </a:r>
            <a:r>
              <a:rPr lang="pl-PL" sz="2800" smtClean="0"/>
              <a:t>reduce</a:t>
            </a:r>
            <a:r>
              <a:rPr lang="tr-TR" sz="2800" smtClean="0"/>
              <a:t> or raise some income</a:t>
            </a:r>
            <a:r>
              <a:rPr lang="pl-PL" sz="2800" smtClean="0"/>
              <a:t>s</a:t>
            </a:r>
            <a:r>
              <a:rPr lang="tr-TR" sz="2800" smtClean="0"/>
              <a:t> and expen</a:t>
            </a:r>
            <a:r>
              <a:rPr lang="pl-PL" sz="2800" smtClean="0"/>
              <a:t>sions</a:t>
            </a:r>
            <a:r>
              <a:rPr lang="tr-TR" sz="2800" smtClean="0"/>
              <a:t> </a:t>
            </a:r>
            <a:r>
              <a:rPr lang="pl-PL" sz="2800" smtClean="0"/>
              <a:t>which</a:t>
            </a:r>
            <a:r>
              <a:rPr lang="tr-TR" sz="2800" smtClean="0"/>
              <a:t> do not alter</a:t>
            </a:r>
            <a:r>
              <a:rPr lang="pl-PL" sz="2800" smtClean="0"/>
              <a:t/>
            </a:r>
            <a:br>
              <a:rPr lang="pl-PL" sz="2800" smtClean="0"/>
            </a:br>
            <a:r>
              <a:rPr lang="tr-TR" sz="2800" smtClean="0"/>
              <a:t> the basic assumptions of the budget submitted by the Council of Ministers</a:t>
            </a:r>
            <a:r>
              <a:rPr lang="pl-PL" sz="2800" smtClean="0"/>
              <a:t>!)</a:t>
            </a:r>
            <a:r>
              <a:rPr lang="tr-TR" sz="2800" smtClean="0"/>
              <a:t> </a:t>
            </a:r>
            <a:endParaRPr lang="pl-PL" sz="2800" smtClean="0"/>
          </a:p>
        </p:txBody>
      </p:sp>
    </p:spTree>
  </p:cSld>
  <p:clrMapOvr>
    <a:masterClrMapping/>
  </p:clrMapOvr>
  <p:transition spd="slow">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ytuł 1"/>
          <p:cNvSpPr>
            <a:spLocks noGrp="1"/>
          </p:cNvSpPr>
          <p:nvPr>
            <p:ph type="title"/>
          </p:nvPr>
        </p:nvSpPr>
        <p:spPr>
          <a:xfrm>
            <a:off x="0" y="0"/>
            <a:ext cx="9144000" cy="6858000"/>
          </a:xfrm>
        </p:spPr>
        <p:txBody>
          <a:bodyPr/>
          <a:lstStyle/>
          <a:p>
            <a:r>
              <a:rPr lang="tr-TR" smtClean="0"/>
              <a:t>The Council's domination is expressed also in its ability to shorten the term of proceeding the budget compared to other statutes</a:t>
            </a:r>
            <a:r>
              <a:rPr lang="pl-PL" smtClean="0"/>
              <a:t> (parliament acts)</a:t>
            </a:r>
            <a:r>
              <a:rPr lang="tr-TR" smtClean="0"/>
              <a:t>.</a:t>
            </a:r>
            <a:endParaRPr lang="pl-PL" smtClean="0"/>
          </a:p>
        </p:txBody>
      </p:sp>
    </p:spTree>
  </p:cSld>
  <p:clrMapOvr>
    <a:masterClrMapping/>
  </p:clrMapOvr>
  <p:transition spd="slow">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ytuł 1"/>
          <p:cNvSpPr>
            <a:spLocks noGrp="1"/>
          </p:cNvSpPr>
          <p:nvPr>
            <p:ph type="title"/>
          </p:nvPr>
        </p:nvSpPr>
        <p:spPr>
          <a:xfrm>
            <a:off x="0" y="0"/>
            <a:ext cx="9144000" cy="6858000"/>
          </a:xfrm>
        </p:spPr>
        <p:txBody>
          <a:bodyPr/>
          <a:lstStyle/>
          <a:p>
            <a:r>
              <a:rPr lang="tr-TR" smtClean="0"/>
              <a:t> The Sejm </a:t>
            </a:r>
            <a:r>
              <a:rPr lang="pl-PL" smtClean="0"/>
              <a:t>has</a:t>
            </a:r>
            <a:r>
              <a:rPr lang="tr-TR" smtClean="0"/>
              <a:t> to finish its work within the period of </a:t>
            </a:r>
            <a:r>
              <a:rPr lang="tr-TR" smtClean="0">
                <a:solidFill>
                  <a:srgbClr val="FF0000"/>
                </a:solidFill>
              </a:rPr>
              <a:t>4 months </a:t>
            </a:r>
            <a:r>
              <a:rPr lang="tr-TR" smtClean="0"/>
              <a:t>from when the Council of Ministers has issued the </a:t>
            </a:r>
            <a:r>
              <a:rPr lang="pl-PL" smtClean="0"/>
              <a:t>draft of</a:t>
            </a:r>
            <a:r>
              <a:rPr lang="tr-TR" smtClean="0"/>
              <a:t> budget</a:t>
            </a:r>
            <a:r>
              <a:rPr lang="pl-PL" smtClean="0"/>
              <a:t>.</a:t>
            </a:r>
            <a:r>
              <a:rPr lang="tr-TR" smtClean="0"/>
              <a:t> </a:t>
            </a:r>
            <a:r>
              <a:rPr lang="pl-PL" smtClean="0"/>
              <a:t/>
            </a:r>
            <a:br>
              <a:rPr lang="pl-PL" smtClean="0"/>
            </a:br>
            <a:r>
              <a:rPr lang="pl-PL" smtClean="0"/>
              <a:t>In the other case</a:t>
            </a:r>
            <a:r>
              <a:rPr lang="tr-TR" smtClean="0"/>
              <a:t> the President can dissolve the Parliament (both the Sejm and the Senate). </a:t>
            </a:r>
            <a:endParaRPr lang="pl-PL" smtClean="0"/>
          </a:p>
        </p:txBody>
      </p:sp>
    </p:spTree>
  </p:cSld>
  <p:clrMapOvr>
    <a:masterClrMapping/>
  </p:clrMapOvr>
  <p:transition spd="slow">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ytuł 1"/>
          <p:cNvSpPr>
            <a:spLocks noGrp="1"/>
          </p:cNvSpPr>
          <p:nvPr>
            <p:ph type="title"/>
          </p:nvPr>
        </p:nvSpPr>
        <p:spPr>
          <a:xfrm>
            <a:off x="0" y="0"/>
            <a:ext cx="9144000" cy="6858000"/>
          </a:xfrm>
        </p:spPr>
        <p:txBody>
          <a:bodyPr/>
          <a:lstStyle/>
          <a:p>
            <a:r>
              <a:rPr lang="pl-PL" smtClean="0"/>
              <a:t>T</a:t>
            </a:r>
            <a:r>
              <a:rPr lang="tr-TR" smtClean="0"/>
              <a:t>he President has to sign the budget within </a:t>
            </a:r>
            <a:r>
              <a:rPr lang="tr-TR" smtClean="0">
                <a:solidFill>
                  <a:srgbClr val="FF0000"/>
                </a:solidFill>
              </a:rPr>
              <a:t>7 days </a:t>
            </a:r>
            <a:r>
              <a:rPr lang="tr-TR" smtClean="0"/>
              <a:t>of it having been presented to him.</a:t>
            </a:r>
            <a:r>
              <a:rPr lang="pl-PL" smtClean="0"/>
              <a:t> </a:t>
            </a:r>
            <a:r>
              <a:rPr lang="pl-PL" sz="1800" smtClean="0"/>
              <a:t/>
            </a:r>
            <a:br>
              <a:rPr lang="pl-PL" sz="1800" smtClean="0"/>
            </a:br>
            <a:r>
              <a:rPr lang="tr-TR" smtClean="0"/>
              <a:t> </a:t>
            </a:r>
            <a:r>
              <a:rPr lang="pl-PL" smtClean="0"/>
              <a:t/>
            </a:r>
            <a:br>
              <a:rPr lang="pl-PL" smtClean="0"/>
            </a:br>
            <a:r>
              <a:rPr lang="tr-TR" smtClean="0"/>
              <a:t>The President is not allowed to veto budget act</a:t>
            </a:r>
            <a:r>
              <a:rPr lang="pl-PL" smtClean="0"/>
              <a:t>!</a:t>
            </a:r>
          </a:p>
        </p:txBody>
      </p:sp>
    </p:spTree>
  </p:cSld>
  <p:clrMapOvr>
    <a:masterClrMapping/>
  </p:clrMapOvr>
  <p:transition spd="slow">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ytuł 1"/>
          <p:cNvSpPr>
            <a:spLocks noGrp="1"/>
          </p:cNvSpPr>
          <p:nvPr>
            <p:ph type="title"/>
          </p:nvPr>
        </p:nvSpPr>
        <p:spPr>
          <a:xfrm>
            <a:off x="0" y="-242888"/>
            <a:ext cx="9144000" cy="7100888"/>
          </a:xfrm>
        </p:spPr>
        <p:txBody>
          <a:bodyPr/>
          <a:lstStyle/>
          <a:p>
            <a:r>
              <a:rPr lang="pl-PL" smtClean="0"/>
              <a:t>Three levels of local administration</a:t>
            </a:r>
            <a:br>
              <a:rPr lang="pl-PL" smtClean="0"/>
            </a:br>
            <a:r>
              <a:rPr lang="pl-PL" sz="4000" smtClean="0"/>
              <a:t>(administrative division of Poland):   </a:t>
            </a:r>
            <a:r>
              <a:rPr lang="pl-PL" sz="1400" smtClean="0"/>
              <a:t/>
            </a:r>
            <a:br>
              <a:rPr lang="pl-PL" sz="1400" smtClean="0"/>
            </a:br>
            <a:r>
              <a:rPr lang="pl-PL" smtClean="0"/>
              <a:t/>
            </a:r>
            <a:br>
              <a:rPr lang="pl-PL" smtClean="0"/>
            </a:br>
            <a:r>
              <a:rPr lang="pl-PL" sz="4000" b="1" smtClean="0">
                <a:solidFill>
                  <a:srgbClr val="FF0000"/>
                </a:solidFill>
              </a:rPr>
              <a:t>voivodeships</a:t>
            </a:r>
            <a:r>
              <a:rPr lang="pl-PL" sz="4000" i="1" smtClean="0"/>
              <a:t> (województwa)</a:t>
            </a:r>
            <a:br>
              <a:rPr lang="pl-PL" sz="4000" i="1" smtClean="0"/>
            </a:br>
            <a:r>
              <a:rPr lang="pl-PL" sz="4000" b="1" smtClean="0">
                <a:solidFill>
                  <a:srgbClr val="FF0000"/>
                </a:solidFill>
              </a:rPr>
              <a:t>counties</a:t>
            </a:r>
            <a:r>
              <a:rPr lang="pl-PL" sz="4000" b="1" i="1" smtClean="0"/>
              <a:t> </a:t>
            </a:r>
            <a:r>
              <a:rPr lang="pl-PL" sz="4000" i="1" smtClean="0"/>
              <a:t>(powiaty)</a:t>
            </a:r>
            <a:br>
              <a:rPr lang="pl-PL" sz="4000" i="1" smtClean="0"/>
            </a:br>
            <a:r>
              <a:rPr lang="pl-PL" sz="4000" b="1" smtClean="0">
                <a:solidFill>
                  <a:srgbClr val="FF0000"/>
                </a:solidFill>
              </a:rPr>
              <a:t>communes</a:t>
            </a:r>
            <a:r>
              <a:rPr lang="pl-PL" sz="4000" b="1" smtClean="0"/>
              <a:t> </a:t>
            </a:r>
            <a:r>
              <a:rPr lang="pl-PL" sz="4000" smtClean="0"/>
              <a:t>or</a:t>
            </a:r>
            <a:r>
              <a:rPr lang="pl-PL" sz="4000" b="1" smtClean="0"/>
              <a:t> </a:t>
            </a:r>
            <a:r>
              <a:rPr lang="pl-PL" sz="4000" b="1" smtClean="0">
                <a:solidFill>
                  <a:srgbClr val="FF0000"/>
                </a:solidFill>
              </a:rPr>
              <a:t>municipialites</a:t>
            </a:r>
            <a:r>
              <a:rPr lang="pl-PL" sz="4000" b="1" smtClean="0"/>
              <a:t> </a:t>
            </a:r>
            <a:r>
              <a:rPr lang="pl-PL" sz="4000" i="1" smtClean="0"/>
              <a:t>(gminy)</a:t>
            </a:r>
            <a:r>
              <a:rPr lang="pl-PL" smtClean="0"/>
              <a:t/>
            </a:r>
            <a:br>
              <a:rPr lang="pl-PL" smtClean="0"/>
            </a:br>
            <a:endParaRPr lang="pl-PL" smtClean="0"/>
          </a:p>
        </p:txBody>
      </p:sp>
    </p:spTree>
  </p:cSld>
  <p:clrMapOvr>
    <a:masterClrMapping/>
  </p:clrMapOvr>
  <p:transition spd="slow">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ymbol zastępczy zawartości 2"/>
          <p:cNvSpPr>
            <a:spLocks noGrp="1"/>
          </p:cNvSpPr>
          <p:nvPr>
            <p:ph idx="1"/>
          </p:nvPr>
        </p:nvSpPr>
        <p:spPr>
          <a:xfrm>
            <a:off x="0" y="0"/>
            <a:ext cx="9144000" cy="6858000"/>
          </a:xfrm>
        </p:spPr>
        <p:txBody>
          <a:bodyPr/>
          <a:lstStyle/>
          <a:p>
            <a:pPr algn="ctr"/>
            <a:endParaRPr lang="pl-PL" sz="6000" smtClean="0"/>
          </a:p>
          <a:p>
            <a:pPr algn="ctr"/>
            <a:r>
              <a:rPr lang="pl-PL" sz="6000" smtClean="0"/>
              <a:t>Polish political system</a:t>
            </a:r>
          </a:p>
          <a:p>
            <a:pPr algn="ctr">
              <a:buFontTx/>
              <a:buNone/>
            </a:pPr>
            <a:endParaRPr lang="pl-PL" sz="2000" smtClean="0"/>
          </a:p>
          <a:p>
            <a:pPr algn="ctr"/>
            <a:r>
              <a:rPr lang="pl-PL" sz="5400" smtClean="0"/>
              <a:t>Government administration </a:t>
            </a:r>
          </a:p>
          <a:p>
            <a:pPr algn="ctr"/>
            <a:endParaRPr lang="pl-PL" sz="2000" smtClean="0"/>
          </a:p>
          <a:p>
            <a:pPr algn="ctr"/>
            <a:r>
              <a:rPr lang="pl-PL" sz="6000" smtClean="0"/>
              <a:t>Local administration</a:t>
            </a:r>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ytuł 1"/>
          <p:cNvSpPr>
            <a:spLocks noGrp="1"/>
          </p:cNvSpPr>
          <p:nvPr>
            <p:ph type="title"/>
          </p:nvPr>
        </p:nvSpPr>
        <p:spPr>
          <a:xfrm>
            <a:off x="0" y="0"/>
            <a:ext cx="9144000" cy="6858000"/>
          </a:xfrm>
        </p:spPr>
        <p:txBody>
          <a:bodyPr/>
          <a:lstStyle/>
          <a:p>
            <a:r>
              <a:rPr lang="pl-PL" sz="4000" smtClean="0"/>
              <a:t>v</a:t>
            </a:r>
            <a:r>
              <a:rPr lang="tr-TR" sz="4000" smtClean="0"/>
              <a:t>oivodeships</a:t>
            </a:r>
            <a:r>
              <a:rPr lang="pl-PL" sz="4000" smtClean="0"/>
              <a:t/>
            </a:r>
            <a:br>
              <a:rPr lang="pl-PL" sz="4000" smtClean="0"/>
            </a:br>
            <a:r>
              <a:rPr lang="pl-PL" sz="4000" smtClean="0"/>
              <a:t/>
            </a:r>
            <a:br>
              <a:rPr lang="pl-PL" sz="4000" smtClean="0"/>
            </a:br>
            <a:r>
              <a:rPr lang="tr-TR" sz="4000" smtClean="0"/>
              <a:t>  counties</a:t>
            </a:r>
            <a:r>
              <a:rPr lang="pl-PL" sz="4000" smtClean="0"/>
              <a:t/>
            </a:r>
            <a:br>
              <a:rPr lang="pl-PL" sz="4000" smtClean="0"/>
            </a:br>
            <a:r>
              <a:rPr lang="pl-PL" sz="4000" smtClean="0"/>
              <a:t/>
            </a:r>
            <a:br>
              <a:rPr lang="pl-PL" sz="4000" smtClean="0"/>
            </a:br>
            <a:r>
              <a:rPr lang="tr-TR" sz="4000" smtClean="0"/>
              <a:t>communes </a:t>
            </a:r>
            <a:r>
              <a:rPr lang="pl-PL" sz="4000" smtClean="0"/>
              <a:t/>
            </a:r>
            <a:br>
              <a:rPr lang="pl-PL" sz="4000" smtClean="0"/>
            </a:br>
            <a:r>
              <a:rPr lang="pl-PL" sz="1200" smtClean="0"/>
              <a:t/>
            </a:r>
            <a:br>
              <a:rPr lang="pl-PL" sz="1200" smtClean="0"/>
            </a:br>
            <a:r>
              <a:rPr lang="pl-PL" smtClean="0"/>
              <a:t/>
            </a:r>
            <a:br>
              <a:rPr lang="pl-PL" smtClean="0"/>
            </a:br>
            <a:r>
              <a:rPr lang="tr-TR" sz="3600" smtClean="0"/>
              <a:t>Poland </a:t>
            </a:r>
            <a:r>
              <a:rPr lang="pl-PL" sz="3600" smtClean="0"/>
              <a:t>is divided into</a:t>
            </a:r>
            <a:r>
              <a:rPr lang="tr-TR" sz="3600" smtClean="0"/>
              <a:t> </a:t>
            </a:r>
            <a:r>
              <a:rPr lang="pl-PL" sz="3600" smtClean="0"/>
              <a:t/>
            </a:r>
            <a:br>
              <a:rPr lang="pl-PL" sz="3600" smtClean="0"/>
            </a:br>
            <a:r>
              <a:rPr lang="tr-TR" sz="3600" b="1" smtClean="0"/>
              <a:t>16 </a:t>
            </a:r>
            <a:r>
              <a:rPr lang="tr-TR" sz="3600" smtClean="0"/>
              <a:t>voivodeships, </a:t>
            </a:r>
            <a:r>
              <a:rPr lang="pl-PL" sz="3600" smtClean="0"/>
              <a:t/>
            </a:r>
            <a:br>
              <a:rPr lang="pl-PL" sz="3600" smtClean="0"/>
            </a:br>
            <a:r>
              <a:rPr lang="tr-TR" sz="2800" b="1" smtClean="0"/>
              <a:t>3</a:t>
            </a:r>
            <a:r>
              <a:rPr lang="pl-PL" sz="2800" b="1" smtClean="0"/>
              <a:t>79</a:t>
            </a:r>
            <a:r>
              <a:rPr lang="tr-TR" sz="2800" b="1" smtClean="0"/>
              <a:t> </a:t>
            </a:r>
            <a:r>
              <a:rPr lang="pl-PL" sz="2800" smtClean="0"/>
              <a:t>counties</a:t>
            </a:r>
            <a:r>
              <a:rPr lang="tr-TR" sz="2800" smtClean="0"/>
              <a:t> (</a:t>
            </a:r>
            <a:r>
              <a:rPr lang="pl-PL" sz="2800" smtClean="0"/>
              <a:t>including </a:t>
            </a:r>
            <a:r>
              <a:rPr lang="tr-TR" sz="2800" smtClean="0"/>
              <a:t>65 cities with </a:t>
            </a:r>
            <a:r>
              <a:rPr lang="tr-TR" sz="2800" i="1" smtClean="0"/>
              <a:t>powiat</a:t>
            </a:r>
            <a:r>
              <a:rPr lang="tr-TR" sz="2800" smtClean="0"/>
              <a:t> status), </a:t>
            </a:r>
            <a:r>
              <a:rPr lang="pl-PL" sz="3600" smtClean="0"/>
              <a:t/>
            </a:r>
            <a:br>
              <a:rPr lang="pl-PL" sz="3600" smtClean="0"/>
            </a:br>
            <a:r>
              <a:rPr lang="tr-TR" sz="3600" smtClean="0"/>
              <a:t>and</a:t>
            </a:r>
            <a:r>
              <a:rPr lang="tr-TR" sz="3600" b="1" smtClean="0"/>
              <a:t> 2,478 </a:t>
            </a:r>
            <a:r>
              <a:rPr lang="pl-PL" sz="3600" smtClean="0"/>
              <a:t>communes*</a:t>
            </a:r>
            <a:br>
              <a:rPr lang="pl-PL" sz="3600" smtClean="0"/>
            </a:br>
            <a:r>
              <a:rPr lang="pl-PL" sz="1800" smtClean="0"/>
              <a:t/>
            </a:r>
            <a:br>
              <a:rPr lang="pl-PL" sz="1800" smtClean="0"/>
            </a:br>
            <a:r>
              <a:rPr lang="pl-PL" sz="1800" smtClean="0"/>
              <a:t>* data on 31st of December 2009 (GUS – the Central Statistical Office of Poland)</a:t>
            </a:r>
          </a:p>
        </p:txBody>
      </p:sp>
      <p:sp>
        <p:nvSpPr>
          <p:cNvPr id="10" name="Strzałka w dół 9"/>
          <p:cNvSpPr/>
          <p:nvPr/>
        </p:nvSpPr>
        <p:spPr>
          <a:xfrm>
            <a:off x="4500563" y="836613"/>
            <a:ext cx="484187" cy="72072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11" name="Strzałka w dół 10"/>
          <p:cNvSpPr/>
          <p:nvPr/>
        </p:nvSpPr>
        <p:spPr>
          <a:xfrm>
            <a:off x="4500563" y="1989138"/>
            <a:ext cx="503237" cy="719137"/>
          </a:xfrm>
          <a:prstGeom prst="downArrow">
            <a:avLst>
              <a:gd name="adj1" fmla="val 50000"/>
              <a:gd name="adj2" fmla="val 5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Tree>
  </p:cSld>
  <p:clrMapOvr>
    <a:masterClrMapping/>
  </p:clrMapOvr>
  <p:transition spd="slow">
    <p:pull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endParaRPr lang="it-IT" smtClean="0"/>
          </a:p>
        </p:txBody>
      </p:sp>
      <p:sp>
        <p:nvSpPr>
          <p:cNvPr id="35842" name="Rectangle 3"/>
          <p:cNvSpPr>
            <a:spLocks noGrp="1" noChangeArrowheads="1"/>
          </p:cNvSpPr>
          <p:nvPr>
            <p:ph type="body" idx="1"/>
          </p:nvPr>
        </p:nvSpPr>
        <p:spPr>
          <a:xfrm>
            <a:off x="468313" y="0"/>
            <a:ext cx="8229600" cy="6858000"/>
          </a:xfrm>
        </p:spPr>
        <p:txBody>
          <a:bodyPr/>
          <a:lstStyle/>
          <a:p>
            <a:endParaRPr lang="it-IT" smtClean="0"/>
          </a:p>
        </p:txBody>
      </p:sp>
      <p:pic>
        <p:nvPicPr>
          <p:cNvPr id="35843" name="Picture 4" descr="poland-voivodeship"/>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spd="slow">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ytuł 1"/>
          <p:cNvSpPr>
            <a:spLocks noGrp="1"/>
          </p:cNvSpPr>
          <p:nvPr>
            <p:ph type="title"/>
          </p:nvPr>
        </p:nvSpPr>
        <p:spPr>
          <a:xfrm>
            <a:off x="0" y="0"/>
            <a:ext cx="9144000" cy="6858000"/>
          </a:xfrm>
        </p:spPr>
        <p:txBody>
          <a:bodyPr/>
          <a:lstStyle/>
          <a:p>
            <a:endParaRPr lang="it-IT" smtClean="0"/>
          </a:p>
        </p:txBody>
      </p:sp>
      <p:pic>
        <p:nvPicPr>
          <p:cNvPr id="36866" name="Picture 2" descr="clip_image002"/>
          <p:cNvPicPr>
            <a:picLocks noGrp="1" noChangeAspect="1" noChangeArrowheads="1"/>
          </p:cNvPicPr>
          <p:nvPr>
            <p:ph idx="1"/>
          </p:nvPr>
        </p:nvPicPr>
        <p:blipFill>
          <a:blip r:embed="rId2"/>
          <a:srcRect/>
          <a:stretch>
            <a:fillRect/>
          </a:stretch>
        </p:blipFill>
        <p:spPr>
          <a:xfrm>
            <a:off x="0" y="0"/>
            <a:ext cx="9144000" cy="6858000"/>
          </a:xfrm>
        </p:spPr>
      </p:pic>
    </p:spTree>
  </p:cSld>
  <p:clrMapOvr>
    <a:masterClrMapping/>
  </p:clrMapOvr>
  <p:transition spd="slow">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3"/>
          <p:cNvSpPr>
            <a:spLocks noGrp="1" noChangeArrowheads="1"/>
          </p:cNvSpPr>
          <p:nvPr>
            <p:ph type="body" idx="1"/>
          </p:nvPr>
        </p:nvSpPr>
        <p:spPr>
          <a:xfrm>
            <a:off x="0" y="0"/>
            <a:ext cx="9144000" cy="6858000"/>
          </a:xfrm>
        </p:spPr>
        <p:txBody>
          <a:bodyPr/>
          <a:lstStyle/>
          <a:p>
            <a:pPr algn="ctr">
              <a:buFontTx/>
              <a:buNone/>
            </a:pPr>
            <a:r>
              <a:rPr lang="pl-PL" b="1" smtClean="0"/>
              <a:t/>
            </a:r>
            <a:br>
              <a:rPr lang="pl-PL" b="1" smtClean="0"/>
            </a:br>
            <a:r>
              <a:rPr lang="tr-TR" sz="4800" b="1" smtClean="0"/>
              <a:t>Voivodeships </a:t>
            </a:r>
            <a:r>
              <a:rPr lang="pl-PL" sz="4800" i="1" smtClean="0"/>
              <a:t>(województwa)</a:t>
            </a:r>
          </a:p>
          <a:p>
            <a:pPr algn="ctr">
              <a:buFontTx/>
              <a:buNone/>
            </a:pPr>
            <a:endParaRPr lang="tr-TR" i="1" smtClean="0"/>
          </a:p>
          <a:p>
            <a:pPr algn="ctr">
              <a:buFontTx/>
              <a:buNone/>
            </a:pPr>
            <a:r>
              <a:rPr lang="pl-PL" smtClean="0"/>
              <a:t>   </a:t>
            </a:r>
            <a:r>
              <a:rPr lang="tr-TR" smtClean="0"/>
              <a:t>Competences at voivodeship level </a:t>
            </a:r>
            <a:endParaRPr lang="pl-PL" smtClean="0"/>
          </a:p>
          <a:p>
            <a:pPr algn="ctr">
              <a:buFontTx/>
              <a:buNone/>
            </a:pPr>
            <a:r>
              <a:rPr lang="tr-TR" smtClean="0"/>
              <a:t>are </a:t>
            </a:r>
            <a:r>
              <a:rPr lang="pl-PL" smtClean="0"/>
              <a:t>shared</a:t>
            </a:r>
            <a:r>
              <a:rPr lang="tr-TR" smtClean="0"/>
              <a:t> between</a:t>
            </a:r>
            <a:r>
              <a:rPr lang="pl-PL" smtClean="0"/>
              <a:t>:</a:t>
            </a:r>
            <a:r>
              <a:rPr lang="tr-TR" smtClean="0"/>
              <a:t> </a:t>
            </a:r>
            <a:endParaRPr lang="pl-PL" smtClean="0"/>
          </a:p>
          <a:p>
            <a:pPr algn="ctr">
              <a:buFontTx/>
              <a:buNone/>
            </a:pPr>
            <a:r>
              <a:rPr lang="tr-TR" b="1" smtClean="0">
                <a:solidFill>
                  <a:srgbClr val="FF0000"/>
                </a:solidFill>
              </a:rPr>
              <a:t>voivode</a:t>
            </a:r>
            <a:r>
              <a:rPr lang="tr-TR" b="1" smtClean="0"/>
              <a:t> </a:t>
            </a:r>
            <a:r>
              <a:rPr lang="tr-TR" smtClean="0"/>
              <a:t>(</a:t>
            </a:r>
            <a:r>
              <a:rPr lang="tr-TR" b="1" smtClean="0"/>
              <a:t>governor</a:t>
            </a:r>
            <a:r>
              <a:rPr lang="pl-PL" b="1" smtClean="0"/>
              <a:t> - </a:t>
            </a:r>
            <a:r>
              <a:rPr lang="tr-TR" smtClean="0"/>
              <a:t>government-appointed)</a:t>
            </a:r>
            <a:r>
              <a:rPr lang="pl-PL" smtClean="0"/>
              <a:t>,</a:t>
            </a:r>
            <a:r>
              <a:rPr lang="tr-TR" b="1" smtClean="0"/>
              <a:t> </a:t>
            </a:r>
            <a:endParaRPr lang="pl-PL" b="1" smtClean="0"/>
          </a:p>
          <a:p>
            <a:pPr algn="ctr">
              <a:buFontTx/>
              <a:buNone/>
            </a:pPr>
            <a:r>
              <a:rPr lang="tr-TR" b="1" smtClean="0">
                <a:solidFill>
                  <a:srgbClr val="FF0000"/>
                </a:solidFill>
              </a:rPr>
              <a:t>regional assembly</a:t>
            </a:r>
            <a:r>
              <a:rPr lang="pl-PL" b="1" smtClean="0"/>
              <a:t>,</a:t>
            </a:r>
          </a:p>
          <a:p>
            <a:pPr algn="ctr">
              <a:buFontTx/>
              <a:buNone/>
            </a:pPr>
            <a:r>
              <a:rPr lang="tr-TR" b="1" smtClean="0">
                <a:solidFill>
                  <a:srgbClr val="FF0000"/>
                </a:solidFill>
              </a:rPr>
              <a:t>executive</a:t>
            </a:r>
            <a:r>
              <a:rPr lang="pl-PL" b="1" smtClean="0"/>
              <a:t> </a:t>
            </a:r>
            <a:r>
              <a:rPr lang="pl-PL" smtClean="0"/>
              <a:t>(elected by the assembly)</a:t>
            </a:r>
            <a:r>
              <a:rPr lang="tr-TR" b="1" smtClean="0"/>
              <a:t>.</a:t>
            </a:r>
            <a:r>
              <a:rPr lang="tr-TR" smtClean="0"/>
              <a:t> </a:t>
            </a:r>
            <a:endParaRPr lang="pl-PL" smtClean="0"/>
          </a:p>
        </p:txBody>
      </p:sp>
    </p:spTree>
  </p:cSld>
  <p:clrMapOvr>
    <a:masterClrMapping/>
  </p:clrMapOvr>
  <p:transition spd="slow">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3"/>
          <p:cNvSpPr>
            <a:spLocks noGrp="1" noChangeArrowheads="1"/>
          </p:cNvSpPr>
          <p:nvPr>
            <p:ph type="body" idx="1"/>
          </p:nvPr>
        </p:nvSpPr>
        <p:spPr>
          <a:xfrm>
            <a:off x="0" y="0"/>
            <a:ext cx="9144000" cy="6858000"/>
          </a:xfrm>
        </p:spPr>
        <p:txBody>
          <a:bodyPr/>
          <a:lstStyle/>
          <a:p>
            <a:pPr>
              <a:buFontTx/>
              <a:buNone/>
            </a:pPr>
            <a:r>
              <a:rPr lang="tr-TR" smtClean="0"/>
              <a:t>   </a:t>
            </a:r>
            <a:endParaRPr lang="pl-PL" smtClean="0"/>
          </a:p>
          <a:p>
            <a:pPr>
              <a:buFontTx/>
              <a:buNone/>
            </a:pPr>
            <a:r>
              <a:rPr lang="pl-PL" sz="2800" smtClean="0"/>
              <a:t>   </a:t>
            </a:r>
            <a:r>
              <a:rPr lang="tr-TR" sz="2800" smtClean="0"/>
              <a:t>The </a:t>
            </a:r>
            <a:r>
              <a:rPr lang="tr-TR" sz="2800" b="1" smtClean="0"/>
              <a:t>voivode</a:t>
            </a:r>
            <a:r>
              <a:rPr lang="tr-TR" sz="2800" smtClean="0"/>
              <a:t> is appointed by the Prime Minister.</a:t>
            </a:r>
            <a:r>
              <a:rPr lang="pl-PL" sz="2800" smtClean="0"/>
              <a:t>      </a:t>
            </a:r>
          </a:p>
          <a:p>
            <a:pPr>
              <a:buFontTx/>
              <a:buNone/>
            </a:pPr>
            <a:endParaRPr lang="pl-PL" sz="1100" smtClean="0"/>
          </a:p>
          <a:p>
            <a:pPr>
              <a:buFontTx/>
              <a:buNone/>
            </a:pPr>
            <a:r>
              <a:rPr lang="pl-PL" smtClean="0"/>
              <a:t>   The </a:t>
            </a:r>
            <a:r>
              <a:rPr lang="pl-PL" b="1" smtClean="0">
                <a:solidFill>
                  <a:srgbClr val="FF0000"/>
                </a:solidFill>
              </a:rPr>
              <a:t>voivode</a:t>
            </a:r>
            <a:r>
              <a:rPr lang="pl-PL" b="1" smtClean="0"/>
              <a:t>:</a:t>
            </a:r>
          </a:p>
          <a:p>
            <a:r>
              <a:rPr lang="pl-PL" smtClean="0"/>
              <a:t>represents of the Council of the Ministers in voivodeships, </a:t>
            </a:r>
          </a:p>
          <a:p>
            <a:r>
              <a:rPr lang="tr-TR" smtClean="0"/>
              <a:t>oversees the functioning of local government,</a:t>
            </a:r>
            <a:endParaRPr lang="pl-PL" smtClean="0"/>
          </a:p>
          <a:p>
            <a:r>
              <a:rPr lang="tr-TR" smtClean="0"/>
              <a:t>manages central government property in the region, </a:t>
            </a:r>
            <a:endParaRPr lang="pl-PL" smtClean="0"/>
          </a:p>
          <a:p>
            <a:r>
              <a:rPr lang="tr-TR" smtClean="0"/>
              <a:t>coordinates actions public safety and environment protection. </a:t>
            </a:r>
          </a:p>
        </p:txBody>
      </p:sp>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3"/>
          <p:cNvSpPr>
            <a:spLocks noGrp="1" noChangeArrowheads="1"/>
          </p:cNvSpPr>
          <p:nvPr>
            <p:ph type="body" idx="1"/>
          </p:nvPr>
        </p:nvSpPr>
        <p:spPr>
          <a:xfrm>
            <a:off x="0" y="0"/>
            <a:ext cx="9144000" cy="6858000"/>
          </a:xfrm>
        </p:spPr>
        <p:txBody>
          <a:bodyPr/>
          <a:lstStyle/>
          <a:p>
            <a:pPr>
              <a:buFontTx/>
              <a:buNone/>
            </a:pPr>
            <a:r>
              <a:rPr lang="pl-PL" sz="2800" smtClean="0"/>
              <a:t>   </a:t>
            </a:r>
          </a:p>
          <a:p>
            <a:pPr>
              <a:buFontTx/>
              <a:buNone/>
            </a:pPr>
            <a:r>
              <a:rPr lang="pl-PL" sz="2800" smtClean="0"/>
              <a:t>    </a:t>
            </a:r>
            <a:r>
              <a:rPr lang="tr-TR" sz="2800" smtClean="0"/>
              <a:t>The </a:t>
            </a:r>
            <a:r>
              <a:rPr lang="pl-PL" sz="2800" b="1" smtClean="0">
                <a:solidFill>
                  <a:srgbClr val="FF0000"/>
                </a:solidFill>
              </a:rPr>
              <a:t>regional assembly</a:t>
            </a:r>
            <a:r>
              <a:rPr lang="pl-PL" sz="2800" smtClean="0"/>
              <a:t>:</a:t>
            </a:r>
          </a:p>
          <a:p>
            <a:r>
              <a:rPr lang="tr-TR" sz="2800" smtClean="0"/>
              <a:t>passes </a:t>
            </a:r>
            <a:r>
              <a:rPr lang="pl-PL" sz="2800" smtClean="0"/>
              <a:t>local statutes</a:t>
            </a:r>
            <a:r>
              <a:rPr lang="tr-TR" sz="2800" smtClean="0"/>
              <a:t>, including the voivodeship's development strategies and budget</a:t>
            </a:r>
            <a:r>
              <a:rPr lang="pl-PL" sz="2800" smtClean="0"/>
              <a:t> of the voivodeship,</a:t>
            </a:r>
            <a:r>
              <a:rPr lang="tr-TR" sz="2800" smtClean="0"/>
              <a:t> </a:t>
            </a:r>
            <a:endParaRPr lang="pl-PL" sz="2800" smtClean="0"/>
          </a:p>
          <a:p>
            <a:r>
              <a:rPr lang="tr-TR" sz="2800" smtClean="0"/>
              <a:t>elects the </a:t>
            </a:r>
            <a:r>
              <a:rPr lang="tr-TR" sz="2800" i="1" smtClean="0"/>
              <a:t>marszałek</a:t>
            </a:r>
            <a:r>
              <a:rPr lang="tr-TR" sz="2800" smtClean="0"/>
              <a:t> and other members of the executive.</a:t>
            </a:r>
            <a:endParaRPr lang="pl-PL" sz="2800" smtClean="0"/>
          </a:p>
          <a:p>
            <a:pPr>
              <a:buFontTx/>
              <a:buNone/>
            </a:pPr>
            <a:endParaRPr lang="pl-PL" sz="2800" smtClean="0"/>
          </a:p>
          <a:p>
            <a:pPr>
              <a:buFontTx/>
              <a:buNone/>
            </a:pPr>
            <a:r>
              <a:rPr lang="pl-PL" sz="2800" smtClean="0"/>
              <a:t>    </a:t>
            </a:r>
            <a:r>
              <a:rPr lang="tr-TR" sz="2800" smtClean="0"/>
              <a:t>The </a:t>
            </a:r>
            <a:r>
              <a:rPr lang="tr-TR" sz="2800" b="1" smtClean="0">
                <a:solidFill>
                  <a:srgbClr val="FF0000"/>
                </a:solidFill>
              </a:rPr>
              <a:t>executiv</a:t>
            </a:r>
            <a:r>
              <a:rPr lang="pl-PL" sz="2800" b="1" smtClean="0">
                <a:solidFill>
                  <a:srgbClr val="FF0000"/>
                </a:solidFill>
              </a:rPr>
              <a:t>e</a:t>
            </a:r>
            <a:r>
              <a:rPr lang="pl-PL" sz="2800" b="1" smtClean="0"/>
              <a:t>:</a:t>
            </a:r>
          </a:p>
          <a:p>
            <a:r>
              <a:rPr lang="tr-TR" sz="2800" smtClean="0"/>
              <a:t>drafts the budget and development strategies, implements the resolutions of the </a:t>
            </a:r>
            <a:r>
              <a:rPr lang="pl-PL" sz="2800" smtClean="0"/>
              <a:t>regional assembly</a:t>
            </a:r>
            <a:r>
              <a:rPr lang="tr-TR" sz="2800" smtClean="0"/>
              <a:t>, </a:t>
            </a:r>
            <a:endParaRPr lang="pl-PL" sz="2800" smtClean="0"/>
          </a:p>
          <a:p>
            <a:r>
              <a:rPr lang="tr-TR" sz="2800" smtClean="0"/>
              <a:t>manages the voivodeship's property,</a:t>
            </a:r>
            <a:endParaRPr lang="pl-PL" sz="2800" smtClean="0"/>
          </a:p>
          <a:p>
            <a:r>
              <a:rPr lang="tr-TR" sz="2800" smtClean="0"/>
              <a:t>manage</a:t>
            </a:r>
            <a:r>
              <a:rPr lang="pl-PL" sz="2800" smtClean="0"/>
              <a:t>s</a:t>
            </a:r>
            <a:r>
              <a:rPr lang="tr-TR" sz="2800" smtClean="0"/>
              <a:t> of E</a:t>
            </a:r>
            <a:r>
              <a:rPr lang="pl-PL" sz="2800" smtClean="0"/>
              <a:t>U</a:t>
            </a:r>
            <a:r>
              <a:rPr lang="tr-TR" sz="2800" smtClean="0"/>
              <a:t> fund</a:t>
            </a:r>
            <a:r>
              <a:rPr lang="pl-PL" sz="2800" smtClean="0"/>
              <a:t>s</a:t>
            </a:r>
            <a:r>
              <a:rPr lang="tr-TR" sz="2800" smtClean="0"/>
              <a:t>. </a:t>
            </a:r>
          </a:p>
          <a:p>
            <a:endParaRPr lang="tr-TR" sz="2800" smtClean="0"/>
          </a:p>
        </p:txBody>
      </p:sp>
    </p:spTree>
  </p:cSld>
  <p:clrMapOvr>
    <a:masterClrMapping/>
  </p:clrMapOvr>
  <p:transition>
    <p:wedg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ytuł 3"/>
          <p:cNvSpPr>
            <a:spLocks noGrp="1"/>
          </p:cNvSpPr>
          <p:nvPr>
            <p:ph type="title"/>
          </p:nvPr>
        </p:nvSpPr>
        <p:spPr>
          <a:xfrm>
            <a:off x="0" y="0"/>
            <a:ext cx="9144000" cy="6858000"/>
          </a:xfrm>
        </p:spPr>
        <p:txBody>
          <a:bodyPr/>
          <a:lstStyle/>
          <a:p>
            <a:r>
              <a:rPr lang="pl-PL" smtClean="0"/>
              <a:t/>
            </a:r>
            <a:br>
              <a:rPr lang="pl-PL" smtClean="0"/>
            </a:br>
            <a:r>
              <a:rPr lang="pl-PL" smtClean="0"/>
              <a:t/>
            </a:r>
            <a:br>
              <a:rPr lang="pl-PL" smtClean="0"/>
            </a:br>
            <a:r>
              <a:rPr lang="pl-PL" sz="6600" b="1" smtClean="0"/>
              <a:t>Counties </a:t>
            </a:r>
            <a:r>
              <a:rPr lang="pl-PL" sz="6600" i="1" smtClean="0"/>
              <a:t>(powiaty)</a:t>
            </a:r>
            <a:r>
              <a:rPr lang="pl-PL" smtClean="0"/>
              <a:t/>
            </a:r>
            <a:br>
              <a:rPr lang="pl-PL" smtClean="0"/>
            </a:br>
            <a:r>
              <a:rPr lang="pl-PL" smtClean="0"/>
              <a:t/>
            </a:r>
            <a:br>
              <a:rPr lang="pl-PL" smtClean="0"/>
            </a:br>
            <a:r>
              <a:rPr lang="tr-TR" smtClean="0"/>
              <a:t>Competences at </a:t>
            </a:r>
            <a:r>
              <a:rPr lang="pl-PL" smtClean="0"/>
              <a:t>county </a:t>
            </a:r>
            <a:r>
              <a:rPr lang="tr-TR" smtClean="0"/>
              <a:t>level </a:t>
            </a:r>
            <a:r>
              <a:rPr lang="pl-PL" smtClean="0"/>
              <a:t/>
            </a:r>
            <a:br>
              <a:rPr lang="pl-PL" smtClean="0"/>
            </a:br>
            <a:r>
              <a:rPr lang="tr-TR" smtClean="0"/>
              <a:t>are </a:t>
            </a:r>
            <a:r>
              <a:rPr lang="pl-PL" smtClean="0"/>
              <a:t>shared</a:t>
            </a:r>
            <a:r>
              <a:rPr lang="tr-TR" smtClean="0"/>
              <a:t> between</a:t>
            </a:r>
            <a:r>
              <a:rPr lang="pl-PL" smtClean="0"/>
              <a:t>:</a:t>
            </a:r>
            <a:r>
              <a:rPr lang="tr-TR" smtClean="0"/>
              <a:t> </a:t>
            </a:r>
            <a:r>
              <a:rPr lang="pl-PL" sz="1800" smtClean="0"/>
              <a:t> </a:t>
            </a:r>
            <a:br>
              <a:rPr lang="pl-PL" sz="1800" smtClean="0"/>
            </a:br>
            <a:r>
              <a:rPr lang="pl-PL" smtClean="0"/>
              <a:t/>
            </a:r>
            <a:br>
              <a:rPr lang="pl-PL" smtClean="0"/>
            </a:br>
            <a:r>
              <a:rPr lang="en-US" b="1" smtClean="0">
                <a:solidFill>
                  <a:srgbClr val="FF0000"/>
                </a:solidFill>
              </a:rPr>
              <a:t>council</a:t>
            </a:r>
            <a:r>
              <a:rPr lang="pl-PL" smtClean="0">
                <a:solidFill>
                  <a:srgbClr val="FF0000"/>
                </a:solidFill>
              </a:rPr>
              <a:t>,</a:t>
            </a:r>
            <a:br>
              <a:rPr lang="pl-PL" smtClean="0">
                <a:solidFill>
                  <a:srgbClr val="FF0000"/>
                </a:solidFill>
              </a:rPr>
            </a:br>
            <a:r>
              <a:rPr lang="pl-PL" b="1" smtClean="0">
                <a:solidFill>
                  <a:srgbClr val="FF0000"/>
                </a:solidFill>
              </a:rPr>
              <a:t>executive</a:t>
            </a:r>
            <a:r>
              <a:rPr lang="pl-PL" smtClean="0"/>
              <a:t> headed by</a:t>
            </a:r>
            <a:r>
              <a:rPr lang="en-US" smtClean="0"/>
              <a:t> </a:t>
            </a:r>
            <a:r>
              <a:rPr lang="pl-PL" i="1" smtClean="0"/>
              <a:t>starosta</a:t>
            </a:r>
            <a:r>
              <a:rPr lang="pl-PL" smtClean="0"/>
              <a:t> (</a:t>
            </a:r>
            <a:r>
              <a:rPr lang="en-US" smtClean="0"/>
              <a:t>elected by that council</a:t>
            </a:r>
            <a:r>
              <a:rPr lang="pl-PL" smtClean="0"/>
              <a:t>)</a:t>
            </a:r>
            <a:r>
              <a:rPr lang="en-US" smtClean="0"/>
              <a:t>. </a:t>
            </a:r>
            <a:br>
              <a:rPr lang="en-US" smtClean="0"/>
            </a:br>
            <a:r>
              <a:rPr lang="pl-PL" smtClean="0"/>
              <a:t/>
            </a:r>
            <a:br>
              <a:rPr lang="pl-PL" smtClean="0"/>
            </a:br>
            <a:r>
              <a:rPr lang="pl-PL" smtClean="0"/>
              <a:t/>
            </a:r>
            <a:br>
              <a:rPr lang="pl-PL" smtClean="0"/>
            </a:br>
            <a:endParaRPr lang="pl-PL" smtClean="0"/>
          </a:p>
        </p:txBody>
      </p:sp>
    </p:spTree>
  </p:cSld>
  <p:clrMapOvr>
    <a:masterClrMapping/>
  </p:clrMapOvr>
  <p:transition spd="slow">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ytuł 1"/>
          <p:cNvSpPr>
            <a:spLocks noGrp="1"/>
          </p:cNvSpPr>
          <p:nvPr>
            <p:ph type="title"/>
          </p:nvPr>
        </p:nvSpPr>
        <p:spPr>
          <a:xfrm>
            <a:off x="0" y="0"/>
            <a:ext cx="9144000" cy="6858000"/>
          </a:xfrm>
        </p:spPr>
        <p:txBody>
          <a:bodyPr/>
          <a:lstStyle/>
          <a:p>
            <a:r>
              <a:rPr lang="pl-PL" smtClean="0"/>
              <a:t>Counties</a:t>
            </a:r>
            <a:r>
              <a:rPr lang="en-US" smtClean="0"/>
              <a:t> have r</a:t>
            </a:r>
            <a:r>
              <a:rPr lang="pl-PL" smtClean="0"/>
              <a:t>ather weak</a:t>
            </a:r>
            <a:r>
              <a:rPr lang="en-US" smtClean="0"/>
              <a:t> power, </a:t>
            </a:r>
            <a:r>
              <a:rPr lang="pl-PL" smtClean="0"/>
              <a:t>because</a:t>
            </a:r>
            <a:r>
              <a:rPr lang="en-US" smtClean="0"/>
              <a:t> many local and regional</a:t>
            </a:r>
            <a:r>
              <a:rPr lang="pl-PL" smtClean="0"/>
              <a:t> issues</a:t>
            </a:r>
            <a:r>
              <a:rPr lang="en-US" smtClean="0"/>
              <a:t> are dealt with either at </a:t>
            </a:r>
            <a:r>
              <a:rPr lang="pl-PL" smtClean="0"/>
              <a:t>commune</a:t>
            </a:r>
            <a:r>
              <a:rPr lang="en-US" smtClean="0"/>
              <a:t> or voivo</a:t>
            </a:r>
            <a:r>
              <a:rPr lang="pl-PL" smtClean="0"/>
              <a:t>deship</a:t>
            </a:r>
            <a:r>
              <a:rPr lang="en-US" smtClean="0"/>
              <a:t> level. </a:t>
            </a:r>
            <a:br>
              <a:rPr lang="en-US" smtClean="0"/>
            </a:br>
            <a:r>
              <a:rPr lang="pl-PL" smtClean="0"/>
              <a:t/>
            </a:r>
            <a:br>
              <a:rPr lang="pl-PL" smtClean="0"/>
            </a:br>
            <a:endParaRPr lang="pl-PL" smtClean="0"/>
          </a:p>
        </p:txBody>
      </p:sp>
    </p:spTree>
  </p:cSld>
  <p:clrMapOvr>
    <a:masterClrMapping/>
  </p:clrMapOvr>
  <p:transition spd="slow">
    <p:wedg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ytuł 1"/>
          <p:cNvSpPr>
            <a:spLocks noGrp="1"/>
          </p:cNvSpPr>
          <p:nvPr>
            <p:ph type="title"/>
          </p:nvPr>
        </p:nvSpPr>
        <p:spPr>
          <a:xfrm>
            <a:off x="0" y="0"/>
            <a:ext cx="9144000" cy="6858000"/>
          </a:xfrm>
        </p:spPr>
        <p:txBody>
          <a:bodyPr/>
          <a:lstStyle/>
          <a:p>
            <a:r>
              <a:rPr lang="pl-PL" smtClean="0"/>
              <a:t>C</a:t>
            </a:r>
            <a:r>
              <a:rPr lang="en-US" smtClean="0"/>
              <a:t>ompetences </a:t>
            </a:r>
            <a:r>
              <a:rPr lang="pl-PL" smtClean="0"/>
              <a:t>of county authorities</a:t>
            </a:r>
            <a:r>
              <a:rPr lang="en-US" smtClean="0"/>
              <a:t>:</a:t>
            </a:r>
            <a:r>
              <a:rPr lang="pl-PL" smtClean="0"/>
              <a:t> </a:t>
            </a:r>
            <a:r>
              <a:rPr lang="pl-PL" sz="1400" smtClean="0"/>
              <a:t/>
            </a:r>
            <a:br>
              <a:rPr lang="pl-PL" sz="1400" smtClean="0"/>
            </a:br>
            <a:r>
              <a:rPr lang="pl-PL" smtClean="0"/>
              <a:t/>
            </a:r>
            <a:br>
              <a:rPr lang="pl-PL" smtClean="0"/>
            </a:br>
            <a:r>
              <a:rPr lang="en-US" smtClean="0"/>
              <a:t>education at high-school level</a:t>
            </a:r>
            <a:r>
              <a:rPr lang="pl-PL" smtClean="0"/>
              <a:t>,</a:t>
            </a:r>
            <a:r>
              <a:rPr lang="en-US" smtClean="0"/>
              <a:t> </a:t>
            </a:r>
            <a:br>
              <a:rPr lang="en-US" smtClean="0"/>
            </a:br>
            <a:r>
              <a:rPr lang="en-US" smtClean="0"/>
              <a:t>healthcare</a:t>
            </a:r>
            <a:r>
              <a:rPr lang="pl-PL" smtClean="0"/>
              <a:t>,</a:t>
            </a:r>
            <a:r>
              <a:rPr lang="en-US" smtClean="0"/>
              <a:t> </a:t>
            </a:r>
            <a:br>
              <a:rPr lang="en-US" smtClean="0"/>
            </a:br>
            <a:r>
              <a:rPr lang="en-US" smtClean="0"/>
              <a:t>public transport</a:t>
            </a:r>
            <a:r>
              <a:rPr lang="pl-PL" smtClean="0"/>
              <a:t>,</a:t>
            </a:r>
            <a:r>
              <a:rPr lang="en-US" smtClean="0"/>
              <a:t/>
            </a:r>
            <a:br>
              <a:rPr lang="en-US" smtClean="0"/>
            </a:br>
            <a:r>
              <a:rPr lang="en-US" smtClean="0"/>
              <a:t>work permits to foreigners</a:t>
            </a:r>
            <a:r>
              <a:rPr lang="pl-PL" smtClean="0"/>
              <a:t>,</a:t>
            </a:r>
            <a:br>
              <a:rPr lang="pl-PL" smtClean="0"/>
            </a:br>
            <a:r>
              <a:rPr lang="pl-PL" smtClean="0"/>
              <a:t>unemployment,</a:t>
            </a:r>
            <a:r>
              <a:rPr lang="en-US" smtClean="0"/>
              <a:t/>
            </a:r>
            <a:br>
              <a:rPr lang="en-US" smtClean="0"/>
            </a:br>
            <a:r>
              <a:rPr lang="en-US" smtClean="0"/>
              <a:t>vehicle registration</a:t>
            </a:r>
            <a:endParaRPr lang="pl-PL" smtClean="0"/>
          </a:p>
        </p:txBody>
      </p:sp>
    </p:spTree>
  </p:cSld>
  <p:clrMapOvr>
    <a:masterClrMapping/>
  </p:clrMapOvr>
  <p:transition spd="slow">
    <p:wedg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ytuł 1"/>
          <p:cNvSpPr>
            <a:spLocks noGrp="1"/>
          </p:cNvSpPr>
          <p:nvPr>
            <p:ph type="title"/>
          </p:nvPr>
        </p:nvSpPr>
        <p:spPr>
          <a:xfrm>
            <a:off x="0" y="0"/>
            <a:ext cx="9144000" cy="6858000"/>
          </a:xfrm>
        </p:spPr>
        <p:txBody>
          <a:bodyPr/>
          <a:lstStyle/>
          <a:p>
            <a:r>
              <a:rPr lang="pl-PL" sz="3600" b="1" smtClean="0"/>
              <a:t>Communes</a:t>
            </a:r>
            <a:r>
              <a:rPr lang="pl-PL" sz="3600" smtClean="0"/>
              <a:t> or </a:t>
            </a:r>
            <a:r>
              <a:rPr lang="pl-PL" sz="3600" b="1" smtClean="0"/>
              <a:t>municipalities</a:t>
            </a:r>
            <a:r>
              <a:rPr lang="pl-PL" sz="3600" smtClean="0"/>
              <a:t> (gminy)</a:t>
            </a:r>
            <a:r>
              <a:rPr lang="en-US" sz="3600" smtClean="0"/>
              <a:t> </a:t>
            </a:r>
            <a:r>
              <a:rPr lang="pl-PL" sz="3600" smtClean="0"/>
              <a:t/>
            </a:r>
            <a:br>
              <a:rPr lang="pl-PL" sz="3600" smtClean="0"/>
            </a:br>
            <a:r>
              <a:rPr lang="en-US" sz="3600" smtClean="0"/>
              <a:t> </a:t>
            </a:r>
            <a:r>
              <a:rPr lang="en-US" sz="4800" smtClean="0"/>
              <a:t>the basic unit of administrative division of Poland</a:t>
            </a:r>
            <a:r>
              <a:rPr lang="pl-PL" sz="4800" smtClean="0"/>
              <a:t>!!! </a:t>
            </a:r>
            <a:r>
              <a:rPr lang="pl-PL" sz="1200" smtClean="0"/>
              <a:t> </a:t>
            </a:r>
            <a:br>
              <a:rPr lang="pl-PL" sz="1200" smtClean="0"/>
            </a:br>
            <a:r>
              <a:rPr lang="pl-PL" smtClean="0"/>
              <a:t/>
            </a:r>
            <a:br>
              <a:rPr lang="pl-PL" smtClean="0"/>
            </a:br>
            <a:r>
              <a:rPr lang="en-US" smtClean="0"/>
              <a:t> </a:t>
            </a:r>
            <a:r>
              <a:rPr lang="en-US" sz="4000" smtClean="0"/>
              <a:t>Three types of </a:t>
            </a:r>
            <a:r>
              <a:rPr lang="pl-PL" sz="4000" smtClean="0"/>
              <a:t>communes</a:t>
            </a:r>
            <a:r>
              <a:rPr lang="en-US" sz="4000" smtClean="0"/>
              <a:t> in Poland:</a:t>
            </a:r>
            <a:r>
              <a:rPr lang="en-US" smtClean="0"/>
              <a:t/>
            </a:r>
            <a:br>
              <a:rPr lang="en-US" smtClean="0"/>
            </a:br>
            <a:r>
              <a:rPr lang="en-US" sz="3800" b="1" smtClean="0">
                <a:solidFill>
                  <a:srgbClr val="FF0000"/>
                </a:solidFill>
              </a:rPr>
              <a:t>urban</a:t>
            </a:r>
            <a:r>
              <a:rPr lang="pl-PL" sz="3800" b="1" smtClean="0">
                <a:solidFill>
                  <a:srgbClr val="FF0000"/>
                </a:solidFill>
              </a:rPr>
              <a:t> commune </a:t>
            </a:r>
            <a:r>
              <a:rPr lang="pl-PL" sz="3800" smtClean="0"/>
              <a:t>(</a:t>
            </a:r>
            <a:r>
              <a:rPr lang="en-US" sz="3800" smtClean="0"/>
              <a:t>one city or town</a:t>
            </a:r>
            <a:r>
              <a:rPr lang="pl-PL" sz="3800" smtClean="0"/>
              <a:t>),</a:t>
            </a:r>
            <a:r>
              <a:rPr lang="pl-PL" smtClean="0"/>
              <a:t/>
            </a:r>
            <a:br>
              <a:rPr lang="pl-PL" smtClean="0"/>
            </a:br>
            <a:r>
              <a:rPr lang="en-US" sz="3800" b="1" smtClean="0">
                <a:solidFill>
                  <a:srgbClr val="FF0000"/>
                </a:solidFill>
              </a:rPr>
              <a:t>urban-rural </a:t>
            </a:r>
            <a:r>
              <a:rPr lang="pl-PL" sz="3800" b="1" smtClean="0">
                <a:solidFill>
                  <a:srgbClr val="FF0000"/>
                </a:solidFill>
              </a:rPr>
              <a:t>commune</a:t>
            </a:r>
            <a:r>
              <a:rPr lang="en-US" sz="3800" smtClean="0">
                <a:solidFill>
                  <a:srgbClr val="FF0000"/>
                </a:solidFill>
              </a:rPr>
              <a:t> </a:t>
            </a:r>
            <a:r>
              <a:rPr lang="en-US" sz="3800" smtClean="0"/>
              <a:t>(</a:t>
            </a:r>
            <a:r>
              <a:rPr lang="pl-PL" sz="3800" smtClean="0"/>
              <a:t>mixed: </a:t>
            </a:r>
            <a:r>
              <a:rPr lang="en-US" sz="3800" smtClean="0"/>
              <a:t>town and surrounding villages</a:t>
            </a:r>
            <a:r>
              <a:rPr lang="pl-PL" sz="3800" smtClean="0"/>
              <a:t>),</a:t>
            </a:r>
            <a:r>
              <a:rPr lang="en-US" sz="3800" smtClean="0"/>
              <a:t/>
            </a:r>
            <a:br>
              <a:rPr lang="en-US" sz="3800" smtClean="0"/>
            </a:br>
            <a:r>
              <a:rPr lang="en-US" sz="3800" b="1" smtClean="0">
                <a:solidFill>
                  <a:srgbClr val="FF0000"/>
                </a:solidFill>
              </a:rPr>
              <a:t>rural </a:t>
            </a:r>
            <a:r>
              <a:rPr lang="pl-PL" sz="3800" b="1" smtClean="0">
                <a:solidFill>
                  <a:srgbClr val="FF0000"/>
                </a:solidFill>
              </a:rPr>
              <a:t>commune</a:t>
            </a:r>
            <a:r>
              <a:rPr lang="en-US" sz="3800" smtClean="0">
                <a:solidFill>
                  <a:srgbClr val="FF0000"/>
                </a:solidFill>
              </a:rPr>
              <a:t> </a:t>
            </a:r>
            <a:r>
              <a:rPr lang="pl-PL" sz="3800" smtClean="0"/>
              <a:t>(</a:t>
            </a:r>
            <a:r>
              <a:rPr lang="en-US" sz="3800" smtClean="0"/>
              <a:t>only  village</a:t>
            </a:r>
            <a:r>
              <a:rPr lang="pl-PL" sz="3800" smtClean="0"/>
              <a:t>s)</a:t>
            </a:r>
            <a:r>
              <a:rPr lang="en-US" smtClean="0"/>
              <a:t/>
            </a:r>
            <a:br>
              <a:rPr lang="en-US" smtClean="0"/>
            </a:br>
            <a:endParaRPr lang="pl-PL" smtClean="0"/>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C:\Users\s.sadowska\Desktop\godło.jpeg"/>
          <p:cNvPicPr>
            <a:picLocks noChangeAspect="1" noChangeArrowheads="1"/>
          </p:cNvPicPr>
          <p:nvPr/>
        </p:nvPicPr>
        <p:blipFill>
          <a:blip r:embed="rId2"/>
          <a:srcRect/>
          <a:stretch>
            <a:fillRect/>
          </a:stretch>
        </p:blipFill>
        <p:spPr bwMode="auto">
          <a:xfrm>
            <a:off x="5105400" y="303213"/>
            <a:ext cx="1114425" cy="1323975"/>
          </a:xfrm>
          <a:prstGeom prst="rect">
            <a:avLst/>
          </a:prstGeom>
          <a:noFill/>
          <a:ln w="9525">
            <a:noFill/>
            <a:miter lim="800000"/>
            <a:headEnd/>
            <a:tailEnd/>
          </a:ln>
        </p:spPr>
      </p:pic>
      <p:pic>
        <p:nvPicPr>
          <p:cNvPr id="5124" name="Picture 7"/>
          <p:cNvPicPr>
            <a:picLocks noChangeAspect="1" noChangeArrowheads="1"/>
          </p:cNvPicPr>
          <p:nvPr/>
        </p:nvPicPr>
        <p:blipFill>
          <a:blip r:embed="rId3"/>
          <a:srcRect/>
          <a:stretch>
            <a:fillRect/>
          </a:stretch>
        </p:blipFill>
        <p:spPr bwMode="auto">
          <a:xfrm>
            <a:off x="1219200" y="1706563"/>
            <a:ext cx="6553200" cy="4541837"/>
          </a:xfrm>
          <a:prstGeom prst="rect">
            <a:avLst/>
          </a:prstGeom>
          <a:noFill/>
          <a:ln w="9525">
            <a:noFill/>
            <a:miter lim="800000"/>
            <a:headEnd/>
            <a:tailEnd/>
          </a:ln>
        </p:spPr>
      </p:pic>
      <p:sp>
        <p:nvSpPr>
          <p:cNvPr id="5127" name="Rectangle 7"/>
          <p:cNvSpPr>
            <a:spLocks noChangeArrowheads="1"/>
          </p:cNvSpPr>
          <p:nvPr/>
        </p:nvSpPr>
        <p:spPr bwMode="auto">
          <a:xfrm>
            <a:off x="647700" y="685800"/>
            <a:ext cx="3857625" cy="482600"/>
          </a:xfrm>
          <a:prstGeom prst="rect">
            <a:avLst/>
          </a:prstGeom>
          <a:noFill/>
          <a:ln w="9525">
            <a:noFill/>
            <a:miter lim="800000"/>
            <a:headEnd/>
            <a:tailEnd/>
          </a:ln>
        </p:spPr>
        <p:txBody>
          <a:bodyPr wrap="none">
            <a:spAutoFit/>
          </a:bodyPr>
          <a:lstStyle/>
          <a:p>
            <a:pPr>
              <a:lnSpc>
                <a:spcPct val="80000"/>
              </a:lnSpc>
              <a:spcBef>
                <a:spcPct val="20000"/>
              </a:spcBef>
              <a:buClr>
                <a:schemeClr val="tx2"/>
              </a:buClr>
            </a:pPr>
            <a:r>
              <a:rPr lang="pl-PL" sz="3200" b="1">
                <a:latin typeface="Calibri" pitchFamily="34" charset="0"/>
              </a:rPr>
              <a:t>Republic of Poland</a:t>
            </a:r>
          </a:p>
        </p:txBody>
      </p:sp>
      <p:pic>
        <p:nvPicPr>
          <p:cNvPr id="5129" name="Picture 9" descr="flaga_polski"/>
          <p:cNvPicPr>
            <a:picLocks noChangeAspect="1" noChangeArrowheads="1"/>
          </p:cNvPicPr>
          <p:nvPr/>
        </p:nvPicPr>
        <p:blipFill>
          <a:blip r:embed="rId4"/>
          <a:srcRect/>
          <a:stretch>
            <a:fillRect/>
          </a:stretch>
        </p:blipFill>
        <p:spPr bwMode="auto">
          <a:xfrm>
            <a:off x="6858000" y="304800"/>
            <a:ext cx="1981200" cy="12954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5127"/>
                                        </p:tgtEl>
                                        <p:attrNameLst>
                                          <p:attrName>style.visibility</p:attrName>
                                        </p:attrNameLst>
                                      </p:cBhvr>
                                      <p:to>
                                        <p:strVal val="visible"/>
                                      </p:to>
                                    </p:set>
                                    <p:animEffect transition="in" filter="fade">
                                      <p:cBhvr>
                                        <p:cTn id="7" dur="1000"/>
                                        <p:tgtEl>
                                          <p:spTgt spid="5127"/>
                                        </p:tgtEl>
                                      </p:cBhvr>
                                    </p:animEffect>
                                    <p:anim calcmode="lin" valueType="num">
                                      <p:cBhvr>
                                        <p:cTn id="8" dur="1000" fill="hold"/>
                                        <p:tgtEl>
                                          <p:spTgt spid="5127"/>
                                        </p:tgtEl>
                                        <p:attrNameLst>
                                          <p:attrName>ppt_x</p:attrName>
                                        </p:attrNameLst>
                                      </p:cBhvr>
                                      <p:tavLst>
                                        <p:tav tm="0">
                                          <p:val>
                                            <p:strVal val="#ppt_x"/>
                                          </p:val>
                                        </p:tav>
                                        <p:tav tm="100000">
                                          <p:val>
                                            <p:strVal val="#ppt_x"/>
                                          </p:val>
                                        </p:tav>
                                      </p:tavLst>
                                    </p:anim>
                                    <p:anim calcmode="lin" valueType="num">
                                      <p:cBhvr>
                                        <p:cTn id="9" dur="900" decel="100000" fill="hold"/>
                                        <p:tgtEl>
                                          <p:spTgt spid="512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127"/>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5123"/>
                                        </p:tgtEl>
                                        <p:attrNameLst>
                                          <p:attrName>style.visibility</p:attrName>
                                        </p:attrNameLst>
                                      </p:cBhvr>
                                      <p:to>
                                        <p:strVal val="visible"/>
                                      </p:to>
                                    </p:set>
                                    <p:animEffect transition="in" filter="fade">
                                      <p:cBhvr>
                                        <p:cTn id="15" dur="1000"/>
                                        <p:tgtEl>
                                          <p:spTgt spid="5123"/>
                                        </p:tgtEl>
                                      </p:cBhvr>
                                    </p:animEffect>
                                    <p:anim calcmode="lin" valueType="num">
                                      <p:cBhvr>
                                        <p:cTn id="16" dur="1000" fill="hold"/>
                                        <p:tgtEl>
                                          <p:spTgt spid="5123"/>
                                        </p:tgtEl>
                                        <p:attrNameLst>
                                          <p:attrName>ppt_x</p:attrName>
                                        </p:attrNameLst>
                                      </p:cBhvr>
                                      <p:tavLst>
                                        <p:tav tm="0">
                                          <p:val>
                                            <p:strVal val="#ppt_x"/>
                                          </p:val>
                                        </p:tav>
                                        <p:tav tm="100000">
                                          <p:val>
                                            <p:strVal val="#ppt_x"/>
                                          </p:val>
                                        </p:tav>
                                      </p:tavLst>
                                    </p:anim>
                                    <p:anim calcmode="lin" valueType="num">
                                      <p:cBhvr>
                                        <p:cTn id="17" dur="900" decel="100000" fill="hold"/>
                                        <p:tgtEl>
                                          <p:spTgt spid="5123"/>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123"/>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5129"/>
                                        </p:tgtEl>
                                        <p:attrNameLst>
                                          <p:attrName>style.visibility</p:attrName>
                                        </p:attrNameLst>
                                      </p:cBhvr>
                                      <p:to>
                                        <p:strVal val="visible"/>
                                      </p:to>
                                    </p:set>
                                    <p:animEffect transition="in" filter="fade">
                                      <p:cBhvr>
                                        <p:cTn id="23" dur="1000"/>
                                        <p:tgtEl>
                                          <p:spTgt spid="5129"/>
                                        </p:tgtEl>
                                      </p:cBhvr>
                                    </p:animEffect>
                                    <p:anim calcmode="lin" valueType="num">
                                      <p:cBhvr>
                                        <p:cTn id="24" dur="1000" fill="hold"/>
                                        <p:tgtEl>
                                          <p:spTgt spid="5129"/>
                                        </p:tgtEl>
                                        <p:attrNameLst>
                                          <p:attrName>ppt_x</p:attrName>
                                        </p:attrNameLst>
                                      </p:cBhvr>
                                      <p:tavLst>
                                        <p:tav tm="0">
                                          <p:val>
                                            <p:strVal val="#ppt_x"/>
                                          </p:val>
                                        </p:tav>
                                        <p:tav tm="100000">
                                          <p:val>
                                            <p:strVal val="#ppt_x"/>
                                          </p:val>
                                        </p:tav>
                                      </p:tavLst>
                                    </p:anim>
                                    <p:anim calcmode="lin" valueType="num">
                                      <p:cBhvr>
                                        <p:cTn id="25" dur="900" decel="100000" fill="hold"/>
                                        <p:tgtEl>
                                          <p:spTgt spid="5129"/>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5129"/>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5124"/>
                                        </p:tgtEl>
                                        <p:attrNameLst>
                                          <p:attrName>style.visibility</p:attrName>
                                        </p:attrNameLst>
                                      </p:cBhvr>
                                      <p:to>
                                        <p:strVal val="visible"/>
                                      </p:to>
                                    </p:set>
                                    <p:animEffect transition="in" filter="fade">
                                      <p:cBhvr>
                                        <p:cTn id="31" dur="1000"/>
                                        <p:tgtEl>
                                          <p:spTgt spid="5124"/>
                                        </p:tgtEl>
                                      </p:cBhvr>
                                    </p:animEffect>
                                    <p:anim calcmode="lin" valueType="num">
                                      <p:cBhvr>
                                        <p:cTn id="32" dur="1000" fill="hold"/>
                                        <p:tgtEl>
                                          <p:spTgt spid="5124"/>
                                        </p:tgtEl>
                                        <p:attrNameLst>
                                          <p:attrName>ppt_x</p:attrName>
                                        </p:attrNameLst>
                                      </p:cBhvr>
                                      <p:tavLst>
                                        <p:tav tm="0">
                                          <p:val>
                                            <p:strVal val="#ppt_x"/>
                                          </p:val>
                                        </p:tav>
                                        <p:tav tm="100000">
                                          <p:val>
                                            <p:strVal val="#ppt_x"/>
                                          </p:val>
                                        </p:tav>
                                      </p:tavLst>
                                    </p:anim>
                                    <p:anim calcmode="lin" valueType="num">
                                      <p:cBhvr>
                                        <p:cTn id="33" dur="900" decel="100000" fill="hold"/>
                                        <p:tgtEl>
                                          <p:spTgt spid="5124"/>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512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ytuł 1"/>
          <p:cNvSpPr>
            <a:spLocks noGrp="1"/>
          </p:cNvSpPr>
          <p:nvPr>
            <p:ph type="title"/>
          </p:nvPr>
        </p:nvSpPr>
        <p:spPr>
          <a:xfrm>
            <a:off x="0" y="0"/>
            <a:ext cx="9144000" cy="6858000"/>
          </a:xfrm>
        </p:spPr>
        <p:txBody>
          <a:bodyPr/>
          <a:lstStyle/>
          <a:p>
            <a:r>
              <a:rPr lang="pl-PL" smtClean="0"/>
              <a:t>Authorities of communes: </a:t>
            </a:r>
            <a:r>
              <a:rPr lang="pl-PL" sz="1200" smtClean="0"/>
              <a:t>   </a:t>
            </a:r>
            <a:r>
              <a:rPr lang="pl-PL" smtClean="0"/>
              <a:t/>
            </a:r>
            <a:br>
              <a:rPr lang="pl-PL" smtClean="0"/>
            </a:br>
            <a:r>
              <a:rPr lang="en-US" smtClean="0"/>
              <a:t> </a:t>
            </a:r>
            <a:r>
              <a:rPr lang="en-US" sz="4000" b="1" smtClean="0">
                <a:solidFill>
                  <a:srgbClr val="FF0000"/>
                </a:solidFill>
              </a:rPr>
              <a:t>municipal council </a:t>
            </a:r>
            <a:r>
              <a:rPr lang="pl-PL" sz="4000" smtClean="0">
                <a:solidFill>
                  <a:srgbClr val="FF0000"/>
                </a:solidFill>
              </a:rPr>
              <a:t>or </a:t>
            </a:r>
            <a:r>
              <a:rPr lang="pl-PL" sz="4000" b="1" smtClean="0">
                <a:solidFill>
                  <a:srgbClr val="FF0000"/>
                </a:solidFill>
              </a:rPr>
              <a:t>town assembly </a:t>
            </a:r>
            <a:r>
              <a:rPr lang="pl-PL" sz="4000" i="1" smtClean="0"/>
              <a:t>(rada gminy)</a:t>
            </a:r>
            <a:r>
              <a:rPr lang="pl-PL" sz="4000" b="1" i="1" smtClean="0"/>
              <a:t> </a:t>
            </a:r>
            <a:br>
              <a:rPr lang="pl-PL" sz="4000" b="1" i="1" smtClean="0"/>
            </a:br>
            <a:r>
              <a:rPr lang="pl-PL" sz="4000" smtClean="0"/>
              <a:t>t</a:t>
            </a:r>
            <a:r>
              <a:rPr lang="en-US" sz="4000" smtClean="0"/>
              <a:t>he legislative and controlling body elected </a:t>
            </a:r>
            <a:r>
              <a:rPr lang="pl-PL" sz="4000" smtClean="0"/>
              <a:t>in every four years,</a:t>
            </a:r>
            <a:r>
              <a:rPr lang="en-US" sz="4000" smtClean="0"/>
              <a:t> </a:t>
            </a:r>
            <a:r>
              <a:rPr lang="pl-PL" smtClean="0"/>
              <a:t/>
            </a:r>
            <a:br>
              <a:rPr lang="pl-PL" smtClean="0"/>
            </a:br>
            <a:r>
              <a:rPr lang="en-US" sz="4000" b="1" smtClean="0">
                <a:solidFill>
                  <a:srgbClr val="FF0000"/>
                </a:solidFill>
              </a:rPr>
              <a:t>mayor of the municipality </a:t>
            </a:r>
            <a:r>
              <a:rPr lang="pl-PL" sz="4000" b="1" smtClean="0">
                <a:solidFill>
                  <a:srgbClr val="FF0000"/>
                </a:solidFill>
              </a:rPr>
              <a:t/>
            </a:r>
            <a:br>
              <a:rPr lang="pl-PL" sz="4000" b="1" smtClean="0">
                <a:solidFill>
                  <a:srgbClr val="FF0000"/>
                </a:solidFill>
              </a:rPr>
            </a:br>
            <a:r>
              <a:rPr lang="pl-PL" sz="4000" i="1" smtClean="0"/>
              <a:t>(wójt, burmistrz, prezydent miasta)</a:t>
            </a:r>
            <a:r>
              <a:rPr lang="pl-PL" sz="4000" b="1" smtClean="0">
                <a:solidFill>
                  <a:srgbClr val="FF0000"/>
                </a:solidFill>
              </a:rPr>
              <a:t/>
            </a:r>
            <a:br>
              <a:rPr lang="pl-PL" sz="4000" b="1" smtClean="0">
                <a:solidFill>
                  <a:srgbClr val="FF0000"/>
                </a:solidFill>
              </a:rPr>
            </a:br>
            <a:r>
              <a:rPr lang="pl-PL" sz="4000" smtClean="0"/>
              <a:t>the e</a:t>
            </a:r>
            <a:r>
              <a:rPr lang="en-US" sz="4000" smtClean="0"/>
              <a:t>xecutive </a:t>
            </a:r>
            <a:r>
              <a:rPr lang="pl-PL" sz="4000" smtClean="0"/>
              <a:t>body</a:t>
            </a:r>
            <a:r>
              <a:rPr lang="en-US" sz="4000" smtClean="0"/>
              <a:t> directly elected</a:t>
            </a:r>
            <a:r>
              <a:rPr lang="pl-PL" sz="4000" smtClean="0"/>
              <a:t> in every four years</a:t>
            </a:r>
          </a:p>
        </p:txBody>
      </p:sp>
    </p:spTree>
  </p:cSld>
  <p:clrMapOvr>
    <a:masterClrMapping/>
  </p:clrMapOvr>
  <p:transition spd="slow">
    <p:wedg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ytuł 1"/>
          <p:cNvSpPr>
            <a:spLocks noGrp="1"/>
          </p:cNvSpPr>
          <p:nvPr>
            <p:ph type="title"/>
          </p:nvPr>
        </p:nvSpPr>
        <p:spPr>
          <a:xfrm>
            <a:off x="0" y="0"/>
            <a:ext cx="9144000" cy="6858000"/>
          </a:xfrm>
        </p:spPr>
        <p:txBody>
          <a:bodyPr/>
          <a:lstStyle/>
          <a:p>
            <a:r>
              <a:rPr lang="pl-PL" smtClean="0"/>
              <a:t>T</a:t>
            </a:r>
            <a:r>
              <a:rPr lang="en-US" smtClean="0"/>
              <a:t>wo types of tasks</a:t>
            </a:r>
            <a:r>
              <a:rPr lang="pl-PL" smtClean="0"/>
              <a:t> (competences) of communes</a:t>
            </a:r>
            <a:r>
              <a:rPr lang="en-US" smtClean="0"/>
              <a:t>:</a:t>
            </a:r>
            <a:r>
              <a:rPr lang="pl-PL" smtClean="0"/>
              <a:t/>
            </a:r>
            <a:br>
              <a:rPr lang="pl-PL" smtClean="0"/>
            </a:br>
            <a:r>
              <a:rPr lang="en-US" smtClean="0"/>
              <a:t> </a:t>
            </a:r>
            <a:r>
              <a:rPr lang="pl-PL" sz="2000" smtClean="0"/>
              <a:t/>
            </a:r>
            <a:br>
              <a:rPr lang="pl-PL" sz="2000" smtClean="0"/>
            </a:br>
            <a:r>
              <a:rPr lang="pl-PL" sz="2000" smtClean="0"/>
              <a:t/>
            </a:r>
            <a:br>
              <a:rPr lang="pl-PL" sz="2000" smtClean="0"/>
            </a:br>
            <a:r>
              <a:rPr lang="pl-PL" sz="4800" b="1" smtClean="0">
                <a:solidFill>
                  <a:srgbClr val="FF0000"/>
                </a:solidFill>
              </a:rPr>
              <a:t>own tasks</a:t>
            </a:r>
            <a:br>
              <a:rPr lang="pl-PL" sz="4800" b="1" smtClean="0">
                <a:solidFill>
                  <a:srgbClr val="FF0000"/>
                </a:solidFill>
              </a:rPr>
            </a:br>
            <a:r>
              <a:rPr lang="pl-PL" sz="4800" b="1" smtClean="0">
                <a:solidFill>
                  <a:srgbClr val="FF0000"/>
                </a:solidFill>
              </a:rPr>
              <a:t/>
            </a:r>
            <a:br>
              <a:rPr lang="pl-PL" sz="4800" b="1" smtClean="0">
                <a:solidFill>
                  <a:srgbClr val="FF0000"/>
                </a:solidFill>
              </a:rPr>
            </a:br>
            <a:r>
              <a:rPr lang="en-US" sz="4800" b="1" smtClean="0">
                <a:solidFill>
                  <a:srgbClr val="FF0000"/>
                </a:solidFill>
              </a:rPr>
              <a:t>commissioned </a:t>
            </a:r>
            <a:r>
              <a:rPr lang="pl-PL" sz="4800" b="1" smtClean="0">
                <a:solidFill>
                  <a:srgbClr val="FF0000"/>
                </a:solidFill>
              </a:rPr>
              <a:t>tasks</a:t>
            </a:r>
            <a:r>
              <a:rPr lang="pl-PL" sz="2000" smtClean="0"/>
              <a:t/>
            </a:r>
            <a:br>
              <a:rPr lang="pl-PL" sz="2000" smtClean="0"/>
            </a:br>
            <a:r>
              <a:rPr lang="pl-PL" sz="2000" smtClean="0"/>
              <a:t/>
            </a:r>
            <a:br>
              <a:rPr lang="pl-PL" sz="2000" smtClean="0"/>
            </a:br>
            <a:r>
              <a:rPr lang="pl-PL" sz="2000" smtClean="0"/>
              <a:t/>
            </a:r>
            <a:br>
              <a:rPr lang="pl-PL" sz="2000" smtClean="0"/>
            </a:br>
            <a:r>
              <a:rPr lang="pl-PL" sz="2000" smtClean="0"/>
              <a:t/>
            </a:r>
            <a:br>
              <a:rPr lang="pl-PL" sz="2000" smtClean="0"/>
            </a:br>
            <a:r>
              <a:rPr lang="pl-PL" sz="2000" smtClean="0"/>
              <a:t/>
            </a:r>
            <a:br>
              <a:rPr lang="pl-PL" sz="2000" smtClean="0"/>
            </a:br>
            <a:r>
              <a:rPr lang="pl-PL" sz="2000" smtClean="0"/>
              <a:t/>
            </a:r>
            <a:br>
              <a:rPr lang="pl-PL" sz="2000" smtClean="0"/>
            </a:br>
            <a:endParaRPr lang="pl-PL" sz="2000" smtClean="0"/>
          </a:p>
        </p:txBody>
      </p:sp>
    </p:spTree>
  </p:cSld>
  <p:clrMapOvr>
    <a:masterClrMapping/>
  </p:clrMapOvr>
  <p:transition spd="slow">
    <p:wedg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ytuł 1"/>
          <p:cNvSpPr>
            <a:spLocks noGrp="1"/>
          </p:cNvSpPr>
          <p:nvPr>
            <p:ph type="title"/>
          </p:nvPr>
        </p:nvSpPr>
        <p:spPr>
          <a:xfrm>
            <a:off x="0" y="0"/>
            <a:ext cx="9144000" cy="6858000"/>
          </a:xfrm>
        </p:spPr>
        <p:txBody>
          <a:bodyPr/>
          <a:lstStyle/>
          <a:p>
            <a:r>
              <a:rPr lang="en-US" sz="5400" b="1" smtClean="0"/>
              <a:t>Own tasks</a:t>
            </a:r>
            <a:r>
              <a:rPr lang="pl-PL" sz="5400" b="1" smtClean="0"/>
              <a:t> of communes</a:t>
            </a:r>
            <a:r>
              <a:rPr lang="pl-PL" sz="2400" smtClean="0"/>
              <a:t/>
            </a:r>
            <a:br>
              <a:rPr lang="pl-PL" sz="2400" smtClean="0"/>
            </a:br>
            <a:r>
              <a:rPr lang="pl-PL" sz="2400" smtClean="0"/>
              <a:t> </a:t>
            </a:r>
            <a:r>
              <a:rPr lang="en-US" sz="3600" smtClean="0"/>
              <a:t>public tasks exercised by self-government, </a:t>
            </a:r>
            <a:r>
              <a:rPr lang="pl-PL" sz="3600" smtClean="0"/>
              <a:t/>
            </a:r>
            <a:br>
              <a:rPr lang="pl-PL" sz="3600" smtClean="0"/>
            </a:br>
            <a:r>
              <a:rPr lang="pl-PL" sz="3600" smtClean="0"/>
              <a:t>concerned</a:t>
            </a:r>
            <a:r>
              <a:rPr lang="en-US" sz="3600" smtClean="0"/>
              <a:t> the needs of the </a:t>
            </a:r>
            <a:r>
              <a:rPr lang="pl-PL" sz="3600" smtClean="0"/>
              <a:t>local </a:t>
            </a:r>
            <a:r>
              <a:rPr lang="en-US" sz="3600" smtClean="0"/>
              <a:t>community</a:t>
            </a:r>
            <a:r>
              <a:rPr lang="pl-PL" sz="2400" smtClean="0"/>
              <a:t/>
            </a:r>
            <a:br>
              <a:rPr lang="pl-PL" sz="2400" smtClean="0"/>
            </a:br>
            <a:r>
              <a:rPr lang="pl-PL" sz="2400" smtClean="0"/>
              <a:t/>
            </a:r>
            <a:br>
              <a:rPr lang="pl-PL" sz="2400" smtClean="0"/>
            </a:br>
            <a:r>
              <a:rPr lang="pl-PL" sz="2800" smtClean="0"/>
              <a:t>1. </a:t>
            </a:r>
            <a:r>
              <a:rPr lang="en-US" sz="2800" b="1" smtClean="0">
                <a:solidFill>
                  <a:srgbClr val="FF0000"/>
                </a:solidFill>
              </a:rPr>
              <a:t>compulsory</a:t>
            </a:r>
            <a:r>
              <a:rPr lang="pl-PL" sz="2800" smtClean="0"/>
              <a:t> (obligation)</a:t>
            </a:r>
            <a:r>
              <a:rPr lang="en-US" sz="2800" smtClean="0"/>
              <a:t> – the commune can</a:t>
            </a:r>
            <a:r>
              <a:rPr lang="pl-PL" sz="2800" smtClean="0"/>
              <a:t> </a:t>
            </a:r>
            <a:r>
              <a:rPr lang="en-US" sz="2800" smtClean="0"/>
              <a:t>not resign from the</a:t>
            </a:r>
            <a:r>
              <a:rPr lang="pl-PL" sz="2800" smtClean="0"/>
              <a:t> task</a:t>
            </a:r>
            <a:r>
              <a:rPr lang="en-US" sz="2800" smtClean="0"/>
              <a:t> </a:t>
            </a:r>
            <a:r>
              <a:rPr lang="pl-PL" sz="2800" smtClean="0"/>
              <a:t/>
            </a:r>
            <a:br>
              <a:rPr lang="pl-PL" sz="2800" smtClean="0"/>
            </a:br>
            <a:r>
              <a:rPr lang="pl-PL" sz="2800" smtClean="0"/>
              <a:t>– </a:t>
            </a:r>
            <a:r>
              <a:rPr lang="en-US" sz="2800" smtClean="0"/>
              <a:t>the public benefits of basic character</a:t>
            </a:r>
            <a:r>
              <a:rPr lang="pl-PL" sz="2800" smtClean="0"/>
              <a:t>,</a:t>
            </a:r>
            <a:br>
              <a:rPr lang="pl-PL" sz="2800" smtClean="0"/>
            </a:br>
            <a:r>
              <a:rPr lang="pl-PL" sz="2800" smtClean="0"/>
              <a:t>2. </a:t>
            </a:r>
            <a:r>
              <a:rPr lang="en-US" sz="2800" b="1" smtClean="0">
                <a:solidFill>
                  <a:srgbClr val="FF0000"/>
                </a:solidFill>
              </a:rPr>
              <a:t>optional </a:t>
            </a:r>
            <a:r>
              <a:rPr lang="pl-PL" sz="2800" smtClean="0"/>
              <a:t>(not obligation) </a:t>
            </a:r>
            <a:r>
              <a:rPr lang="en-US" sz="2800" smtClean="0"/>
              <a:t>– the commune can carry the</a:t>
            </a:r>
            <a:r>
              <a:rPr lang="pl-PL" sz="2800" smtClean="0"/>
              <a:t> task</a:t>
            </a:r>
            <a:r>
              <a:rPr lang="en-US" sz="2800" smtClean="0"/>
              <a:t> out in accordance with budget</a:t>
            </a:r>
            <a:r>
              <a:rPr lang="pl-PL" sz="2800" smtClean="0"/>
              <a:t> possibilities </a:t>
            </a:r>
            <a:br>
              <a:rPr lang="pl-PL" sz="2800" smtClean="0"/>
            </a:br>
            <a:r>
              <a:rPr lang="pl-PL" sz="2800" smtClean="0"/>
              <a:t>–</a:t>
            </a:r>
            <a:r>
              <a:rPr lang="en-US" sz="2800" smtClean="0"/>
              <a:t> set out only to specific local needs</a:t>
            </a:r>
            <a:endParaRPr lang="pl-PL" sz="2800" smtClean="0"/>
          </a:p>
        </p:txBody>
      </p:sp>
    </p:spTree>
  </p:cSld>
  <p:clrMapOvr>
    <a:masterClrMapping/>
  </p:clrMapOvr>
  <p:transition spd="slow">
    <p:wedg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ytuł 1"/>
          <p:cNvSpPr>
            <a:spLocks noGrp="1"/>
          </p:cNvSpPr>
          <p:nvPr>
            <p:ph type="title"/>
          </p:nvPr>
        </p:nvSpPr>
        <p:spPr>
          <a:xfrm>
            <a:off x="0" y="0"/>
            <a:ext cx="9144000" cy="6858000"/>
          </a:xfrm>
        </p:spPr>
        <p:txBody>
          <a:bodyPr/>
          <a:lstStyle/>
          <a:p>
            <a:r>
              <a:rPr lang="pl-PL" sz="4800" b="1" smtClean="0"/>
              <a:t>Examples of o</a:t>
            </a:r>
            <a:r>
              <a:rPr lang="en-US" sz="4800" b="1" smtClean="0"/>
              <a:t>wn </a:t>
            </a:r>
            <a:r>
              <a:rPr lang="pl-PL" sz="4800" b="1" smtClean="0"/>
              <a:t>tasks:</a:t>
            </a:r>
            <a:r>
              <a:rPr lang="en-US" sz="4800" smtClean="0"/>
              <a:t> </a:t>
            </a:r>
            <a:r>
              <a:rPr lang="pl-PL" sz="2800" smtClean="0"/>
              <a:t/>
            </a:r>
            <a:br>
              <a:rPr lang="pl-PL" sz="2800" smtClean="0"/>
            </a:br>
            <a:r>
              <a:rPr lang="en-US" sz="2800" smtClean="0"/>
              <a:t>public streets, bridges, squares and traffic systems, </a:t>
            </a:r>
            <a:r>
              <a:rPr lang="pl-PL" sz="2800" smtClean="0"/>
              <a:t/>
            </a:r>
            <a:br>
              <a:rPr lang="pl-PL" sz="2800" smtClean="0"/>
            </a:br>
            <a:r>
              <a:rPr lang="en-US" sz="2800" smtClean="0"/>
              <a:t>water supply systems and source, </a:t>
            </a:r>
            <a:r>
              <a:rPr lang="pl-PL" sz="2800" smtClean="0"/>
              <a:t/>
            </a:r>
            <a:br>
              <a:rPr lang="pl-PL" sz="2800" smtClean="0"/>
            </a:br>
            <a:r>
              <a:rPr lang="en-US" sz="2800" smtClean="0"/>
              <a:t>removal of urban waste, </a:t>
            </a:r>
            <a:r>
              <a:rPr lang="pl-PL" sz="2800" smtClean="0"/>
              <a:t/>
            </a:r>
            <a:br>
              <a:rPr lang="pl-PL" sz="2800" smtClean="0"/>
            </a:br>
            <a:r>
              <a:rPr lang="en-US" sz="2800" smtClean="0"/>
              <a:t>sanitary facilities, </a:t>
            </a:r>
            <a:r>
              <a:rPr lang="pl-PL" sz="2800" smtClean="0"/>
              <a:t/>
            </a:r>
            <a:br>
              <a:rPr lang="pl-PL" sz="2800" smtClean="0"/>
            </a:br>
            <a:r>
              <a:rPr lang="en-US" sz="2800" smtClean="0"/>
              <a:t>dumps and council waste, </a:t>
            </a:r>
            <a:r>
              <a:rPr lang="pl-PL" sz="2800" smtClean="0"/>
              <a:t/>
            </a:r>
            <a:br>
              <a:rPr lang="pl-PL" sz="2800" smtClean="0"/>
            </a:br>
            <a:r>
              <a:rPr lang="en-US" sz="2800" smtClean="0"/>
              <a:t>supply of electric and thermal energy and gas, </a:t>
            </a:r>
            <a:r>
              <a:rPr lang="pl-PL" sz="2800" smtClean="0"/>
              <a:t/>
            </a:r>
            <a:br>
              <a:rPr lang="pl-PL" sz="2800" smtClean="0"/>
            </a:br>
            <a:r>
              <a:rPr lang="en-US" sz="2800" smtClean="0"/>
              <a:t>public transport, health care, welfare, care homes, </a:t>
            </a:r>
            <a:r>
              <a:rPr lang="pl-PL" sz="2800" smtClean="0"/>
              <a:t/>
            </a:r>
            <a:br>
              <a:rPr lang="pl-PL" sz="2800" smtClean="0"/>
            </a:br>
            <a:r>
              <a:rPr lang="en-US" sz="2800" smtClean="0"/>
              <a:t>public education, </a:t>
            </a:r>
            <a:r>
              <a:rPr lang="pl-PL" sz="2800" smtClean="0"/>
              <a:t/>
            </a:r>
            <a:br>
              <a:rPr lang="pl-PL" sz="2800" smtClean="0"/>
            </a:br>
            <a:r>
              <a:rPr lang="en-US" sz="2800" smtClean="0"/>
              <a:t>cultural facilities</a:t>
            </a:r>
            <a:r>
              <a:rPr lang="pl-PL" sz="2800" smtClean="0"/>
              <a:t>,</a:t>
            </a:r>
            <a:r>
              <a:rPr lang="en-US" sz="2800" smtClean="0"/>
              <a:t> public libraries and cultural institutions, </a:t>
            </a:r>
            <a:r>
              <a:rPr lang="pl-PL" sz="2800" smtClean="0"/>
              <a:t/>
            </a:r>
            <a:br>
              <a:rPr lang="pl-PL" sz="2800" smtClean="0"/>
            </a:br>
            <a:r>
              <a:rPr lang="en-US" sz="2800" smtClean="0"/>
              <a:t>historic monuments conservation and protection,</a:t>
            </a:r>
            <a:r>
              <a:rPr lang="pl-PL" sz="2800" smtClean="0"/>
              <a:t/>
            </a:r>
            <a:br>
              <a:rPr lang="pl-PL" sz="2800" smtClean="0"/>
            </a:br>
            <a:r>
              <a:rPr lang="en-US" sz="2800" smtClean="0"/>
              <a:t> sports facilities and tourism</a:t>
            </a:r>
            <a:r>
              <a:rPr lang="pl-PL" sz="2800" smtClean="0"/>
              <a:t>,</a:t>
            </a:r>
            <a:br>
              <a:rPr lang="pl-PL" sz="2800" smtClean="0"/>
            </a:br>
            <a:r>
              <a:rPr lang="en-US" sz="2400" smtClean="0"/>
              <a:t>interaction with regional communities from other countries</a:t>
            </a:r>
            <a:r>
              <a:rPr lang="pl-PL" sz="2400" smtClean="0"/>
              <a:t>.</a:t>
            </a:r>
          </a:p>
        </p:txBody>
      </p:sp>
    </p:spTree>
  </p:cSld>
  <p:clrMapOvr>
    <a:masterClrMapping/>
  </p:clrMapOvr>
  <p:transition spd="slow">
    <p:wedg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ytuł 1"/>
          <p:cNvSpPr>
            <a:spLocks noGrp="1"/>
          </p:cNvSpPr>
          <p:nvPr>
            <p:ph type="title"/>
          </p:nvPr>
        </p:nvSpPr>
        <p:spPr>
          <a:xfrm>
            <a:off x="0" y="0"/>
            <a:ext cx="9144000" cy="6858000"/>
          </a:xfrm>
        </p:spPr>
        <p:txBody>
          <a:bodyPr/>
          <a:lstStyle/>
          <a:p>
            <a:r>
              <a:rPr lang="en-US" sz="6000" b="1" smtClean="0"/>
              <a:t>Commissioned tasks</a:t>
            </a:r>
            <a:r>
              <a:rPr lang="pl-PL" sz="3600" smtClean="0"/>
              <a:t/>
            </a:r>
            <a:br>
              <a:rPr lang="pl-PL" sz="3600" smtClean="0"/>
            </a:br>
            <a:r>
              <a:rPr lang="en-US" sz="3600" smtClean="0"/>
              <a:t> public tasks resulting from legitimate needs of the state, commissioned by central government to be performed by </a:t>
            </a:r>
            <a:r>
              <a:rPr lang="pl-PL" sz="3600" smtClean="0"/>
              <a:t>local authorities.</a:t>
            </a:r>
            <a:r>
              <a:rPr lang="en-US" sz="3600" smtClean="0"/>
              <a:t> </a:t>
            </a:r>
            <a:r>
              <a:rPr lang="pl-PL" sz="3600" smtClean="0"/>
              <a:t/>
            </a:r>
            <a:br>
              <a:rPr lang="pl-PL" sz="3600" smtClean="0"/>
            </a:br>
            <a:r>
              <a:rPr lang="pl-PL" sz="3600" smtClean="0"/>
              <a:t/>
            </a:r>
            <a:br>
              <a:rPr lang="pl-PL" sz="3600" smtClean="0"/>
            </a:br>
            <a:r>
              <a:rPr lang="en-US" sz="3600" smtClean="0"/>
              <a:t>The tasks are handed over on the basis of statutory</a:t>
            </a:r>
            <a:r>
              <a:rPr lang="pl-PL" sz="3600" smtClean="0"/>
              <a:t> acts </a:t>
            </a:r>
            <a:r>
              <a:rPr lang="en-US" sz="3600" smtClean="0"/>
              <a:t> or </a:t>
            </a:r>
            <a:r>
              <a:rPr lang="pl-PL" sz="3600" smtClean="0"/>
              <a:t>by </a:t>
            </a:r>
            <a:r>
              <a:rPr lang="en-US" sz="3600" smtClean="0"/>
              <a:t>agreements</a:t>
            </a:r>
            <a:r>
              <a:rPr lang="pl-PL" sz="3600" smtClean="0"/>
              <a:t> </a:t>
            </a:r>
            <a:r>
              <a:rPr lang="en-US" sz="3600" smtClean="0"/>
              <a:t>between the self-government units and central government administration</a:t>
            </a:r>
            <a:r>
              <a:rPr lang="pl-PL" sz="3600" smtClean="0"/>
              <a:t>.</a:t>
            </a:r>
          </a:p>
        </p:txBody>
      </p:sp>
    </p:spTree>
  </p:cSld>
  <p:clrMapOvr>
    <a:masterClrMapping/>
  </p:clrMapOvr>
  <p:transition spd="slow">
    <p:wedg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ytuł 1"/>
          <p:cNvSpPr>
            <a:spLocks noGrp="1"/>
          </p:cNvSpPr>
          <p:nvPr>
            <p:ph type="title"/>
          </p:nvPr>
        </p:nvSpPr>
        <p:spPr>
          <a:xfrm>
            <a:off x="0" y="0"/>
            <a:ext cx="9144000" cy="6858000"/>
          </a:xfrm>
        </p:spPr>
        <p:txBody>
          <a:bodyPr/>
          <a:lstStyle/>
          <a:p>
            <a:r>
              <a:rPr lang="pl-PL" sz="4000" b="1" smtClean="0"/>
              <a:t>Examples of commissioned tasks:</a:t>
            </a:r>
            <a:br>
              <a:rPr lang="pl-PL" sz="4000" b="1" smtClean="0"/>
            </a:br>
            <a:r>
              <a:rPr lang="pl-PL" sz="4000" smtClean="0"/>
              <a:t>ID (identification documents),</a:t>
            </a:r>
            <a:br>
              <a:rPr lang="pl-PL" sz="4000" smtClean="0"/>
            </a:br>
            <a:r>
              <a:rPr lang="pl-PL" sz="4000" smtClean="0"/>
              <a:t>getting marriage (civil and concordate),</a:t>
            </a:r>
            <a:br>
              <a:rPr lang="pl-PL" sz="4000" smtClean="0"/>
            </a:br>
            <a:r>
              <a:rPr lang="pl-PL" sz="4000" smtClean="0"/>
              <a:t>books of marriages, births and deaths.</a:t>
            </a:r>
            <a:endParaRPr lang="pl-PL" sz="4000" b="1"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ytuł 1"/>
          <p:cNvSpPr>
            <a:spLocks noGrp="1"/>
          </p:cNvSpPr>
          <p:nvPr>
            <p:ph type="title"/>
          </p:nvPr>
        </p:nvSpPr>
        <p:spPr>
          <a:xfrm>
            <a:off x="0" y="0"/>
            <a:ext cx="9144000" cy="6858000"/>
          </a:xfrm>
        </p:spPr>
        <p:txBody>
          <a:bodyPr/>
          <a:lstStyle/>
          <a:p>
            <a:r>
              <a:rPr lang="pl-PL" sz="9600" smtClean="0">
                <a:solidFill>
                  <a:srgbClr val="FF0000"/>
                </a:solidFill>
              </a:rPr>
              <a:t>Thank You </a:t>
            </a:r>
            <a:r>
              <a:rPr lang="pl-PL" sz="9600" smtClean="0">
                <a:solidFill>
                  <a:srgbClr val="FF0000"/>
                </a:solidFill>
                <a:sym typeface="Wingdings" pitchFamily="2" charset="2"/>
              </a:rPr>
              <a:t></a:t>
            </a:r>
            <a:br>
              <a:rPr lang="pl-PL" sz="9600" smtClean="0">
                <a:solidFill>
                  <a:srgbClr val="FF0000"/>
                </a:solidFill>
                <a:sym typeface="Wingdings" pitchFamily="2" charset="2"/>
              </a:rPr>
            </a:br>
            <a:r>
              <a:rPr lang="pl-PL" sz="9600" b="1" smtClean="0">
                <a:solidFill>
                  <a:srgbClr val="FF0000"/>
                </a:solidFill>
                <a:sym typeface="Wingdings" pitchFamily="2" charset="2"/>
              </a:rPr>
              <a:t>GRAZIE</a:t>
            </a:r>
            <a:endParaRPr lang="pl-PL" sz="9600" b="1" smtClean="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3"/>
          <p:cNvPicPr>
            <a:picLocks noGrp="1" noChangeAspect="1" noChangeArrowheads="1"/>
          </p:cNvPicPr>
          <p:nvPr>
            <p:ph idx="1"/>
          </p:nvPr>
        </p:nvPicPr>
        <p:blipFill>
          <a:blip r:embed="rId2"/>
          <a:srcRect/>
          <a:stretch>
            <a:fillRect/>
          </a:stretch>
        </p:blipFill>
        <p:spPr>
          <a:xfrm>
            <a:off x="1752600" y="609600"/>
            <a:ext cx="6405563" cy="5410200"/>
          </a:xfrm>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ymbol zastępczy zawartości 2"/>
          <p:cNvSpPr>
            <a:spLocks noGrp="1"/>
          </p:cNvSpPr>
          <p:nvPr>
            <p:ph idx="1"/>
          </p:nvPr>
        </p:nvSpPr>
        <p:spPr>
          <a:xfrm>
            <a:off x="0" y="0"/>
            <a:ext cx="9144000" cy="6858000"/>
          </a:xfrm>
        </p:spPr>
        <p:txBody>
          <a:bodyPr/>
          <a:lstStyle/>
          <a:p>
            <a:pPr>
              <a:lnSpc>
                <a:spcPct val="80000"/>
              </a:lnSpc>
            </a:pPr>
            <a:endParaRPr lang="pl-PL" smtClean="0">
              <a:latin typeface="Lucida Bright" pitchFamily="18" charset="0"/>
            </a:endParaRPr>
          </a:p>
          <a:p>
            <a:pPr>
              <a:lnSpc>
                <a:spcPct val="80000"/>
              </a:lnSpc>
            </a:pPr>
            <a:endParaRPr lang="pl-PL" smtClean="0">
              <a:latin typeface="Lucida Bright" pitchFamily="18" charset="0"/>
            </a:endParaRPr>
          </a:p>
          <a:p>
            <a:pPr>
              <a:lnSpc>
                <a:spcPct val="80000"/>
              </a:lnSpc>
            </a:pPr>
            <a:endParaRPr lang="pl-PL" smtClean="0">
              <a:latin typeface="Lucida Bright" pitchFamily="18" charset="0"/>
            </a:endParaRPr>
          </a:p>
          <a:p>
            <a:pPr>
              <a:lnSpc>
                <a:spcPct val="80000"/>
              </a:lnSpc>
            </a:pPr>
            <a:endParaRPr lang="pl-PL" smtClean="0">
              <a:latin typeface="Lucida Bright" pitchFamily="18" charset="0"/>
            </a:endParaRPr>
          </a:p>
          <a:p>
            <a:pPr>
              <a:lnSpc>
                <a:spcPct val="80000"/>
              </a:lnSpc>
            </a:pPr>
            <a:r>
              <a:rPr lang="pl-PL" smtClean="0">
                <a:latin typeface="Lucida Bright" pitchFamily="18" charset="0"/>
              </a:rPr>
              <a:t>EU accession: 1 May 2004</a:t>
            </a:r>
          </a:p>
          <a:p>
            <a:pPr>
              <a:lnSpc>
                <a:spcPct val="80000"/>
              </a:lnSpc>
            </a:pPr>
            <a:r>
              <a:rPr lang="pl-PL" smtClean="0">
                <a:latin typeface="Lucida Bright" pitchFamily="18" charset="0"/>
              </a:rPr>
              <a:t>Area: 312,679 km2</a:t>
            </a:r>
          </a:p>
          <a:p>
            <a:pPr>
              <a:lnSpc>
                <a:spcPct val="80000"/>
              </a:lnSpc>
            </a:pPr>
            <a:r>
              <a:rPr lang="pl-PL" smtClean="0">
                <a:latin typeface="Lucida Bright" pitchFamily="18" charset="0"/>
              </a:rPr>
              <a:t>Population (January 2010):  38,163,895*</a:t>
            </a:r>
          </a:p>
          <a:p>
            <a:pPr>
              <a:lnSpc>
                <a:spcPct val="80000"/>
              </a:lnSpc>
              <a:buFontTx/>
              <a:buNone/>
            </a:pPr>
            <a:endParaRPr lang="pl-PL" smtClean="0">
              <a:latin typeface="Lucida Bright" pitchFamily="18" charset="0"/>
            </a:endParaRPr>
          </a:p>
          <a:p>
            <a:pPr>
              <a:lnSpc>
                <a:spcPct val="80000"/>
              </a:lnSpc>
              <a:buFontTx/>
              <a:buNone/>
            </a:pPr>
            <a:endParaRPr lang="pl-PL" smtClean="0">
              <a:latin typeface="Lucida Bright" pitchFamily="18" charset="0"/>
            </a:endParaRPr>
          </a:p>
          <a:p>
            <a:pPr>
              <a:lnSpc>
                <a:spcPct val="80000"/>
              </a:lnSpc>
              <a:buFontTx/>
              <a:buNone/>
            </a:pPr>
            <a:r>
              <a:rPr lang="pl-PL" sz="1200" smtClean="0">
                <a:latin typeface="Lucida Bright" pitchFamily="18" charset="0"/>
              </a:rPr>
              <a:t>*http://epp.eurostat.ec.europa.eu/tgm/table.do?tab=table&amp;language=en&amp;pcode=tps00001&amp;tableSelection=1&amp;footnotes=yes&amp;labeling=labels&amp;plugin=1</a:t>
            </a:r>
          </a:p>
          <a:p>
            <a:endParaRPr lang="pl-PL" smtClean="0"/>
          </a:p>
          <a:p>
            <a:endParaRPr lang="pl-PL" smtClean="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type="body" idx="1"/>
          </p:nvPr>
        </p:nvSpPr>
        <p:spPr>
          <a:xfrm>
            <a:off x="457200" y="685800"/>
            <a:ext cx="8229600" cy="762000"/>
          </a:xfrm>
        </p:spPr>
        <p:txBody>
          <a:bodyPr/>
          <a:lstStyle/>
          <a:p>
            <a:r>
              <a:rPr lang="pl-PL" smtClean="0"/>
              <a:t>Polish curency: złoty (PLN)</a:t>
            </a:r>
          </a:p>
        </p:txBody>
      </p:sp>
      <p:pic>
        <p:nvPicPr>
          <p:cNvPr id="60421" name="Picture 5" descr="kolekcja"/>
          <p:cNvPicPr>
            <a:picLocks noChangeAspect="1" noChangeArrowheads="1"/>
          </p:cNvPicPr>
          <p:nvPr/>
        </p:nvPicPr>
        <p:blipFill>
          <a:blip r:embed="rId2"/>
          <a:srcRect/>
          <a:stretch>
            <a:fillRect/>
          </a:stretch>
        </p:blipFill>
        <p:spPr bwMode="auto">
          <a:xfrm>
            <a:off x="3200400" y="1371600"/>
            <a:ext cx="2133600" cy="1422400"/>
          </a:xfrm>
          <a:prstGeom prst="rect">
            <a:avLst/>
          </a:prstGeom>
          <a:noFill/>
          <a:ln w="9525">
            <a:noFill/>
            <a:miter lim="800000"/>
            <a:headEnd/>
            <a:tailEnd/>
          </a:ln>
        </p:spPr>
      </p:pic>
      <p:pic>
        <p:nvPicPr>
          <p:cNvPr id="60422" name="Picture 6" descr="10zl_awers_m"/>
          <p:cNvPicPr>
            <a:picLocks noChangeAspect="1" noChangeArrowheads="1"/>
          </p:cNvPicPr>
          <p:nvPr/>
        </p:nvPicPr>
        <p:blipFill>
          <a:blip r:embed="rId3"/>
          <a:srcRect/>
          <a:stretch>
            <a:fillRect/>
          </a:stretch>
        </p:blipFill>
        <p:spPr bwMode="auto">
          <a:xfrm>
            <a:off x="1600200" y="2971800"/>
            <a:ext cx="2692400" cy="1346200"/>
          </a:xfrm>
          <a:prstGeom prst="rect">
            <a:avLst/>
          </a:prstGeom>
          <a:noFill/>
          <a:ln w="9525">
            <a:noFill/>
            <a:miter lim="800000"/>
            <a:headEnd/>
            <a:tailEnd/>
          </a:ln>
        </p:spPr>
      </p:pic>
      <p:pic>
        <p:nvPicPr>
          <p:cNvPr id="60423" name="Picture 7" descr="10zl_rewers_m"/>
          <p:cNvPicPr>
            <a:picLocks noChangeAspect="1" noChangeArrowheads="1"/>
          </p:cNvPicPr>
          <p:nvPr/>
        </p:nvPicPr>
        <p:blipFill>
          <a:blip r:embed="rId4"/>
          <a:srcRect/>
          <a:stretch>
            <a:fillRect/>
          </a:stretch>
        </p:blipFill>
        <p:spPr bwMode="auto">
          <a:xfrm>
            <a:off x="4394200" y="2971800"/>
            <a:ext cx="2692400" cy="1346200"/>
          </a:xfrm>
          <a:prstGeom prst="rect">
            <a:avLst/>
          </a:prstGeom>
          <a:noFill/>
          <a:ln w="9525">
            <a:noFill/>
            <a:miter lim="800000"/>
            <a:headEnd/>
            <a:tailEnd/>
          </a:ln>
        </p:spPr>
      </p:pic>
      <p:pic>
        <p:nvPicPr>
          <p:cNvPr id="60424" name="Picture 8" descr="100zl_awers_m"/>
          <p:cNvPicPr>
            <a:picLocks noChangeAspect="1" noChangeArrowheads="1"/>
          </p:cNvPicPr>
          <p:nvPr/>
        </p:nvPicPr>
        <p:blipFill>
          <a:blip r:embed="rId5"/>
          <a:srcRect/>
          <a:stretch>
            <a:fillRect/>
          </a:stretch>
        </p:blipFill>
        <p:spPr bwMode="auto">
          <a:xfrm>
            <a:off x="1600200" y="4546600"/>
            <a:ext cx="2705100" cy="1358900"/>
          </a:xfrm>
          <a:prstGeom prst="rect">
            <a:avLst/>
          </a:prstGeom>
          <a:noFill/>
          <a:ln w="9525">
            <a:noFill/>
            <a:miter lim="800000"/>
            <a:headEnd/>
            <a:tailEnd/>
          </a:ln>
        </p:spPr>
      </p:pic>
      <p:pic>
        <p:nvPicPr>
          <p:cNvPr id="60425" name="Picture 9" descr="100zl_rewers_m"/>
          <p:cNvPicPr>
            <a:picLocks noChangeAspect="1" noChangeArrowheads="1"/>
          </p:cNvPicPr>
          <p:nvPr/>
        </p:nvPicPr>
        <p:blipFill>
          <a:blip r:embed="rId6"/>
          <a:srcRect/>
          <a:stretch>
            <a:fillRect/>
          </a:stretch>
        </p:blipFill>
        <p:spPr bwMode="auto">
          <a:xfrm>
            <a:off x="4419600" y="4546600"/>
            <a:ext cx="2667000" cy="133985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Effect transition="in" filter="fade">
                                      <p:cBhvr>
                                        <p:cTn id="7" dur="1000"/>
                                        <p:tgtEl>
                                          <p:spTgt spid="60419">
                                            <p:txEl>
                                              <p:pRg st="0" end="0"/>
                                            </p:txEl>
                                          </p:spTgt>
                                        </p:tgtEl>
                                      </p:cBhvr>
                                    </p:animEffect>
                                    <p:anim calcmode="lin" valueType="num">
                                      <p:cBhvr>
                                        <p:cTn id="8" dur="1000" fill="hold"/>
                                        <p:tgtEl>
                                          <p:spTgt spid="60419">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60419">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041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60421"/>
                                        </p:tgtEl>
                                        <p:attrNameLst>
                                          <p:attrName>style.visibility</p:attrName>
                                        </p:attrNameLst>
                                      </p:cBhvr>
                                      <p:to>
                                        <p:strVal val="visible"/>
                                      </p:to>
                                    </p:set>
                                    <p:animEffect transition="in" filter="fade">
                                      <p:cBhvr>
                                        <p:cTn id="15" dur="1000"/>
                                        <p:tgtEl>
                                          <p:spTgt spid="60421"/>
                                        </p:tgtEl>
                                      </p:cBhvr>
                                    </p:animEffect>
                                    <p:anim calcmode="lin" valueType="num">
                                      <p:cBhvr>
                                        <p:cTn id="16" dur="1000" fill="hold"/>
                                        <p:tgtEl>
                                          <p:spTgt spid="60421"/>
                                        </p:tgtEl>
                                        <p:attrNameLst>
                                          <p:attrName>ppt_x</p:attrName>
                                        </p:attrNameLst>
                                      </p:cBhvr>
                                      <p:tavLst>
                                        <p:tav tm="0">
                                          <p:val>
                                            <p:strVal val="#ppt_x"/>
                                          </p:val>
                                        </p:tav>
                                        <p:tav tm="100000">
                                          <p:val>
                                            <p:strVal val="#ppt_x"/>
                                          </p:val>
                                        </p:tav>
                                      </p:tavLst>
                                    </p:anim>
                                    <p:anim calcmode="lin" valueType="num">
                                      <p:cBhvr>
                                        <p:cTn id="17" dur="900" decel="100000" fill="hold"/>
                                        <p:tgtEl>
                                          <p:spTgt spid="60421"/>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60421"/>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60422"/>
                                        </p:tgtEl>
                                        <p:attrNameLst>
                                          <p:attrName>style.visibility</p:attrName>
                                        </p:attrNameLst>
                                      </p:cBhvr>
                                      <p:to>
                                        <p:strVal val="visible"/>
                                      </p:to>
                                    </p:set>
                                    <p:animEffect transition="in" filter="fade">
                                      <p:cBhvr>
                                        <p:cTn id="23" dur="1000"/>
                                        <p:tgtEl>
                                          <p:spTgt spid="60422"/>
                                        </p:tgtEl>
                                      </p:cBhvr>
                                    </p:animEffect>
                                    <p:anim calcmode="lin" valueType="num">
                                      <p:cBhvr>
                                        <p:cTn id="24" dur="1000" fill="hold"/>
                                        <p:tgtEl>
                                          <p:spTgt spid="60422"/>
                                        </p:tgtEl>
                                        <p:attrNameLst>
                                          <p:attrName>ppt_x</p:attrName>
                                        </p:attrNameLst>
                                      </p:cBhvr>
                                      <p:tavLst>
                                        <p:tav tm="0">
                                          <p:val>
                                            <p:strVal val="#ppt_x"/>
                                          </p:val>
                                        </p:tav>
                                        <p:tav tm="100000">
                                          <p:val>
                                            <p:strVal val="#ppt_x"/>
                                          </p:val>
                                        </p:tav>
                                      </p:tavLst>
                                    </p:anim>
                                    <p:anim calcmode="lin" valueType="num">
                                      <p:cBhvr>
                                        <p:cTn id="25" dur="900" decel="100000" fill="hold"/>
                                        <p:tgtEl>
                                          <p:spTgt spid="60422"/>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0422"/>
                                        </p:tgtEl>
                                        <p:attrNameLst>
                                          <p:attrName>ppt_y</p:attrName>
                                        </p:attrNameLst>
                                      </p:cBhvr>
                                      <p:tavLst>
                                        <p:tav tm="0">
                                          <p:val>
                                            <p:strVal val="#ppt_y-.03"/>
                                          </p:val>
                                        </p:tav>
                                        <p:tav tm="100000">
                                          <p:val>
                                            <p:strVal val="#ppt_y"/>
                                          </p:val>
                                        </p:tav>
                                      </p:tavLst>
                                    </p:anim>
                                  </p:childTnLst>
                                </p:cTn>
                              </p:par>
                              <p:par>
                                <p:cTn id="27" presetID="37" presetClass="entr" presetSubtype="0" fill="hold" nodeType="withEffect">
                                  <p:stCondLst>
                                    <p:cond delay="0"/>
                                  </p:stCondLst>
                                  <p:childTnLst>
                                    <p:set>
                                      <p:cBhvr>
                                        <p:cTn id="28" dur="1" fill="hold">
                                          <p:stCondLst>
                                            <p:cond delay="0"/>
                                          </p:stCondLst>
                                        </p:cTn>
                                        <p:tgtEl>
                                          <p:spTgt spid="60423"/>
                                        </p:tgtEl>
                                        <p:attrNameLst>
                                          <p:attrName>style.visibility</p:attrName>
                                        </p:attrNameLst>
                                      </p:cBhvr>
                                      <p:to>
                                        <p:strVal val="visible"/>
                                      </p:to>
                                    </p:set>
                                    <p:animEffect transition="in" filter="fade">
                                      <p:cBhvr>
                                        <p:cTn id="29" dur="1000"/>
                                        <p:tgtEl>
                                          <p:spTgt spid="60423"/>
                                        </p:tgtEl>
                                      </p:cBhvr>
                                    </p:animEffect>
                                    <p:anim calcmode="lin" valueType="num">
                                      <p:cBhvr>
                                        <p:cTn id="30" dur="1000" fill="hold"/>
                                        <p:tgtEl>
                                          <p:spTgt spid="60423"/>
                                        </p:tgtEl>
                                        <p:attrNameLst>
                                          <p:attrName>ppt_x</p:attrName>
                                        </p:attrNameLst>
                                      </p:cBhvr>
                                      <p:tavLst>
                                        <p:tav tm="0">
                                          <p:val>
                                            <p:strVal val="#ppt_x"/>
                                          </p:val>
                                        </p:tav>
                                        <p:tav tm="100000">
                                          <p:val>
                                            <p:strVal val="#ppt_x"/>
                                          </p:val>
                                        </p:tav>
                                      </p:tavLst>
                                    </p:anim>
                                    <p:anim calcmode="lin" valueType="num">
                                      <p:cBhvr>
                                        <p:cTn id="31" dur="900" decel="100000" fill="hold"/>
                                        <p:tgtEl>
                                          <p:spTgt spid="60423"/>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60423"/>
                                        </p:tgtEl>
                                        <p:attrNameLst>
                                          <p:attrName>ppt_y</p:attrName>
                                        </p:attrNameLst>
                                      </p:cBhvr>
                                      <p:tavLst>
                                        <p:tav tm="0">
                                          <p:val>
                                            <p:strVal val="#ppt_y-.03"/>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7" presetClass="entr" presetSubtype="0" fill="hold" nodeType="clickEffect">
                                  <p:stCondLst>
                                    <p:cond delay="0"/>
                                  </p:stCondLst>
                                  <p:childTnLst>
                                    <p:set>
                                      <p:cBhvr>
                                        <p:cTn id="36" dur="1" fill="hold">
                                          <p:stCondLst>
                                            <p:cond delay="0"/>
                                          </p:stCondLst>
                                        </p:cTn>
                                        <p:tgtEl>
                                          <p:spTgt spid="60424"/>
                                        </p:tgtEl>
                                        <p:attrNameLst>
                                          <p:attrName>style.visibility</p:attrName>
                                        </p:attrNameLst>
                                      </p:cBhvr>
                                      <p:to>
                                        <p:strVal val="visible"/>
                                      </p:to>
                                    </p:set>
                                    <p:animEffect transition="in" filter="fade">
                                      <p:cBhvr>
                                        <p:cTn id="37" dur="1000"/>
                                        <p:tgtEl>
                                          <p:spTgt spid="60424"/>
                                        </p:tgtEl>
                                      </p:cBhvr>
                                    </p:animEffect>
                                    <p:anim calcmode="lin" valueType="num">
                                      <p:cBhvr>
                                        <p:cTn id="38" dur="1000" fill="hold"/>
                                        <p:tgtEl>
                                          <p:spTgt spid="60424"/>
                                        </p:tgtEl>
                                        <p:attrNameLst>
                                          <p:attrName>ppt_x</p:attrName>
                                        </p:attrNameLst>
                                      </p:cBhvr>
                                      <p:tavLst>
                                        <p:tav tm="0">
                                          <p:val>
                                            <p:strVal val="#ppt_x"/>
                                          </p:val>
                                        </p:tav>
                                        <p:tav tm="100000">
                                          <p:val>
                                            <p:strVal val="#ppt_x"/>
                                          </p:val>
                                        </p:tav>
                                      </p:tavLst>
                                    </p:anim>
                                    <p:anim calcmode="lin" valueType="num">
                                      <p:cBhvr>
                                        <p:cTn id="39" dur="900" decel="100000" fill="hold"/>
                                        <p:tgtEl>
                                          <p:spTgt spid="60424"/>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60424"/>
                                        </p:tgtEl>
                                        <p:attrNameLst>
                                          <p:attrName>ppt_y</p:attrName>
                                        </p:attrNameLst>
                                      </p:cBhvr>
                                      <p:tavLst>
                                        <p:tav tm="0">
                                          <p:val>
                                            <p:strVal val="#ppt_y-.03"/>
                                          </p:val>
                                        </p:tav>
                                        <p:tav tm="100000">
                                          <p:val>
                                            <p:strVal val="#ppt_y"/>
                                          </p:val>
                                        </p:tav>
                                      </p:tavLst>
                                    </p:anim>
                                  </p:childTnLst>
                                </p:cTn>
                              </p:par>
                              <p:par>
                                <p:cTn id="41" presetID="37" presetClass="entr" presetSubtype="0" fill="hold" nodeType="withEffect">
                                  <p:stCondLst>
                                    <p:cond delay="0"/>
                                  </p:stCondLst>
                                  <p:childTnLst>
                                    <p:set>
                                      <p:cBhvr>
                                        <p:cTn id="42" dur="1" fill="hold">
                                          <p:stCondLst>
                                            <p:cond delay="0"/>
                                          </p:stCondLst>
                                        </p:cTn>
                                        <p:tgtEl>
                                          <p:spTgt spid="60425"/>
                                        </p:tgtEl>
                                        <p:attrNameLst>
                                          <p:attrName>style.visibility</p:attrName>
                                        </p:attrNameLst>
                                      </p:cBhvr>
                                      <p:to>
                                        <p:strVal val="visible"/>
                                      </p:to>
                                    </p:set>
                                    <p:animEffect transition="in" filter="fade">
                                      <p:cBhvr>
                                        <p:cTn id="43" dur="1000"/>
                                        <p:tgtEl>
                                          <p:spTgt spid="60425"/>
                                        </p:tgtEl>
                                      </p:cBhvr>
                                    </p:animEffect>
                                    <p:anim calcmode="lin" valueType="num">
                                      <p:cBhvr>
                                        <p:cTn id="44" dur="1000" fill="hold"/>
                                        <p:tgtEl>
                                          <p:spTgt spid="60425"/>
                                        </p:tgtEl>
                                        <p:attrNameLst>
                                          <p:attrName>ppt_x</p:attrName>
                                        </p:attrNameLst>
                                      </p:cBhvr>
                                      <p:tavLst>
                                        <p:tav tm="0">
                                          <p:val>
                                            <p:strVal val="#ppt_x"/>
                                          </p:val>
                                        </p:tav>
                                        <p:tav tm="100000">
                                          <p:val>
                                            <p:strVal val="#ppt_x"/>
                                          </p:val>
                                        </p:tav>
                                      </p:tavLst>
                                    </p:anim>
                                    <p:anim calcmode="lin" valueType="num">
                                      <p:cBhvr>
                                        <p:cTn id="45" dur="900" decel="100000" fill="hold"/>
                                        <p:tgtEl>
                                          <p:spTgt spid="60425"/>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6042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ymbol zastępczy zawartości 2"/>
          <p:cNvSpPr>
            <a:spLocks noGrp="1"/>
          </p:cNvSpPr>
          <p:nvPr>
            <p:ph idx="1"/>
          </p:nvPr>
        </p:nvSpPr>
        <p:spPr>
          <a:xfrm>
            <a:off x="457200" y="533400"/>
            <a:ext cx="8229600" cy="533400"/>
          </a:xfrm>
        </p:spPr>
        <p:txBody>
          <a:bodyPr rtlCol="0">
            <a:normAutofit fontScale="85000" lnSpcReduction="10000"/>
          </a:bodyPr>
          <a:lstStyle/>
          <a:p>
            <a:pPr fontAlgn="auto">
              <a:lnSpc>
                <a:spcPct val="80000"/>
              </a:lnSpc>
              <a:spcAft>
                <a:spcPts val="0"/>
              </a:spcAft>
              <a:buFontTx/>
              <a:buNone/>
              <a:defRPr/>
            </a:pPr>
            <a:r>
              <a:rPr lang="pl-PL" sz="3600" b="1" smtClean="0">
                <a:latin typeface="Lucida Bright" pitchFamily="18" charset="0"/>
              </a:rPr>
              <a:t>Political system: parliamentary republic</a:t>
            </a:r>
          </a:p>
          <a:p>
            <a:pPr fontAlgn="auto">
              <a:lnSpc>
                <a:spcPct val="80000"/>
              </a:lnSpc>
              <a:spcAft>
                <a:spcPts val="0"/>
              </a:spcAft>
              <a:buFontTx/>
              <a:buNone/>
              <a:defRPr/>
            </a:pPr>
            <a:endParaRPr lang="pl-PL" sz="3600" smtClean="0">
              <a:latin typeface="Lucida Bright" pitchFamily="18" charset="0"/>
            </a:endParaRPr>
          </a:p>
        </p:txBody>
      </p:sp>
      <p:sp>
        <p:nvSpPr>
          <p:cNvPr id="8198" name="Symbol zastępczy zawartości 2"/>
          <p:cNvSpPr>
            <a:spLocks/>
          </p:cNvSpPr>
          <p:nvPr/>
        </p:nvSpPr>
        <p:spPr bwMode="auto">
          <a:xfrm>
            <a:off x="381000" y="1981200"/>
            <a:ext cx="5029200" cy="914400"/>
          </a:xfrm>
          <a:prstGeom prst="rect">
            <a:avLst/>
          </a:prstGeom>
          <a:noFill/>
          <a:ln w="9525">
            <a:noFill/>
            <a:miter lim="800000"/>
            <a:headEnd/>
            <a:tailEnd/>
          </a:ln>
        </p:spPr>
        <p:txBody>
          <a:bodyPr/>
          <a:lstStyle/>
          <a:p>
            <a:pPr marL="342900" indent="-342900">
              <a:lnSpc>
                <a:spcPct val="80000"/>
              </a:lnSpc>
              <a:spcBef>
                <a:spcPct val="20000"/>
              </a:spcBef>
              <a:buClr>
                <a:schemeClr val="tx2"/>
              </a:buClr>
            </a:pPr>
            <a:r>
              <a:rPr lang="pl-PL" sz="3200">
                <a:latin typeface="Lucida Bright" pitchFamily="18" charset="0"/>
              </a:rPr>
              <a:t>President: </a:t>
            </a:r>
          </a:p>
          <a:p>
            <a:pPr marL="342900" indent="-342900">
              <a:lnSpc>
                <a:spcPct val="80000"/>
              </a:lnSpc>
              <a:spcBef>
                <a:spcPct val="20000"/>
              </a:spcBef>
              <a:buClr>
                <a:schemeClr val="tx2"/>
              </a:buClr>
            </a:pPr>
            <a:r>
              <a:rPr lang="pl-PL" sz="3200">
                <a:latin typeface="Lucida Bright" pitchFamily="18" charset="0"/>
              </a:rPr>
              <a:t>Bronisław Komorowski</a:t>
            </a:r>
          </a:p>
          <a:p>
            <a:pPr marL="342900" indent="-342900">
              <a:lnSpc>
                <a:spcPct val="80000"/>
              </a:lnSpc>
              <a:spcBef>
                <a:spcPct val="20000"/>
              </a:spcBef>
              <a:buClr>
                <a:schemeClr val="tx2"/>
              </a:buClr>
            </a:pPr>
            <a:endParaRPr lang="pl-PL" sz="3200">
              <a:latin typeface="Lucida Bright" pitchFamily="18" charset="0"/>
            </a:endParaRPr>
          </a:p>
        </p:txBody>
      </p:sp>
      <p:sp>
        <p:nvSpPr>
          <p:cNvPr id="8199" name="Symbol zastępczy zawartości 2"/>
          <p:cNvSpPr>
            <a:spLocks/>
          </p:cNvSpPr>
          <p:nvPr/>
        </p:nvSpPr>
        <p:spPr bwMode="auto">
          <a:xfrm>
            <a:off x="3276600" y="4572000"/>
            <a:ext cx="5562600" cy="990600"/>
          </a:xfrm>
          <a:prstGeom prst="rect">
            <a:avLst/>
          </a:prstGeom>
          <a:noFill/>
          <a:ln w="9525">
            <a:noFill/>
            <a:miter lim="800000"/>
            <a:headEnd/>
            <a:tailEnd/>
          </a:ln>
        </p:spPr>
        <p:txBody>
          <a:bodyPr/>
          <a:lstStyle/>
          <a:p>
            <a:pPr marL="342900" indent="-342900">
              <a:lnSpc>
                <a:spcPct val="80000"/>
              </a:lnSpc>
              <a:spcBef>
                <a:spcPct val="20000"/>
              </a:spcBef>
              <a:buClr>
                <a:schemeClr val="tx2"/>
              </a:buClr>
            </a:pPr>
            <a:r>
              <a:rPr lang="pl-PL" sz="3200">
                <a:latin typeface="Lucida Bright" pitchFamily="18" charset="0"/>
              </a:rPr>
              <a:t>Prime Minister: </a:t>
            </a:r>
          </a:p>
          <a:p>
            <a:pPr marL="342900" indent="-342900">
              <a:lnSpc>
                <a:spcPct val="80000"/>
              </a:lnSpc>
              <a:spcBef>
                <a:spcPct val="20000"/>
              </a:spcBef>
              <a:buClr>
                <a:schemeClr val="tx2"/>
              </a:buClr>
            </a:pPr>
            <a:r>
              <a:rPr lang="pl-PL" sz="3200">
                <a:latin typeface="Lucida Bright" pitchFamily="18" charset="0"/>
              </a:rPr>
              <a:t>Donald Tusk</a:t>
            </a:r>
          </a:p>
        </p:txBody>
      </p:sp>
      <p:pic>
        <p:nvPicPr>
          <p:cNvPr id="8200" name="Picture 8" descr="Lech_Kaczynski_bedzie_4016618"/>
          <p:cNvPicPr>
            <a:picLocks noChangeAspect="1" noChangeArrowheads="1"/>
          </p:cNvPicPr>
          <p:nvPr/>
        </p:nvPicPr>
        <p:blipFill>
          <a:blip r:embed="rId2"/>
          <a:srcRect/>
          <a:stretch>
            <a:fillRect/>
          </a:stretch>
        </p:blipFill>
        <p:spPr bwMode="auto">
          <a:xfrm>
            <a:off x="5562600" y="1219200"/>
            <a:ext cx="2209800" cy="2743200"/>
          </a:xfrm>
          <a:prstGeom prst="rect">
            <a:avLst/>
          </a:prstGeom>
          <a:noFill/>
          <a:ln w="9525">
            <a:noFill/>
            <a:miter lim="800000"/>
            <a:headEnd/>
            <a:tailEnd/>
          </a:ln>
        </p:spPr>
      </p:pic>
      <p:pic>
        <p:nvPicPr>
          <p:cNvPr id="8201" name="Picture 9" descr="tusk"/>
          <p:cNvPicPr>
            <a:picLocks noChangeAspect="1" noChangeArrowheads="1"/>
          </p:cNvPicPr>
          <p:nvPr/>
        </p:nvPicPr>
        <p:blipFill>
          <a:blip r:embed="rId3"/>
          <a:srcRect/>
          <a:stretch>
            <a:fillRect/>
          </a:stretch>
        </p:blipFill>
        <p:spPr bwMode="auto">
          <a:xfrm>
            <a:off x="838200" y="3200400"/>
            <a:ext cx="2303463" cy="32766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1000"/>
                                        <p:tgtEl>
                                          <p:spTgt spid="8195">
                                            <p:txEl>
                                              <p:pRg st="0" end="0"/>
                                            </p:txEl>
                                          </p:spTgt>
                                        </p:tgtEl>
                                      </p:cBhvr>
                                    </p:animEffect>
                                    <p:anim calcmode="lin" valueType="num">
                                      <p:cBhvr>
                                        <p:cTn id="8"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8195">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819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8198">
                                            <p:txEl>
                                              <p:pRg st="0" end="0"/>
                                            </p:txEl>
                                          </p:spTgt>
                                        </p:tgtEl>
                                        <p:attrNameLst>
                                          <p:attrName>style.visibility</p:attrName>
                                        </p:attrNameLst>
                                      </p:cBhvr>
                                      <p:to>
                                        <p:strVal val="visible"/>
                                      </p:to>
                                    </p:set>
                                    <p:animEffect transition="in" filter="fade">
                                      <p:cBhvr>
                                        <p:cTn id="15" dur="1000"/>
                                        <p:tgtEl>
                                          <p:spTgt spid="8198">
                                            <p:txEl>
                                              <p:pRg st="0" end="0"/>
                                            </p:txEl>
                                          </p:spTgt>
                                        </p:tgtEl>
                                      </p:cBhvr>
                                    </p:animEffect>
                                    <p:anim calcmode="lin" valueType="num">
                                      <p:cBhvr>
                                        <p:cTn id="16" dur="1000" fill="hold"/>
                                        <p:tgtEl>
                                          <p:spTgt spid="8198">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8198">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8198">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8198">
                                            <p:txEl>
                                              <p:pRg st="1" end="1"/>
                                            </p:txEl>
                                          </p:spTgt>
                                        </p:tgtEl>
                                        <p:attrNameLst>
                                          <p:attrName>style.visibility</p:attrName>
                                        </p:attrNameLst>
                                      </p:cBhvr>
                                      <p:to>
                                        <p:strVal val="visible"/>
                                      </p:to>
                                    </p:set>
                                    <p:animEffect transition="in" filter="fade">
                                      <p:cBhvr>
                                        <p:cTn id="23" dur="1000"/>
                                        <p:tgtEl>
                                          <p:spTgt spid="8198">
                                            <p:txEl>
                                              <p:pRg st="1" end="1"/>
                                            </p:txEl>
                                          </p:spTgt>
                                        </p:tgtEl>
                                      </p:cBhvr>
                                    </p:animEffect>
                                    <p:anim calcmode="lin" valueType="num">
                                      <p:cBhvr>
                                        <p:cTn id="24" dur="1000" fill="hold"/>
                                        <p:tgtEl>
                                          <p:spTgt spid="8198">
                                            <p:txEl>
                                              <p:pRg st="1" end="1"/>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8198">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8198">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8200"/>
                                        </p:tgtEl>
                                        <p:attrNameLst>
                                          <p:attrName>style.visibility</p:attrName>
                                        </p:attrNameLst>
                                      </p:cBhvr>
                                      <p:to>
                                        <p:strVal val="visible"/>
                                      </p:to>
                                    </p:set>
                                    <p:animEffect transition="in" filter="fade">
                                      <p:cBhvr>
                                        <p:cTn id="31" dur="1000"/>
                                        <p:tgtEl>
                                          <p:spTgt spid="8200"/>
                                        </p:tgtEl>
                                      </p:cBhvr>
                                    </p:animEffect>
                                    <p:anim calcmode="lin" valueType="num">
                                      <p:cBhvr>
                                        <p:cTn id="32" dur="1000" fill="hold"/>
                                        <p:tgtEl>
                                          <p:spTgt spid="8200"/>
                                        </p:tgtEl>
                                        <p:attrNameLst>
                                          <p:attrName>ppt_x</p:attrName>
                                        </p:attrNameLst>
                                      </p:cBhvr>
                                      <p:tavLst>
                                        <p:tav tm="0">
                                          <p:val>
                                            <p:strVal val="#ppt_x"/>
                                          </p:val>
                                        </p:tav>
                                        <p:tav tm="100000">
                                          <p:val>
                                            <p:strVal val="#ppt_x"/>
                                          </p:val>
                                        </p:tav>
                                      </p:tavLst>
                                    </p:anim>
                                    <p:anim calcmode="lin" valueType="num">
                                      <p:cBhvr>
                                        <p:cTn id="33" dur="900" decel="100000" fill="hold"/>
                                        <p:tgtEl>
                                          <p:spTgt spid="8200"/>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8200"/>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8199"/>
                                        </p:tgtEl>
                                        <p:attrNameLst>
                                          <p:attrName>style.visibility</p:attrName>
                                        </p:attrNameLst>
                                      </p:cBhvr>
                                      <p:to>
                                        <p:strVal val="visible"/>
                                      </p:to>
                                    </p:set>
                                    <p:animEffect transition="in" filter="fade">
                                      <p:cBhvr>
                                        <p:cTn id="39" dur="1000"/>
                                        <p:tgtEl>
                                          <p:spTgt spid="8199"/>
                                        </p:tgtEl>
                                      </p:cBhvr>
                                    </p:animEffect>
                                    <p:anim calcmode="lin" valueType="num">
                                      <p:cBhvr>
                                        <p:cTn id="40" dur="1000" fill="hold"/>
                                        <p:tgtEl>
                                          <p:spTgt spid="8199"/>
                                        </p:tgtEl>
                                        <p:attrNameLst>
                                          <p:attrName>ppt_x</p:attrName>
                                        </p:attrNameLst>
                                      </p:cBhvr>
                                      <p:tavLst>
                                        <p:tav tm="0">
                                          <p:val>
                                            <p:strVal val="#ppt_x"/>
                                          </p:val>
                                        </p:tav>
                                        <p:tav tm="100000">
                                          <p:val>
                                            <p:strVal val="#ppt_x"/>
                                          </p:val>
                                        </p:tav>
                                      </p:tavLst>
                                    </p:anim>
                                    <p:anim calcmode="lin" valueType="num">
                                      <p:cBhvr>
                                        <p:cTn id="41" dur="900" decel="100000" fill="hold"/>
                                        <p:tgtEl>
                                          <p:spTgt spid="819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8199"/>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nodeType="clickEffect">
                                  <p:stCondLst>
                                    <p:cond delay="0"/>
                                  </p:stCondLst>
                                  <p:childTnLst>
                                    <p:set>
                                      <p:cBhvr>
                                        <p:cTn id="46" dur="1" fill="hold">
                                          <p:stCondLst>
                                            <p:cond delay="0"/>
                                          </p:stCondLst>
                                        </p:cTn>
                                        <p:tgtEl>
                                          <p:spTgt spid="8201"/>
                                        </p:tgtEl>
                                        <p:attrNameLst>
                                          <p:attrName>style.visibility</p:attrName>
                                        </p:attrNameLst>
                                      </p:cBhvr>
                                      <p:to>
                                        <p:strVal val="visible"/>
                                      </p:to>
                                    </p:set>
                                    <p:animEffect transition="in" filter="fade">
                                      <p:cBhvr>
                                        <p:cTn id="47" dur="1000"/>
                                        <p:tgtEl>
                                          <p:spTgt spid="8201"/>
                                        </p:tgtEl>
                                      </p:cBhvr>
                                    </p:animEffect>
                                    <p:anim calcmode="lin" valueType="num">
                                      <p:cBhvr>
                                        <p:cTn id="48" dur="1000" fill="hold"/>
                                        <p:tgtEl>
                                          <p:spTgt spid="8201"/>
                                        </p:tgtEl>
                                        <p:attrNameLst>
                                          <p:attrName>ppt_x</p:attrName>
                                        </p:attrNameLst>
                                      </p:cBhvr>
                                      <p:tavLst>
                                        <p:tav tm="0">
                                          <p:val>
                                            <p:strVal val="#ppt_x"/>
                                          </p:val>
                                        </p:tav>
                                        <p:tav tm="100000">
                                          <p:val>
                                            <p:strVal val="#ppt_x"/>
                                          </p:val>
                                        </p:tav>
                                      </p:tavLst>
                                    </p:anim>
                                    <p:anim calcmode="lin" valueType="num">
                                      <p:cBhvr>
                                        <p:cTn id="49" dur="900" decel="100000" fill="hold"/>
                                        <p:tgtEl>
                                          <p:spTgt spid="8201"/>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820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3"/>
          <p:cNvSpPr>
            <a:spLocks noGrp="1" noChangeArrowheads="1"/>
          </p:cNvSpPr>
          <p:nvPr>
            <p:ph type="body" idx="4294967295"/>
          </p:nvPr>
        </p:nvSpPr>
        <p:spPr>
          <a:xfrm>
            <a:off x="381000" y="685800"/>
            <a:ext cx="8534400" cy="1219200"/>
          </a:xfrm>
        </p:spPr>
        <p:txBody>
          <a:bodyPr rtlCol="0">
            <a:normAutofit lnSpcReduction="10000"/>
          </a:bodyPr>
          <a:lstStyle/>
          <a:p>
            <a:pPr algn="ctr" fontAlgn="auto">
              <a:lnSpc>
                <a:spcPct val="90000"/>
              </a:lnSpc>
              <a:spcAft>
                <a:spcPts val="0"/>
              </a:spcAft>
              <a:buFontTx/>
              <a:buNone/>
              <a:defRPr/>
            </a:pPr>
            <a:r>
              <a:rPr lang="pl-PL" b="1" smtClean="0">
                <a:latin typeface="Lucida Bright" pitchFamily="18" charset="0"/>
              </a:rPr>
              <a:t>Poland initiated the reform of its </a:t>
            </a:r>
            <a:endParaRPr lang="pl-PL" b="1" smtClean="0"/>
          </a:p>
          <a:p>
            <a:pPr algn="ctr" fontAlgn="auto">
              <a:lnSpc>
                <a:spcPct val="90000"/>
              </a:lnSpc>
              <a:spcAft>
                <a:spcPts val="0"/>
              </a:spcAft>
              <a:buFontTx/>
              <a:buNone/>
              <a:defRPr/>
            </a:pPr>
            <a:r>
              <a:rPr lang="pl-PL" b="1" smtClean="0">
                <a:latin typeface="Lucida Bright" pitchFamily="18" charset="0"/>
              </a:rPr>
              <a:t>political system and economy in</a:t>
            </a:r>
            <a:r>
              <a:rPr lang="pl-PL" b="1" smtClean="0"/>
              <a:t> </a:t>
            </a:r>
            <a:r>
              <a:rPr lang="pl-PL" sz="4400" b="1" smtClean="0">
                <a:solidFill>
                  <a:srgbClr val="FF0000"/>
                </a:solidFill>
                <a:latin typeface="Lucida Bright" pitchFamily="18" charset="0"/>
              </a:rPr>
              <a:t>1989</a:t>
            </a:r>
            <a:endParaRPr lang="pl-PL" sz="4400" b="1" smtClean="0">
              <a:solidFill>
                <a:srgbClr val="FF0000"/>
              </a:solidFill>
            </a:endParaRPr>
          </a:p>
        </p:txBody>
      </p:sp>
      <p:pic>
        <p:nvPicPr>
          <p:cNvPr id="9220" name="Picture 4" descr="wałęsa"/>
          <p:cNvPicPr>
            <a:picLocks noChangeAspect="1" noChangeArrowheads="1"/>
          </p:cNvPicPr>
          <p:nvPr/>
        </p:nvPicPr>
        <p:blipFill>
          <a:blip r:embed="rId2"/>
          <a:srcRect/>
          <a:stretch>
            <a:fillRect/>
          </a:stretch>
        </p:blipFill>
        <p:spPr bwMode="auto">
          <a:xfrm>
            <a:off x="914400" y="2671763"/>
            <a:ext cx="3155950" cy="2230437"/>
          </a:xfrm>
          <a:prstGeom prst="rect">
            <a:avLst/>
          </a:prstGeom>
          <a:noFill/>
          <a:ln w="9525">
            <a:noFill/>
            <a:miter lim="800000"/>
            <a:headEnd/>
            <a:tailEnd/>
          </a:ln>
        </p:spPr>
      </p:pic>
      <p:pic>
        <p:nvPicPr>
          <p:cNvPr id="9221" name="Picture 5" descr="fo_solidarnosc_l"/>
          <p:cNvPicPr>
            <a:picLocks noChangeAspect="1" noChangeArrowheads="1"/>
          </p:cNvPicPr>
          <p:nvPr/>
        </p:nvPicPr>
        <p:blipFill>
          <a:blip r:embed="rId3"/>
          <a:srcRect/>
          <a:stretch>
            <a:fillRect/>
          </a:stretch>
        </p:blipFill>
        <p:spPr bwMode="auto">
          <a:xfrm>
            <a:off x="4648200" y="2667000"/>
            <a:ext cx="3800475" cy="223043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5122">
                                            <p:txEl>
                                              <p:pRg st="0" end="0"/>
                                            </p:txEl>
                                          </p:spTgt>
                                        </p:tgtEl>
                                        <p:attrNameLst>
                                          <p:attrName>style.visibility</p:attrName>
                                        </p:attrNameLst>
                                      </p:cBhvr>
                                      <p:to>
                                        <p:strVal val="visible"/>
                                      </p:to>
                                    </p:set>
                                    <p:animEffect transition="in" filter="fade">
                                      <p:cBhvr>
                                        <p:cTn id="7" dur="1000"/>
                                        <p:tgtEl>
                                          <p:spTgt spid="5122">
                                            <p:txEl>
                                              <p:pRg st="0" end="0"/>
                                            </p:txEl>
                                          </p:spTgt>
                                        </p:tgtEl>
                                      </p:cBhvr>
                                    </p:animEffect>
                                    <p:anim calcmode="lin" valueType="num">
                                      <p:cBhvr>
                                        <p:cTn id="8" dur="1000" fill="hold"/>
                                        <p:tgtEl>
                                          <p:spTgt spid="5122">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5122">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122">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5122">
                                            <p:txEl>
                                              <p:pRg st="1" end="1"/>
                                            </p:txEl>
                                          </p:spTgt>
                                        </p:tgtEl>
                                        <p:attrNameLst>
                                          <p:attrName>style.visibility</p:attrName>
                                        </p:attrNameLst>
                                      </p:cBhvr>
                                      <p:to>
                                        <p:strVal val="visible"/>
                                      </p:to>
                                    </p:set>
                                    <p:animEffect transition="in" filter="fade">
                                      <p:cBhvr>
                                        <p:cTn id="15" dur="1000"/>
                                        <p:tgtEl>
                                          <p:spTgt spid="5122">
                                            <p:txEl>
                                              <p:pRg st="1" end="1"/>
                                            </p:txEl>
                                          </p:spTgt>
                                        </p:tgtEl>
                                      </p:cBhvr>
                                    </p:animEffect>
                                    <p:anim calcmode="lin" valueType="num">
                                      <p:cBhvr>
                                        <p:cTn id="16" dur="1000" fill="hold"/>
                                        <p:tgtEl>
                                          <p:spTgt spid="5122">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5122">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122">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9220"/>
                                        </p:tgtEl>
                                        <p:attrNameLst>
                                          <p:attrName>style.visibility</p:attrName>
                                        </p:attrNameLst>
                                      </p:cBhvr>
                                      <p:to>
                                        <p:strVal val="visible"/>
                                      </p:to>
                                    </p:set>
                                    <p:animEffect transition="in" filter="fade">
                                      <p:cBhvr>
                                        <p:cTn id="23" dur="1000"/>
                                        <p:tgtEl>
                                          <p:spTgt spid="9220"/>
                                        </p:tgtEl>
                                      </p:cBhvr>
                                    </p:animEffect>
                                    <p:anim calcmode="lin" valueType="num">
                                      <p:cBhvr>
                                        <p:cTn id="24" dur="1000" fill="hold"/>
                                        <p:tgtEl>
                                          <p:spTgt spid="9220"/>
                                        </p:tgtEl>
                                        <p:attrNameLst>
                                          <p:attrName>ppt_x</p:attrName>
                                        </p:attrNameLst>
                                      </p:cBhvr>
                                      <p:tavLst>
                                        <p:tav tm="0">
                                          <p:val>
                                            <p:strVal val="#ppt_x"/>
                                          </p:val>
                                        </p:tav>
                                        <p:tav tm="100000">
                                          <p:val>
                                            <p:strVal val="#ppt_x"/>
                                          </p:val>
                                        </p:tav>
                                      </p:tavLst>
                                    </p:anim>
                                    <p:anim calcmode="lin" valueType="num">
                                      <p:cBhvr>
                                        <p:cTn id="25" dur="900" decel="100000" fill="hold"/>
                                        <p:tgtEl>
                                          <p:spTgt spid="9220"/>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9220"/>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9221"/>
                                        </p:tgtEl>
                                        <p:attrNameLst>
                                          <p:attrName>style.visibility</p:attrName>
                                        </p:attrNameLst>
                                      </p:cBhvr>
                                      <p:to>
                                        <p:strVal val="visible"/>
                                      </p:to>
                                    </p:set>
                                    <p:animEffect transition="in" filter="fade">
                                      <p:cBhvr>
                                        <p:cTn id="31" dur="1000"/>
                                        <p:tgtEl>
                                          <p:spTgt spid="9221"/>
                                        </p:tgtEl>
                                      </p:cBhvr>
                                    </p:animEffect>
                                    <p:anim calcmode="lin" valueType="num">
                                      <p:cBhvr>
                                        <p:cTn id="32" dur="1000" fill="hold"/>
                                        <p:tgtEl>
                                          <p:spTgt spid="9221"/>
                                        </p:tgtEl>
                                        <p:attrNameLst>
                                          <p:attrName>ppt_x</p:attrName>
                                        </p:attrNameLst>
                                      </p:cBhvr>
                                      <p:tavLst>
                                        <p:tav tm="0">
                                          <p:val>
                                            <p:strVal val="#ppt_x"/>
                                          </p:val>
                                        </p:tav>
                                        <p:tav tm="100000">
                                          <p:val>
                                            <p:strVal val="#ppt_x"/>
                                          </p:val>
                                        </p:tav>
                                      </p:tavLst>
                                    </p:anim>
                                    <p:anim calcmode="lin" valueType="num">
                                      <p:cBhvr>
                                        <p:cTn id="33" dur="900" decel="100000" fill="hold"/>
                                        <p:tgtEl>
                                          <p:spTgt spid="9221"/>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922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ytuł 1"/>
          <p:cNvSpPr>
            <a:spLocks noGrp="1"/>
          </p:cNvSpPr>
          <p:nvPr>
            <p:ph type="title"/>
          </p:nvPr>
        </p:nvSpPr>
        <p:spPr>
          <a:xfrm>
            <a:off x="0" y="0"/>
            <a:ext cx="9144000" cy="6858000"/>
          </a:xfrm>
        </p:spPr>
        <p:txBody>
          <a:bodyPr/>
          <a:lstStyle/>
          <a:p>
            <a:r>
              <a:rPr lang="tr-TR" sz="4000" smtClean="0"/>
              <a:t>The Constitutional name </a:t>
            </a:r>
            <a:r>
              <a:rPr lang="pl-PL" sz="4000" smtClean="0"/>
              <a:t/>
            </a:r>
            <a:br>
              <a:rPr lang="pl-PL" sz="4000" smtClean="0"/>
            </a:br>
            <a:r>
              <a:rPr lang="tr-TR" sz="4000" smtClean="0"/>
              <a:t>of the Cabinet is </a:t>
            </a:r>
            <a:r>
              <a:rPr lang="pl-PL" sz="4000" smtClean="0"/>
              <a:t/>
            </a:r>
            <a:br>
              <a:rPr lang="pl-PL" sz="4000" smtClean="0"/>
            </a:br>
            <a:r>
              <a:rPr lang="tr-TR" sz="4000" b="1" smtClean="0">
                <a:solidFill>
                  <a:srgbClr val="FF0000"/>
                </a:solidFill>
              </a:rPr>
              <a:t>the Council of Ministers </a:t>
            </a:r>
            <a:r>
              <a:rPr lang="pl-PL" sz="4000" smtClean="0"/>
              <a:t/>
            </a:r>
            <a:br>
              <a:rPr lang="pl-PL" sz="4000" smtClean="0"/>
            </a:br>
            <a:r>
              <a:rPr lang="tr-TR" sz="4000" smtClean="0"/>
              <a:t>(</a:t>
            </a:r>
            <a:r>
              <a:rPr lang="tr-TR" sz="4000" i="1" smtClean="0"/>
              <a:t>Rada Ministrów</a:t>
            </a:r>
            <a:r>
              <a:rPr lang="tr-TR" sz="4000" smtClean="0"/>
              <a:t>).</a:t>
            </a:r>
            <a:r>
              <a:rPr lang="pl-PL" sz="1600" smtClean="0"/>
              <a:t> </a:t>
            </a:r>
            <a:br>
              <a:rPr lang="pl-PL" sz="1600" smtClean="0"/>
            </a:br>
            <a:r>
              <a:rPr lang="tr-TR" sz="4000" smtClean="0"/>
              <a:t> </a:t>
            </a:r>
            <a:r>
              <a:rPr lang="pl-PL" smtClean="0"/>
              <a:t/>
            </a:r>
            <a:br>
              <a:rPr lang="pl-PL" smtClean="0"/>
            </a:br>
            <a:r>
              <a:rPr lang="tr-TR" smtClean="0"/>
              <a:t>This body consists</a:t>
            </a:r>
            <a:r>
              <a:rPr lang="pl-PL" smtClean="0"/>
              <a:t>: </a:t>
            </a:r>
            <a:br>
              <a:rPr lang="pl-PL" smtClean="0"/>
            </a:br>
            <a:r>
              <a:rPr lang="pl-PL" smtClean="0"/>
              <a:t>the</a:t>
            </a:r>
            <a:r>
              <a:rPr lang="tr-TR" smtClean="0"/>
              <a:t> </a:t>
            </a:r>
            <a:r>
              <a:rPr lang="tr-TR" b="1" smtClean="0"/>
              <a:t>Premier</a:t>
            </a:r>
            <a:r>
              <a:rPr lang="tr-TR" smtClean="0"/>
              <a:t>, </a:t>
            </a:r>
            <a:r>
              <a:rPr lang="pl-PL" smtClean="0"/>
              <a:t/>
            </a:r>
            <a:br>
              <a:rPr lang="pl-PL" smtClean="0"/>
            </a:br>
            <a:r>
              <a:rPr lang="tr-TR" smtClean="0"/>
              <a:t>the </a:t>
            </a:r>
            <a:r>
              <a:rPr lang="tr-TR" b="1" smtClean="0"/>
              <a:t>vice-Premier(s), </a:t>
            </a:r>
            <a:r>
              <a:rPr lang="pl-PL" smtClean="0"/>
              <a:t/>
            </a:r>
            <a:br>
              <a:rPr lang="pl-PL" smtClean="0"/>
            </a:br>
            <a:r>
              <a:rPr lang="tr-TR" smtClean="0"/>
              <a:t>the </a:t>
            </a:r>
            <a:r>
              <a:rPr lang="tr-TR" b="1" smtClean="0"/>
              <a:t>Ministers</a:t>
            </a:r>
            <a:r>
              <a:rPr lang="pl-PL" smtClean="0"/>
              <a:t>,</a:t>
            </a:r>
            <a:r>
              <a:rPr lang="tr-TR" smtClean="0"/>
              <a:t> </a:t>
            </a:r>
            <a:r>
              <a:rPr lang="pl-PL" smtClean="0"/>
              <a:t/>
            </a:r>
            <a:br>
              <a:rPr lang="pl-PL" smtClean="0"/>
            </a:br>
            <a:r>
              <a:rPr lang="tr-TR" smtClean="0"/>
              <a:t>the </a:t>
            </a:r>
            <a:r>
              <a:rPr lang="tr-TR" b="1" smtClean="0"/>
              <a:t>chiefs of special committees</a:t>
            </a:r>
            <a:r>
              <a:rPr lang="tr-TR" smtClean="0"/>
              <a:t>. </a:t>
            </a:r>
            <a:endParaRPr lang="pl-PL" smtClean="0"/>
          </a:p>
        </p:txBody>
      </p:sp>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869</Words>
  <Application>Microsoft Office PowerPoint</Application>
  <PresentationFormat>Presentazione su schermo (4:3)</PresentationFormat>
  <Paragraphs>73</Paragraphs>
  <Slides>36</Slides>
  <Notes>1</Notes>
  <HiddenSlides>0</HiddenSlides>
  <MMClips>0</MMClips>
  <ScaleCrop>false</ScaleCrop>
  <HeadingPairs>
    <vt:vector size="6" baseType="variant">
      <vt:variant>
        <vt:lpstr>Caratteri utilizzati</vt:lpstr>
      </vt:variant>
      <vt:variant>
        <vt:i4>4</vt:i4>
      </vt:variant>
      <vt:variant>
        <vt:lpstr>Modello struttura</vt:lpstr>
      </vt:variant>
      <vt:variant>
        <vt:i4>1</vt:i4>
      </vt:variant>
      <vt:variant>
        <vt:lpstr>Titoli diapositive</vt:lpstr>
      </vt:variant>
      <vt:variant>
        <vt:i4>36</vt:i4>
      </vt:variant>
    </vt:vector>
  </HeadingPairs>
  <TitlesOfParts>
    <vt:vector size="41" baseType="lpstr">
      <vt:lpstr>Calibri</vt:lpstr>
      <vt:lpstr>Arial</vt:lpstr>
      <vt:lpstr>Lucida Bright</vt:lpstr>
      <vt:lpstr>Wingdings</vt:lpstr>
      <vt:lpstr>Motyw pakietu Office</vt:lpstr>
      <vt:lpstr>Polish administration</vt:lpstr>
      <vt:lpstr>Diapositiva 2</vt:lpstr>
      <vt:lpstr>Diapositiva 3</vt:lpstr>
      <vt:lpstr>Diapositiva 4</vt:lpstr>
      <vt:lpstr>Diapositiva 5</vt:lpstr>
      <vt:lpstr>Diapositiva 6</vt:lpstr>
      <vt:lpstr>Diapositiva 7</vt:lpstr>
      <vt:lpstr>Diapositiva 8</vt:lpstr>
      <vt:lpstr>The Constitutional name  of the Cabinet is  the Council of Ministers  (Rada Ministrów).    This body consists:  the Premier,  the vice-Premier(s),  the Ministers,  the chiefs of special committees. </vt:lpstr>
      <vt:lpstr>The constitutional position of the Cabinet is rather strong  (governing of the country is divided into  the Council and the President).    The Council of Ministers deals with issues not reserved for the other state authorities or local government.</vt:lpstr>
      <vt:lpstr>The Prime Minister  (the Chief of government)  along with the Ministers  is directly involved in governing. </vt:lpstr>
      <vt:lpstr>The Prime Minister and the Ministers are especially involved in conducting both  internal affairs and  foreign policy (they make most of decisions in Polish policy)  </vt:lpstr>
      <vt:lpstr>      Economic policy - one of the main spheres of the Cabinet activities - especially clear as far as the state budget is concerned. </vt:lpstr>
      <vt:lpstr>The Council of Ministers (under Polish Constitution) is the only authority allowed to issue a draft of the budget or any project changing it.    (The Parliament: the Sejm or the Senate,  the President and any other bodies  can not initiate budget changes!) </vt:lpstr>
      <vt:lpstr>The size of the budget deficit decided on by the Cabinet can not be increased by parliamentary procedure    (the Parliament is able to reduce or raise some incomes and expensions which do not alter  the basic assumptions of the budget submitted by the Council of Ministers!) </vt:lpstr>
      <vt:lpstr>The Council's domination is expressed also in its ability to shorten the term of proceeding the budget compared to other statutes (parliament acts).</vt:lpstr>
      <vt:lpstr> The Sejm has to finish its work within the period of 4 months from when the Council of Ministers has issued the draft of budget.  In the other case the President can dissolve the Parliament (both the Sejm and the Senate). </vt:lpstr>
      <vt:lpstr>The President has to sign the budget within 7 days of it having been presented to him.    The President is not allowed to veto budget act!</vt:lpstr>
      <vt:lpstr>Three levels of local administration (administrative division of Poland):     voivodeships (województwa) counties (powiaty) communes or municipialites (gminy) </vt:lpstr>
      <vt:lpstr>voivodeships    counties  communes    Poland is divided into  16 voivodeships,  379 counties (including 65 cities with powiat status),  and 2,478 communes*  * data on 31st of December 2009 (GUS – the Central Statistical Office of Poland)</vt:lpstr>
      <vt:lpstr>Diapositiva 21</vt:lpstr>
      <vt:lpstr>Diapositiva 22</vt:lpstr>
      <vt:lpstr>Diapositiva 23</vt:lpstr>
      <vt:lpstr>Diapositiva 24</vt:lpstr>
      <vt:lpstr>Diapositiva 25</vt:lpstr>
      <vt:lpstr>  Counties (powiaty)  Competences at county level  are shared between:    council, executive headed by starosta (elected by that council).    </vt:lpstr>
      <vt:lpstr>Counties have rather weak power, because many local and regional issues are dealt with either at commune or voivodeship level.   </vt:lpstr>
      <vt:lpstr>Competences of county authorities:   education at high-school level,  healthcare,  public transport, work permits to foreigners, unemployment, vehicle registration</vt:lpstr>
      <vt:lpstr>Communes or municipalities (gminy)   the basic unit of administrative division of Poland!!!     Three types of communes in Poland: urban commune (one city or town), urban-rural commune (mixed: town and surrounding villages), rural commune (only  villages) </vt:lpstr>
      <vt:lpstr>Authorities of communes:      municipal council or town assembly (rada gminy)  the legislative and controlling body elected in every four years,  mayor of the municipality  (wójt, burmistrz, prezydent miasta) the executive body directly elected in every four years</vt:lpstr>
      <vt:lpstr>Two types of tasks (competences) of communes:    own tasks  commissioned tasks      </vt:lpstr>
      <vt:lpstr>Own tasks of communes  public tasks exercised by self-government,  concerned the needs of the local community  1. compulsory (obligation) – the commune can not resign from the task  – the public benefits of basic character, 2. optional (not obligation) – the commune can carry the task out in accordance with budget possibilities  – set out only to specific local needs</vt:lpstr>
      <vt:lpstr>Examples of own tasks:  public streets, bridges, squares and traffic systems,  water supply systems and source,  removal of urban waste,  sanitary facilities,  dumps and council waste,  supply of electric and thermal energy and gas,  public transport, health care, welfare, care homes,  public education,  cultural facilities, public libraries and cultural institutions,  historic monuments conservation and protection,  sports facilities and tourism, interaction with regional communities from other countries.</vt:lpstr>
      <vt:lpstr>Commissioned tasks  public tasks resulting from legitimate needs of the state, commissioned by central government to be performed by local authorities.   The tasks are handed over on the basis of statutory acts  or by agreements between the self-government units and central government administration.</vt:lpstr>
      <vt:lpstr>Examples of commissioned tasks: ID (identification documents), getting marriage (civil and concordate), books of marriages, births and deaths.</vt:lpstr>
      <vt:lpstr>Thank You  GRAZIE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Polish administration</dc:title>
  <dc:creator>Sylwia</dc:creator>
  <cp:lastModifiedBy>gtondini</cp:lastModifiedBy>
  <cp:revision>2</cp:revision>
  <dcterms:created xsi:type="dcterms:W3CDTF">2011-04-27T18:55:59Z</dcterms:created>
  <dcterms:modified xsi:type="dcterms:W3CDTF">2011-05-04T14:12:06Z</dcterms:modified>
</cp:coreProperties>
</file>