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8"/>
  </p:notesMasterIdLst>
  <p:handoutMasterIdLst>
    <p:handoutMasterId r:id="rId149"/>
  </p:handoutMasterIdLst>
  <p:sldIdLst>
    <p:sldId id="314" r:id="rId2"/>
    <p:sldId id="422" r:id="rId3"/>
    <p:sldId id="310" r:id="rId4"/>
    <p:sldId id="258" r:id="rId5"/>
    <p:sldId id="259" r:id="rId6"/>
    <p:sldId id="260" r:id="rId7"/>
    <p:sldId id="261" r:id="rId8"/>
    <p:sldId id="262" r:id="rId9"/>
    <p:sldId id="311" r:id="rId10"/>
    <p:sldId id="312" r:id="rId11"/>
    <p:sldId id="313" r:id="rId12"/>
    <p:sldId id="264" r:id="rId13"/>
    <p:sldId id="302" r:id="rId14"/>
    <p:sldId id="303"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0" r:id="rId39"/>
    <p:sldId id="291" r:id="rId40"/>
    <p:sldId id="292" r:id="rId41"/>
    <p:sldId id="293" r:id="rId42"/>
    <p:sldId id="294" r:id="rId43"/>
    <p:sldId id="295" r:id="rId44"/>
    <p:sldId id="296" r:id="rId45"/>
    <p:sldId id="297" r:id="rId46"/>
    <p:sldId id="299" r:id="rId47"/>
    <p:sldId id="304" r:id="rId48"/>
    <p:sldId id="305" r:id="rId49"/>
    <p:sldId id="306" r:id="rId50"/>
    <p:sldId id="307" r:id="rId51"/>
    <p:sldId id="308" r:id="rId52"/>
    <p:sldId id="309" r:id="rId53"/>
    <p:sldId id="315" r:id="rId54"/>
    <p:sldId id="316" r:id="rId55"/>
    <p:sldId id="318" r:id="rId56"/>
    <p:sldId id="317"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2" r:id="rId100"/>
    <p:sldId id="363"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Lst>
  <p:sldSz cx="9144000" cy="6858000" type="screen4x3"/>
  <p:notesSz cx="6985000" cy="101203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9933"/>
    <a:srgbClr val="6699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p:cViewPr>
        <p:scale>
          <a:sx n="70" d="100"/>
          <a:sy n="70" d="100"/>
        </p:scale>
        <p:origin x="-144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berto\Downloads\prc_hicp_ain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19785711717546E-2"/>
          <c:y val="4.1408004905457471E-2"/>
          <c:w val="0.90692625750548306"/>
          <c:h val="0.91718399018908503"/>
        </c:manualLayout>
      </c:layout>
      <c:lineChart>
        <c:grouping val="standard"/>
        <c:varyColors val="0"/>
        <c:ser>
          <c:idx val="0"/>
          <c:order val="0"/>
          <c:tx>
            <c:strRef>
              <c:f>[prc_hicp_aind.xls]Data!$A$11</c:f>
              <c:strCache>
                <c:ptCount val="1"/>
                <c:pt idx="0">
                  <c:v>Euro area (EA11-2000, EA12-2006, EA13-2007, EA15-2008, EA16-2010, EA17)</c:v>
                </c:pt>
              </c:strCache>
            </c:strRef>
          </c:tx>
          <c:marker>
            <c:symbol val="none"/>
          </c:marker>
          <c:cat>
            <c:strRef>
              <c:f>[prc_hicp_aind.xls]Data!$B$10:$O$10</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[prc_hicp_aind.xls]Data!$B$11:$O$11</c:f>
              <c:numCache>
                <c:formatCode>#,##0.0</c:formatCode>
                <c:ptCount val="14"/>
                <c:pt idx="0">
                  <c:v>1.1000000000000001</c:v>
                </c:pt>
                <c:pt idx="1">
                  <c:v>2.1</c:v>
                </c:pt>
                <c:pt idx="2">
                  <c:v>2.2999999999999998</c:v>
                </c:pt>
                <c:pt idx="3">
                  <c:v>2.2000000000000002</c:v>
                </c:pt>
                <c:pt idx="4">
                  <c:v>2.1</c:v>
                </c:pt>
                <c:pt idx="5">
                  <c:v>2.1</c:v>
                </c:pt>
                <c:pt idx="6">
                  <c:v>2.2000000000000002</c:v>
                </c:pt>
                <c:pt idx="7">
                  <c:v>2.2000000000000002</c:v>
                </c:pt>
                <c:pt idx="8">
                  <c:v>2.1</c:v>
                </c:pt>
                <c:pt idx="9">
                  <c:v>3.3</c:v>
                </c:pt>
                <c:pt idx="10">
                  <c:v>0.3</c:v>
                </c:pt>
                <c:pt idx="11">
                  <c:v>1.6</c:v>
                </c:pt>
                <c:pt idx="12">
                  <c:v>2.7</c:v>
                </c:pt>
                <c:pt idx="13">
                  <c:v>2.5</c:v>
                </c:pt>
              </c:numCache>
            </c:numRef>
          </c:val>
          <c:smooth val="0"/>
        </c:ser>
        <c:ser>
          <c:idx val="1"/>
          <c:order val="1"/>
          <c:tx>
            <c:strRef>
              <c:f>[prc_hicp_aind.xls]Data!$A$12</c:f>
              <c:strCache>
                <c:ptCount val="1"/>
                <c:pt idx="0">
                  <c:v>United States</c:v>
                </c:pt>
              </c:strCache>
            </c:strRef>
          </c:tx>
          <c:marker>
            <c:symbol val="none"/>
          </c:marker>
          <c:cat>
            <c:strRef>
              <c:f>[prc_hicp_aind.xls]Data!$B$10:$O$10</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[prc_hicp_aind.xls]Data!$B$12:$O$12</c:f>
              <c:numCache>
                <c:formatCode>#,##0.0</c:formatCode>
                <c:ptCount val="14"/>
                <c:pt idx="0">
                  <c:v>2</c:v>
                </c:pt>
                <c:pt idx="1">
                  <c:v>3.4</c:v>
                </c:pt>
                <c:pt idx="2">
                  <c:v>2.4</c:v>
                </c:pt>
                <c:pt idx="3">
                  <c:v>0.9</c:v>
                </c:pt>
                <c:pt idx="4">
                  <c:v>2.2999999999999998</c:v>
                </c:pt>
                <c:pt idx="5">
                  <c:v>2.7</c:v>
                </c:pt>
                <c:pt idx="6">
                  <c:v>3.7</c:v>
                </c:pt>
                <c:pt idx="7">
                  <c:v>3.2</c:v>
                </c:pt>
                <c:pt idx="8">
                  <c:v>2.6</c:v>
                </c:pt>
                <c:pt idx="9">
                  <c:v>4.4000000000000004</c:v>
                </c:pt>
                <c:pt idx="10">
                  <c:v>-0.8</c:v>
                </c:pt>
                <c:pt idx="11">
                  <c:v>2.4</c:v>
                </c:pt>
                <c:pt idx="12">
                  <c:v>3.8</c:v>
                </c:pt>
                <c:pt idx="13">
                  <c:v>2.1</c:v>
                </c:pt>
              </c:numCache>
            </c:numRef>
          </c:val>
          <c:smooth val="0"/>
        </c:ser>
        <c:dLbls>
          <c:showLegendKey val="0"/>
          <c:showVal val="0"/>
          <c:showCatName val="0"/>
          <c:showSerName val="0"/>
          <c:showPercent val="0"/>
          <c:showBubbleSize val="0"/>
        </c:dLbls>
        <c:marker val="1"/>
        <c:smooth val="0"/>
        <c:axId val="41010688"/>
        <c:axId val="40751616"/>
      </c:lineChart>
      <c:catAx>
        <c:axId val="41010688"/>
        <c:scaling>
          <c:orientation val="minMax"/>
        </c:scaling>
        <c:delete val="0"/>
        <c:axPos val="b"/>
        <c:majorTickMark val="out"/>
        <c:minorTickMark val="none"/>
        <c:tickLblPos val="nextTo"/>
        <c:crossAx val="40751616"/>
        <c:crosses val="autoZero"/>
        <c:auto val="1"/>
        <c:lblAlgn val="ctr"/>
        <c:lblOffset val="100"/>
        <c:noMultiLvlLbl val="0"/>
      </c:catAx>
      <c:valAx>
        <c:axId val="40751616"/>
        <c:scaling>
          <c:orientation val="minMax"/>
        </c:scaling>
        <c:delete val="0"/>
        <c:axPos val="l"/>
        <c:majorGridlines/>
        <c:numFmt formatCode="#,##0.0" sourceLinked="1"/>
        <c:majorTickMark val="out"/>
        <c:minorTickMark val="none"/>
        <c:tickLblPos val="nextTo"/>
        <c:crossAx val="41010688"/>
        <c:crosses val="autoZero"/>
        <c:crossBetween val="between"/>
      </c:valAx>
    </c:plotArea>
    <c:legend>
      <c:legendPos val="r"/>
      <c:layout>
        <c:manualLayout>
          <c:xMode val="edge"/>
          <c:yMode val="edge"/>
          <c:x val="0.1523620249523604"/>
          <c:y val="0.81981811865251453"/>
          <c:w val="0.83165623988782222"/>
          <c:h val="0.14730997152285613"/>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08899" name="Rectangle 3"/>
          <p:cNvSpPr>
            <a:spLocks noGrp="1" noChangeArrowheads="1"/>
          </p:cNvSpPr>
          <p:nvPr>
            <p:ph type="dt" sz="quarter" idx="1"/>
          </p:nvPr>
        </p:nvSpPr>
        <p:spPr bwMode="auto">
          <a:xfrm>
            <a:off x="39624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08900" name="Rectangle 4"/>
          <p:cNvSpPr>
            <a:spLocks noGrp="1" noChangeArrowheads="1"/>
          </p:cNvSpPr>
          <p:nvPr>
            <p:ph type="ftr" sz="quarter" idx="2"/>
          </p:nvPr>
        </p:nvSpPr>
        <p:spPr bwMode="auto">
          <a:xfrm>
            <a:off x="0" y="96012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8901" name="Rectangle 5"/>
          <p:cNvSpPr>
            <a:spLocks noGrp="1" noChangeArrowheads="1"/>
          </p:cNvSpPr>
          <p:nvPr>
            <p:ph type="sldNum" sz="quarter" idx="3"/>
          </p:nvPr>
        </p:nvSpPr>
        <p:spPr bwMode="auto">
          <a:xfrm>
            <a:off x="3962400" y="96012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FF127DD-884C-4F09-9347-EF0D4CF8C958}" type="slidenum">
              <a:rPr lang="en-GB"/>
              <a:pPr>
                <a:defRPr/>
              </a:pPr>
              <a:t>‹N›</a:t>
            </a:fld>
            <a:endParaRPr lang="en-GB"/>
          </a:p>
        </p:txBody>
      </p:sp>
    </p:spTree>
    <p:extLst>
      <p:ext uri="{BB962C8B-B14F-4D97-AF65-F5344CB8AC3E}">
        <p14:creationId xmlns:p14="http://schemas.microsoft.com/office/powerpoint/2010/main" val="2137487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30273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85699" name="Rectangle 3"/>
          <p:cNvSpPr>
            <a:spLocks noGrp="1" noChangeArrowheads="1"/>
          </p:cNvSpPr>
          <p:nvPr>
            <p:ph type="dt" idx="1"/>
          </p:nvPr>
        </p:nvSpPr>
        <p:spPr bwMode="auto">
          <a:xfrm>
            <a:off x="3956050" y="0"/>
            <a:ext cx="30273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2468" name="Rectangle 4"/>
          <p:cNvSpPr>
            <a:spLocks noGrp="1" noRot="1" noChangeAspect="1" noChangeArrowheads="1" noTextEdit="1"/>
          </p:cNvSpPr>
          <p:nvPr>
            <p:ph type="sldImg" idx="2"/>
          </p:nvPr>
        </p:nvSpPr>
        <p:spPr bwMode="auto">
          <a:xfrm>
            <a:off x="962025" y="758825"/>
            <a:ext cx="5060950" cy="37957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5701" name="Rectangle 5"/>
          <p:cNvSpPr>
            <a:spLocks noGrp="1" noChangeArrowheads="1"/>
          </p:cNvSpPr>
          <p:nvPr>
            <p:ph type="body" sz="quarter" idx="3"/>
          </p:nvPr>
        </p:nvSpPr>
        <p:spPr bwMode="auto">
          <a:xfrm>
            <a:off x="698500" y="4806950"/>
            <a:ext cx="55880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5702" name="Rectangle 6"/>
          <p:cNvSpPr>
            <a:spLocks noGrp="1" noChangeArrowheads="1"/>
          </p:cNvSpPr>
          <p:nvPr>
            <p:ph type="ftr" sz="quarter" idx="4"/>
          </p:nvPr>
        </p:nvSpPr>
        <p:spPr bwMode="auto">
          <a:xfrm>
            <a:off x="0" y="9612313"/>
            <a:ext cx="3027363"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85703" name="Rectangle 7"/>
          <p:cNvSpPr>
            <a:spLocks noGrp="1" noChangeArrowheads="1"/>
          </p:cNvSpPr>
          <p:nvPr>
            <p:ph type="sldNum" sz="quarter" idx="5"/>
          </p:nvPr>
        </p:nvSpPr>
        <p:spPr bwMode="auto">
          <a:xfrm>
            <a:off x="3956050" y="9612313"/>
            <a:ext cx="3027363"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7CE9041-8DB3-4CC6-83B7-14AA7C3160A0}" type="slidenum">
              <a:rPr lang="en-GB"/>
              <a:pPr>
                <a:defRPr/>
              </a:pPr>
              <a:t>‹N›</a:t>
            </a:fld>
            <a:endParaRPr lang="en-GB"/>
          </a:p>
        </p:txBody>
      </p:sp>
    </p:spTree>
    <p:extLst>
      <p:ext uri="{BB962C8B-B14F-4D97-AF65-F5344CB8AC3E}">
        <p14:creationId xmlns:p14="http://schemas.microsoft.com/office/powerpoint/2010/main" val="233443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50F51B-0FD4-4EC3-9B4E-5C7AA426C387}" type="slidenum">
              <a:rPr lang="en-GB" sz="1200" smtClean="0"/>
              <a:pPr/>
              <a:t>4</a:t>
            </a:fld>
            <a:endParaRPr lang="en-GB"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E306C8-7497-47CB-A673-5F9CC6073DF1}" type="slidenum">
              <a:rPr lang="en-GB" sz="1200" smtClean="0"/>
              <a:pPr/>
              <a:t>16</a:t>
            </a:fld>
            <a:endParaRPr lang="en-GB"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492907-D386-4E7D-B6D7-957CD3E3B980}" type="slidenum">
              <a:rPr lang="en-GB" sz="1200" smtClean="0"/>
              <a:pPr/>
              <a:t>17</a:t>
            </a:fld>
            <a:endParaRPr lang="en-GB"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53F426-AEDF-4355-A50B-9C7DC88FC66B}" type="slidenum">
              <a:rPr lang="en-GB" sz="1200" smtClean="0"/>
              <a:pPr/>
              <a:t>18</a:t>
            </a:fld>
            <a:endParaRPr lang="en-GB"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143F52-6331-4B34-8747-DE8701130A52}" type="slidenum">
              <a:rPr lang="en-GB" sz="1200" smtClean="0"/>
              <a:pPr/>
              <a:t>19</a:t>
            </a:fld>
            <a:endParaRPr lang="en-GB"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642027-E235-43C4-AB47-463A3075616D}" type="slidenum">
              <a:rPr lang="en-GB" sz="1200" smtClean="0"/>
              <a:pPr/>
              <a:t>20</a:t>
            </a:fld>
            <a:endParaRPr lang="en-GB"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4FEAC3-DCB7-49FB-953E-1C388A4B4311}" type="slidenum">
              <a:rPr lang="en-GB" sz="1200" smtClean="0"/>
              <a:pPr/>
              <a:t>21</a:t>
            </a:fld>
            <a:endParaRPr lang="en-GB"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E7BC49-7511-42CA-B9A9-615D4BCFD4C4}" type="slidenum">
              <a:rPr lang="en-GB" sz="1200" smtClean="0"/>
              <a:pPr/>
              <a:t>22</a:t>
            </a:fld>
            <a:endParaRPr lang="en-GB"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5951C4-B00F-4CE0-AD43-05CDD3A312C7}" type="slidenum">
              <a:rPr lang="en-GB" sz="1200" smtClean="0"/>
              <a:pPr/>
              <a:t>23</a:t>
            </a:fld>
            <a:endParaRPr lang="en-GB"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35E9DB1-D3F6-4212-8E37-15980FC03EB2}" type="slidenum">
              <a:rPr lang="en-GB" sz="1200" smtClean="0"/>
              <a:pPr/>
              <a:t>24</a:t>
            </a:fld>
            <a:endParaRPr lang="en-GB"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FE53EF-D9C4-425A-BBA6-AC9FD41C7F5E}" type="slidenum">
              <a:rPr lang="en-GB" sz="1200" smtClean="0"/>
              <a:pPr/>
              <a:t>25</a:t>
            </a:fld>
            <a:endParaRPr lang="en-GB"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65E355-5976-4B6C-A171-3577BEC91AE0}" type="slidenum">
              <a:rPr lang="en-GB" sz="1200" smtClean="0"/>
              <a:pPr/>
              <a:t>5</a:t>
            </a:fld>
            <a:endParaRPr lang="en-GB"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7B69A7-1009-4352-B9F1-A75C7C50E23F}" type="slidenum">
              <a:rPr lang="en-GB" sz="1200" smtClean="0"/>
              <a:pPr/>
              <a:t>26</a:t>
            </a:fld>
            <a:endParaRPr lang="en-GB"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4439E3-0966-42A5-96F2-134D31E35093}" type="slidenum">
              <a:rPr lang="en-GB" sz="1200" smtClean="0"/>
              <a:pPr/>
              <a:t>27</a:t>
            </a:fld>
            <a:endParaRPr lang="en-GB"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5DA2F7-DFC8-467C-BA4A-50CB2FDDF1FD}" type="slidenum">
              <a:rPr lang="en-GB" sz="1200" smtClean="0"/>
              <a:pPr/>
              <a:t>28</a:t>
            </a:fld>
            <a:endParaRPr lang="en-GB"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27FC12-8986-48F4-ABC8-CB75AC229984}" type="slidenum">
              <a:rPr lang="en-GB" sz="1200" smtClean="0"/>
              <a:pPr/>
              <a:t>29</a:t>
            </a:fld>
            <a:endParaRPr lang="en-GB"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1C537C-E8FC-4B48-9436-D514F86FDAA4}" type="slidenum">
              <a:rPr lang="en-GB" sz="1200" smtClean="0"/>
              <a:pPr/>
              <a:t>30</a:t>
            </a:fld>
            <a:endParaRPr lang="en-GB"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F4DA07-6F01-4434-9A06-7546434907A8}" type="slidenum">
              <a:rPr lang="en-GB" sz="1200" smtClean="0"/>
              <a:pPr/>
              <a:t>31</a:t>
            </a:fld>
            <a:endParaRPr lang="en-GB"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0877EF-5736-40C0-9A16-5FFBFED26763}" type="slidenum">
              <a:rPr lang="en-GB" sz="1200" smtClean="0"/>
              <a:pPr/>
              <a:t>32</a:t>
            </a:fld>
            <a:endParaRPr lang="en-GB"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CCBBE6-F96B-4341-8FF8-D697AB16FC0A}" type="slidenum">
              <a:rPr lang="en-GB" sz="1200" smtClean="0"/>
              <a:pPr/>
              <a:t>33</a:t>
            </a:fld>
            <a:endParaRPr lang="en-GB"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940F42-B9C5-402D-8A2A-B05AE082A0BC}" type="slidenum">
              <a:rPr lang="en-GB" sz="1200" smtClean="0"/>
              <a:pPr/>
              <a:t>34</a:t>
            </a:fld>
            <a:endParaRPr lang="en-GB"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FCACF0-BEB0-4FB5-B99F-A50306045039}" type="slidenum">
              <a:rPr lang="en-GB" sz="1200" smtClean="0"/>
              <a:pPr/>
              <a:t>35</a:t>
            </a:fld>
            <a:endParaRPr lang="en-GB"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C0F4591-27C5-494D-A866-9F2F8B6BED6C}" type="slidenum">
              <a:rPr lang="en-GB" sz="1200" smtClean="0"/>
              <a:pPr/>
              <a:t>6</a:t>
            </a:fld>
            <a:endParaRPr lang="en-GB"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0DC6BA-0090-4C44-A34A-39E4B15674DA}" type="slidenum">
              <a:rPr lang="en-GB" sz="1200" smtClean="0"/>
              <a:pPr/>
              <a:t>36</a:t>
            </a:fld>
            <a:endParaRPr lang="en-GB"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5C7026-51D6-4A5B-9A80-9D3AB2D33AF3}" type="slidenum">
              <a:rPr lang="en-GB" sz="1200" smtClean="0"/>
              <a:pPr/>
              <a:t>37</a:t>
            </a:fld>
            <a:endParaRPr lang="en-GB"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52F24C-10B7-49BD-80BA-99D80F10F76D}" type="slidenum">
              <a:rPr lang="en-GB" sz="1200" smtClean="0"/>
              <a:pPr/>
              <a:t>38</a:t>
            </a:fld>
            <a:endParaRPr lang="en-GB"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902D9D-891F-4761-A4C4-3C43B02B7F8E}" type="slidenum">
              <a:rPr lang="en-GB" sz="1200" smtClean="0"/>
              <a:pPr/>
              <a:t>39</a:t>
            </a:fld>
            <a:endParaRPr lang="en-GB"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0A6FEF-47A0-454F-80D8-EF6EC98344D7}" type="slidenum">
              <a:rPr lang="en-GB" sz="1200" smtClean="0"/>
              <a:pPr/>
              <a:t>40</a:t>
            </a:fld>
            <a:endParaRPr lang="en-GB"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71FBBB-128F-4F88-A89D-D7EE9CFBD5D7}" type="slidenum">
              <a:rPr lang="en-GB" sz="1200" smtClean="0"/>
              <a:pPr/>
              <a:t>41</a:t>
            </a:fld>
            <a:endParaRPr lang="en-GB"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E9FFBA-5189-4CED-9864-6F6A88CA4C52}" type="slidenum">
              <a:rPr lang="en-GB" sz="1200" smtClean="0"/>
              <a:pPr/>
              <a:t>42</a:t>
            </a:fld>
            <a:endParaRPr lang="en-GB"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17182F-09F1-4B76-95FE-CADEB98E79AF}" type="slidenum">
              <a:rPr lang="en-GB" sz="1200" smtClean="0"/>
              <a:pPr/>
              <a:t>43</a:t>
            </a:fld>
            <a:endParaRPr lang="en-GB"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B3B6E8-955D-49B7-8088-633A45D54432}" type="slidenum">
              <a:rPr lang="en-GB" sz="1200" smtClean="0"/>
              <a:pPr/>
              <a:t>44</a:t>
            </a:fld>
            <a:endParaRPr lang="en-GB"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09F618-F6ED-49EC-8AC4-002A4FE7859D}" type="slidenum">
              <a:rPr lang="en-GB" sz="1200" smtClean="0"/>
              <a:pPr/>
              <a:t>45</a:t>
            </a:fld>
            <a:endParaRPr lang="en-GB"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A84DC6-19EF-4451-BDC6-3009B98187E7}" type="slidenum">
              <a:rPr lang="en-GB" sz="1200" smtClean="0"/>
              <a:pPr/>
              <a:t>7</a:t>
            </a:fld>
            <a:endParaRPr lang="en-GB"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D91215-CA67-4B74-B18C-08171D65E083}" type="slidenum">
              <a:rPr lang="en-GB" sz="1200" smtClean="0"/>
              <a:pPr/>
              <a:t>46</a:t>
            </a:fld>
            <a:endParaRPr lang="en-GB"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BB11AA-E15F-441E-850A-78F796A65D73}" type="slidenum">
              <a:rPr lang="en-GB" sz="1200" smtClean="0">
                <a:latin typeface="Arial" pitchFamily="34" charset="0"/>
                <a:ea typeface="ＭＳ Ｐゴシック" pitchFamily="34" charset="-128"/>
              </a:rPr>
              <a:pPr/>
              <a:t>47</a:t>
            </a:fld>
            <a:endParaRPr lang="en-GB" sz="1200" smtClean="0">
              <a:latin typeface="Arial" pitchFamily="34" charset="0"/>
              <a:ea typeface="ＭＳ Ｐゴシック" pitchFamily="34"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FD861D-348C-4DB6-96F4-68634C92015B}" type="slidenum">
              <a:rPr lang="en-GB" sz="1200" smtClean="0">
                <a:latin typeface="Arial" pitchFamily="34" charset="0"/>
                <a:ea typeface="ＭＳ Ｐゴシック" pitchFamily="34" charset="-128"/>
              </a:rPr>
              <a:pPr/>
              <a:t>51</a:t>
            </a:fld>
            <a:endParaRPr lang="en-GB" sz="1200" smtClean="0">
              <a:latin typeface="Arial" pitchFamily="34" charset="0"/>
              <a:ea typeface="ＭＳ Ｐゴシック" pitchFamily="34"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4E197BE4-6F4D-4AAF-A488-55E6CB5CC599}" type="slidenum">
              <a:rPr lang="en-GB" sz="1200"/>
              <a:pPr/>
              <a:t>54</a:t>
            </a:fld>
            <a:endParaRPr lang="en-GB"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758DD82-2479-41BA-8A8A-888E0F818083}" type="slidenum">
              <a:rPr lang="en-GB" sz="1200"/>
              <a:pPr/>
              <a:t>55</a:t>
            </a:fld>
            <a:endParaRPr lang="en-GB"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869BF184-1790-4B18-BEE0-5BCD1FF4FC71}" type="slidenum">
              <a:rPr lang="en-GB" sz="1200"/>
              <a:pPr/>
              <a:t>56</a:t>
            </a:fld>
            <a:endParaRPr lang="en-GB"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0C88A22A-A549-427F-9822-AE7A747A52E6}" type="slidenum">
              <a:rPr lang="en-GB" sz="1200">
                <a:latin typeface="Arial" pitchFamily="34" charset="0"/>
                <a:ea typeface="ＭＳ Ｐゴシック" pitchFamily="34" charset="-128"/>
              </a:rPr>
              <a:pPr/>
              <a:t>57</a:t>
            </a:fld>
            <a:endParaRPr lang="en-GB" sz="1200">
              <a:latin typeface="Arial" pitchFamily="34" charset="0"/>
              <a:ea typeface="ＭＳ Ｐゴシック"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F0C62CF5-EC5F-46DE-8752-4923F6BCEE6D}" type="slidenum">
              <a:rPr lang="en-GB" sz="1200">
                <a:latin typeface="Arial" pitchFamily="34" charset="0"/>
                <a:ea typeface="ＭＳ Ｐゴシック" pitchFamily="34" charset="-128"/>
              </a:rPr>
              <a:pPr/>
              <a:t>58</a:t>
            </a:fld>
            <a:endParaRPr lang="en-GB" sz="1200">
              <a:latin typeface="Arial" pitchFamily="34" charset="0"/>
              <a:ea typeface="ＭＳ Ｐゴシック"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437DBCF-F836-4E59-8212-F91B9F7BF052}" type="slidenum">
              <a:rPr lang="en-GB" sz="1200">
                <a:latin typeface="Arial" pitchFamily="34" charset="0"/>
                <a:ea typeface="ＭＳ Ｐゴシック" pitchFamily="34" charset="-128"/>
              </a:rPr>
              <a:pPr/>
              <a:t>59</a:t>
            </a:fld>
            <a:endParaRPr lang="en-GB" sz="1200">
              <a:latin typeface="Arial" pitchFamily="34" charset="0"/>
              <a:ea typeface="ＭＳ Ｐゴシック"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B05850B2-B66C-4AAA-AC04-1EBF903C377C}" type="slidenum">
              <a:rPr lang="en-GB" sz="1200">
                <a:latin typeface="Arial" pitchFamily="34" charset="0"/>
                <a:ea typeface="ＭＳ Ｐゴシック" pitchFamily="34" charset="-128"/>
              </a:rPr>
              <a:pPr/>
              <a:t>60</a:t>
            </a:fld>
            <a:endParaRPr lang="en-GB" sz="1200">
              <a:latin typeface="Arial" pitchFamily="34" charset="0"/>
              <a:ea typeface="ＭＳ Ｐゴシック"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EE68A2-6BE7-4083-9D8F-9EEAA490458B}" type="slidenum">
              <a:rPr lang="en-GB" sz="1200" smtClean="0"/>
              <a:pPr/>
              <a:t>8</a:t>
            </a:fld>
            <a:endParaRPr lang="en-GB"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BF2AA501-B537-4B5D-9120-D44A2E00E399}" type="slidenum">
              <a:rPr lang="en-GB" sz="1200"/>
              <a:pPr/>
              <a:t>61</a:t>
            </a:fld>
            <a:endParaRPr lang="en-GB"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4EC89BD-A731-4CB8-AD66-06D24AB8EB62}" type="slidenum">
              <a:rPr lang="en-GB" sz="1200"/>
              <a:pPr/>
              <a:t>62</a:t>
            </a:fld>
            <a:endParaRPr lang="en-GB"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A60EFD5E-0ED8-44CB-9F19-5AB92EF3FDAF}" type="slidenum">
              <a:rPr lang="en-GB" sz="1200"/>
              <a:pPr/>
              <a:t>63</a:t>
            </a:fld>
            <a:endParaRPr lang="en-GB"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589C783B-F408-44B8-ABD4-9B96E1687B02}" type="slidenum">
              <a:rPr lang="en-GB" sz="1200"/>
              <a:pPr/>
              <a:t>64</a:t>
            </a:fld>
            <a:endParaRPr lang="en-GB"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A720E7B-9016-4D1B-99E4-6D6ACEA052D2}" type="slidenum">
              <a:rPr lang="en-GB" sz="1200"/>
              <a:pPr/>
              <a:t>65</a:t>
            </a:fld>
            <a:endParaRPr lang="en-GB"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0DBE3505-B3BA-415E-9F5B-C56354276CAC}" type="slidenum">
              <a:rPr lang="en-GB" sz="1200"/>
              <a:pPr/>
              <a:t>66</a:t>
            </a:fld>
            <a:endParaRPr lang="en-GB"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8D4A66AE-885D-451A-8D03-4A5A879AD109}" type="slidenum">
              <a:rPr lang="en-GB" sz="1200"/>
              <a:pPr/>
              <a:t>67</a:t>
            </a:fld>
            <a:endParaRPr lang="en-GB"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8E1155A2-7D56-4AB4-96B5-A9DA209F3E93}" type="slidenum">
              <a:rPr lang="en-GB" sz="1200"/>
              <a:pPr/>
              <a:t>68</a:t>
            </a:fld>
            <a:endParaRPr lang="en-GB"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BBA65C6A-EEB6-4D78-B72C-888483F70986}" type="slidenum">
              <a:rPr lang="en-GB" sz="1200"/>
              <a:pPr/>
              <a:t>69</a:t>
            </a:fld>
            <a:endParaRPr lang="en-GB"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6133A2DB-8FCD-46F5-AAD0-9C7ECE2E72C4}" type="slidenum">
              <a:rPr lang="en-GB" sz="1200"/>
              <a:pPr/>
              <a:t>70</a:t>
            </a:fld>
            <a:endParaRPr lang="en-GB"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0D22DA-D59B-4BE1-846E-32E99AF949FF}" type="slidenum">
              <a:rPr lang="en-GB" sz="1200" smtClean="0"/>
              <a:pPr/>
              <a:t>11</a:t>
            </a:fld>
            <a:endParaRPr lang="en-GB"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EBD8D4E4-DB53-478F-A091-E24076F9FC83}" type="slidenum">
              <a:rPr lang="en-GB" sz="1200"/>
              <a:pPr/>
              <a:t>71</a:t>
            </a:fld>
            <a:endParaRPr lang="en-GB"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2E4E2988-CACA-44DD-BC0B-3451321423CD}" type="slidenum">
              <a:rPr lang="en-GB" sz="1200"/>
              <a:pPr/>
              <a:t>72</a:t>
            </a:fld>
            <a:endParaRPr lang="en-GB"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DA5AEB8-E13F-4E12-A149-2B37C1F57C31}" type="slidenum">
              <a:rPr lang="en-GB" sz="1200">
                <a:latin typeface="Arial" pitchFamily="34" charset="0"/>
                <a:ea typeface="ＭＳ Ｐゴシック" pitchFamily="34" charset="-128"/>
              </a:rPr>
              <a:pPr/>
              <a:t>73</a:t>
            </a:fld>
            <a:endParaRPr lang="en-GB" sz="1200">
              <a:latin typeface="Arial" pitchFamily="34" charset="0"/>
              <a:ea typeface="ＭＳ Ｐゴシック" pitchFamily="34"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0E4EE34-9492-4662-B954-F36D138CE55A}" type="slidenum">
              <a:rPr lang="en-GB" sz="1200"/>
              <a:pPr/>
              <a:t>75</a:t>
            </a:fld>
            <a:endParaRPr lang="en-GB"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CFD58F0-961E-4855-9931-224BDB4A05A4}" type="slidenum">
              <a:rPr lang="en-GB" sz="1200"/>
              <a:pPr/>
              <a:t>76</a:t>
            </a:fld>
            <a:endParaRPr lang="en-GB"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90D78F67-2C12-41A6-9BC0-77C415B1ADD4}" type="slidenum">
              <a:rPr lang="en-GB" sz="1200"/>
              <a:pPr/>
              <a:t>77</a:t>
            </a:fld>
            <a:endParaRPr lang="en-GB"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378B89E8-440E-439D-8C63-B2AF06781EB0}" type="slidenum">
              <a:rPr lang="en-GB" sz="1200"/>
              <a:pPr/>
              <a:t>78</a:t>
            </a:fld>
            <a:endParaRPr lang="en-GB"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E005F6AB-3E2C-4DB4-8685-C1277B2FFB76}" type="slidenum">
              <a:rPr lang="en-GB" sz="1200"/>
              <a:pPr/>
              <a:t>79</a:t>
            </a:fld>
            <a:endParaRPr lang="en-GB"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28BFED35-8FC0-4D1B-88CE-21EF6269B9BF}" type="slidenum">
              <a:rPr lang="en-GB" sz="1200"/>
              <a:pPr/>
              <a:t>80</a:t>
            </a:fld>
            <a:endParaRPr lang="en-GB"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73AF156D-9B4B-4718-BA2A-AB1D1AB96E27}" type="slidenum">
              <a:rPr lang="en-GB" sz="1200"/>
              <a:pPr/>
              <a:t>81</a:t>
            </a:fld>
            <a:endParaRPr lang="en-GB"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9D1E0B-46D7-4410-8798-66DD0401323F}" type="slidenum">
              <a:rPr lang="en-GB" sz="1200" smtClean="0"/>
              <a:pPr/>
              <a:t>12</a:t>
            </a:fld>
            <a:endParaRPr lang="en-GB"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7EFE84A3-8B09-461A-9403-5D2B4B7995A7}" type="slidenum">
              <a:rPr lang="en-GB" sz="1200"/>
              <a:pPr/>
              <a:t>82</a:t>
            </a:fld>
            <a:endParaRPr lang="en-GB"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4085808-6B0A-4426-844B-DBA401A4A79E}" type="slidenum">
              <a:rPr lang="en-GB" sz="1200"/>
              <a:pPr/>
              <a:t>83</a:t>
            </a:fld>
            <a:endParaRPr lang="en-GB"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2330F6FC-581A-4ED6-9388-3F8B745C6D7F}" type="slidenum">
              <a:rPr lang="en-GB" sz="1200"/>
              <a:pPr/>
              <a:t>84</a:t>
            </a:fld>
            <a:endParaRPr lang="en-GB"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0F250231-308D-4BF6-A902-E2DDDE58CF94}" type="slidenum">
              <a:rPr lang="en-GB" sz="1200"/>
              <a:pPr/>
              <a:t>85</a:t>
            </a:fld>
            <a:endParaRPr lang="en-GB"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6B3AE83A-1FDB-46AC-9DE3-150DAA9124A2}" type="slidenum">
              <a:rPr lang="en-GB" sz="1200"/>
              <a:pPr/>
              <a:t>86</a:t>
            </a:fld>
            <a:endParaRPr lang="en-GB"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2A4199FE-989A-446A-BF02-23C65A7C9B6D}" type="slidenum">
              <a:rPr lang="en-GB" sz="1200"/>
              <a:pPr/>
              <a:t>87</a:t>
            </a:fld>
            <a:endParaRPr lang="en-GB"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D2C87C6-BC65-47E3-9650-19D568D2BC25}" type="slidenum">
              <a:rPr lang="en-GB" sz="1200"/>
              <a:pPr/>
              <a:t>88</a:t>
            </a:fld>
            <a:endParaRPr lang="en-GB"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4231F78B-EE2D-4C4E-BEAD-EFA69A4C5F74}" type="slidenum">
              <a:rPr lang="en-GB" sz="1200"/>
              <a:pPr/>
              <a:t>89</a:t>
            </a:fld>
            <a:endParaRPr lang="en-GB"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8721CBE8-AA37-4080-9C72-72FE4D56BA89}" type="slidenum">
              <a:rPr lang="en-GB" sz="1200"/>
              <a:pPr/>
              <a:t>90</a:t>
            </a:fld>
            <a:endParaRPr lang="en-GB"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6FF7FB83-9456-4C68-8AD0-AF8DC220BCFD}" type="slidenum">
              <a:rPr lang="en-GB" sz="1200"/>
              <a:pPr/>
              <a:t>91</a:t>
            </a:fld>
            <a:endParaRPr lang="en-GB"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45B2AD-4CF2-4C4C-9C50-0A8259A93902}" type="slidenum">
              <a:rPr lang="en-GB" sz="1200" smtClean="0">
                <a:latin typeface="Arial" pitchFamily="34" charset="0"/>
                <a:ea typeface="ＭＳ Ｐゴシック" pitchFamily="34" charset="-128"/>
              </a:rPr>
              <a:pPr/>
              <a:t>13</a:t>
            </a:fld>
            <a:endParaRPr lang="en-GB" sz="1200" smtClean="0">
              <a:latin typeface="Arial" pitchFamily="34" charset="0"/>
              <a:ea typeface="ＭＳ Ｐゴシック"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89BA402E-8036-4898-89D5-44D22C884722}" type="slidenum">
              <a:rPr lang="en-GB" sz="1200"/>
              <a:pPr/>
              <a:t>92</a:t>
            </a:fld>
            <a:endParaRPr lang="en-GB"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4F94FFE-06CB-45A4-AD11-BC25F5A79DAA}" type="slidenum">
              <a:rPr lang="en-GB" sz="1200"/>
              <a:pPr/>
              <a:t>93</a:t>
            </a:fld>
            <a:endParaRPr lang="en-GB"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62B62552-E157-4212-BE0D-3F1000CC0308}" type="slidenum">
              <a:rPr lang="en-GB" sz="1200">
                <a:latin typeface="Arial" pitchFamily="34" charset="0"/>
                <a:ea typeface="ＭＳ Ｐゴシック" pitchFamily="34" charset="-128"/>
              </a:rPr>
              <a:pPr/>
              <a:t>94</a:t>
            </a:fld>
            <a:endParaRPr lang="en-GB" sz="1200">
              <a:latin typeface="Arial" pitchFamily="34" charset="0"/>
              <a:ea typeface="ＭＳ Ｐゴシック" pitchFamily="34"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A0599D02-7437-4E24-9946-B6693E757CB9}" type="slidenum">
              <a:rPr lang="en-GB" sz="1200"/>
              <a:pPr/>
              <a:t>95</a:t>
            </a:fld>
            <a:endParaRPr lang="en-GB"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FDA52E61-EB43-4431-9DF0-0C34A6A23BAF}" type="slidenum">
              <a:rPr lang="en-GB" sz="1200"/>
              <a:pPr/>
              <a:t>96</a:t>
            </a:fld>
            <a:endParaRPr lang="en-GB"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299E8EB5-40BC-4C0C-AB49-541B4D4DCEFA}" type="slidenum">
              <a:rPr lang="en-GB" sz="1200"/>
              <a:pPr/>
              <a:t>97</a:t>
            </a:fld>
            <a:endParaRPr lang="en-GB"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3753BFD7-20A2-49F4-8027-B88CBCB3DBF6}" type="slidenum">
              <a:rPr lang="en-GB" sz="1200"/>
              <a:pPr/>
              <a:t>98</a:t>
            </a:fld>
            <a:endParaRPr lang="en-GB"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E13038B5-AC46-4409-9E64-142CD7A92CFE}" type="slidenum">
              <a:rPr lang="en-GB" sz="1200">
                <a:latin typeface="Arial" pitchFamily="34" charset="0"/>
                <a:ea typeface="ＭＳ Ｐゴシック" pitchFamily="34" charset="-128"/>
              </a:rPr>
              <a:pPr/>
              <a:t>101</a:t>
            </a:fld>
            <a:endParaRPr lang="en-GB" sz="1200">
              <a:latin typeface="Arial" pitchFamily="34" charset="0"/>
              <a:ea typeface="ＭＳ Ｐゴシック" pitchFamily="34"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03D15C69-9DB8-47AC-992C-97C33168B949}" type="slidenum">
              <a:rPr lang="en-GB" sz="1200">
                <a:latin typeface="Arial" pitchFamily="34" charset="0"/>
                <a:ea typeface="ＭＳ Ｐゴシック" pitchFamily="34" charset="-128"/>
              </a:rPr>
              <a:pPr/>
              <a:t>102</a:t>
            </a:fld>
            <a:endParaRPr lang="en-GB" sz="1200">
              <a:latin typeface="Arial" pitchFamily="34" charset="0"/>
              <a:ea typeface="ＭＳ Ｐゴシック" pitchFamily="34"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799A2909-37EA-42F9-91F5-D5B208CCE3AB}" type="slidenum">
              <a:rPr lang="en-GB" sz="1200">
                <a:latin typeface="Arial" pitchFamily="34" charset="0"/>
                <a:ea typeface="ＭＳ Ｐゴシック" pitchFamily="34" charset="-128"/>
              </a:rPr>
              <a:pPr/>
              <a:t>103</a:t>
            </a:fld>
            <a:endParaRPr lang="en-GB" sz="1200">
              <a:latin typeface="Arial" pitchFamily="34" charset="0"/>
              <a:ea typeface="ＭＳ Ｐゴシック" pitchFamily="34"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D4168D-C740-41F2-AB3A-3DE7D1C9E799}" type="slidenum">
              <a:rPr lang="en-GB" sz="1200" smtClean="0"/>
              <a:pPr/>
              <a:t>15</a:t>
            </a:fld>
            <a:endParaRPr lang="en-GB"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C0F9A33E-33B1-4A19-9BE8-343ACB2576A0}" type="slidenum">
              <a:rPr lang="en-GB" sz="1200">
                <a:latin typeface="Arial" pitchFamily="34" charset="0"/>
                <a:ea typeface="ＭＳ Ｐゴシック" pitchFamily="34" charset="-128"/>
              </a:rPr>
              <a:pPr/>
              <a:t>104</a:t>
            </a:fld>
            <a:endParaRPr lang="en-GB" sz="1200">
              <a:latin typeface="Arial" pitchFamily="34" charset="0"/>
              <a:ea typeface="ＭＳ Ｐゴシック" pitchFamily="34"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F6058DE2-D8DC-4409-BD56-26A0028B95DB}" type="slidenum">
              <a:rPr lang="en-GB" sz="1200">
                <a:latin typeface="Arial" pitchFamily="34" charset="0"/>
                <a:ea typeface="ＭＳ Ｐゴシック" pitchFamily="34" charset="-128"/>
              </a:rPr>
              <a:pPr/>
              <a:t>107</a:t>
            </a:fld>
            <a:endParaRPr lang="en-GB" sz="1200">
              <a:latin typeface="Arial" pitchFamily="34" charset="0"/>
              <a:ea typeface="ＭＳ Ｐゴシック" pitchFamily="34" charset="-128"/>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D98DD783-742B-4582-AC7E-1401D980E7D8}" type="slidenum">
              <a:rPr lang="en-GB" sz="1200">
                <a:latin typeface="Arial" pitchFamily="34" charset="0"/>
                <a:ea typeface="ＭＳ Ｐゴシック" pitchFamily="34" charset="-128"/>
              </a:rPr>
              <a:pPr/>
              <a:t>114</a:t>
            </a:fld>
            <a:endParaRPr lang="en-GB" sz="1200">
              <a:latin typeface="Arial" pitchFamily="34" charset="0"/>
              <a:ea typeface="ＭＳ Ｐゴシック" pitchFamily="34"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6384D008-6502-4499-9D93-2D3CDCB4A3ED}" type="slidenum">
              <a:rPr lang="en-GB" sz="1200">
                <a:latin typeface="Arial" pitchFamily="34" charset="0"/>
                <a:ea typeface="ＭＳ Ｐゴシック" pitchFamily="34" charset="-128"/>
              </a:rPr>
              <a:pPr/>
              <a:t>115</a:t>
            </a:fld>
            <a:endParaRPr lang="en-GB" sz="1200">
              <a:latin typeface="Arial" pitchFamily="34" charset="0"/>
              <a:ea typeface="ＭＳ Ｐゴシック" pitchFamily="34"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FE8E76FA-65C3-4987-89F0-4B32C1DFCB76}" type="slidenum">
              <a:rPr lang="en-GB" sz="1200">
                <a:latin typeface="Arial" pitchFamily="34" charset="0"/>
                <a:ea typeface="ＭＳ Ｐゴシック" pitchFamily="34" charset="-128"/>
              </a:rPr>
              <a:pPr/>
              <a:t>116</a:t>
            </a:fld>
            <a:endParaRPr lang="en-GB" sz="1200">
              <a:latin typeface="Arial" pitchFamily="34" charset="0"/>
              <a:ea typeface="ＭＳ Ｐゴシック" pitchFamily="34"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2994" indent="-281921">
              <a:defRPr sz="2400">
                <a:solidFill>
                  <a:schemeClr val="tx1"/>
                </a:solidFill>
                <a:latin typeface="Times New Roman" pitchFamily="18" charset="0"/>
              </a:defRPr>
            </a:lvl2pPr>
            <a:lvl3pPr marL="1127684" indent="-225537">
              <a:defRPr sz="2400">
                <a:solidFill>
                  <a:schemeClr val="tx1"/>
                </a:solidFill>
                <a:latin typeface="Times New Roman" pitchFamily="18" charset="0"/>
              </a:defRPr>
            </a:lvl3pPr>
            <a:lvl4pPr marL="1578757" indent="-225537">
              <a:defRPr sz="2400">
                <a:solidFill>
                  <a:schemeClr val="tx1"/>
                </a:solidFill>
                <a:latin typeface="Times New Roman" pitchFamily="18" charset="0"/>
              </a:defRPr>
            </a:lvl4pPr>
            <a:lvl5pPr marL="2029831" indent="-225537">
              <a:defRPr sz="2400">
                <a:solidFill>
                  <a:schemeClr val="tx1"/>
                </a:solidFill>
                <a:latin typeface="Times New Roman" pitchFamily="18" charset="0"/>
              </a:defRPr>
            </a:lvl5pPr>
            <a:lvl6pPr marL="2480904" indent="-225537" eaLnBrk="0" fontAlgn="base" hangingPunct="0">
              <a:spcBef>
                <a:spcPct val="0"/>
              </a:spcBef>
              <a:spcAft>
                <a:spcPct val="0"/>
              </a:spcAft>
              <a:defRPr sz="2400">
                <a:solidFill>
                  <a:schemeClr val="tx1"/>
                </a:solidFill>
                <a:latin typeface="Times New Roman" pitchFamily="18" charset="0"/>
              </a:defRPr>
            </a:lvl6pPr>
            <a:lvl7pPr marL="2931978" indent="-225537" eaLnBrk="0" fontAlgn="base" hangingPunct="0">
              <a:spcBef>
                <a:spcPct val="0"/>
              </a:spcBef>
              <a:spcAft>
                <a:spcPct val="0"/>
              </a:spcAft>
              <a:defRPr sz="2400">
                <a:solidFill>
                  <a:schemeClr val="tx1"/>
                </a:solidFill>
                <a:latin typeface="Times New Roman" pitchFamily="18" charset="0"/>
              </a:defRPr>
            </a:lvl7pPr>
            <a:lvl8pPr marL="3383051" indent="-225537" eaLnBrk="0" fontAlgn="base" hangingPunct="0">
              <a:spcBef>
                <a:spcPct val="0"/>
              </a:spcBef>
              <a:spcAft>
                <a:spcPct val="0"/>
              </a:spcAft>
              <a:defRPr sz="2400">
                <a:solidFill>
                  <a:schemeClr val="tx1"/>
                </a:solidFill>
                <a:latin typeface="Times New Roman" pitchFamily="18" charset="0"/>
              </a:defRPr>
            </a:lvl8pPr>
            <a:lvl9pPr marL="3834125" indent="-225537" eaLnBrk="0" fontAlgn="base" hangingPunct="0">
              <a:spcBef>
                <a:spcPct val="0"/>
              </a:spcBef>
              <a:spcAft>
                <a:spcPct val="0"/>
              </a:spcAft>
              <a:defRPr sz="2400">
                <a:solidFill>
                  <a:schemeClr val="tx1"/>
                </a:solidFill>
                <a:latin typeface="Times New Roman" pitchFamily="18" charset="0"/>
              </a:defRPr>
            </a:lvl9pPr>
          </a:lstStyle>
          <a:p>
            <a:fld id="{1CFB7F71-600F-47C7-B250-C90FCC3A3F4B}" type="slidenum">
              <a:rPr lang="en-GB" sz="1200">
                <a:latin typeface="Arial" pitchFamily="34" charset="0"/>
                <a:ea typeface="ＭＳ Ｐゴシック" pitchFamily="34" charset="-128"/>
              </a:rPr>
              <a:pPr/>
              <a:t>117</a:t>
            </a:fld>
            <a:endParaRPr lang="en-GB" sz="1200">
              <a:latin typeface="Arial" pitchFamily="34" charset="0"/>
              <a:ea typeface="ＭＳ Ｐゴシック" pitchFamily="34"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37" indent="-285707">
              <a:defRPr sz="2400">
                <a:solidFill>
                  <a:schemeClr val="tx1"/>
                </a:solidFill>
                <a:latin typeface="Times New Roman" pitchFamily="18" charset="0"/>
              </a:defRPr>
            </a:lvl2pPr>
            <a:lvl3pPr marL="1142827" indent="-228565">
              <a:defRPr sz="2400">
                <a:solidFill>
                  <a:schemeClr val="tx1"/>
                </a:solidFill>
                <a:latin typeface="Times New Roman" pitchFamily="18" charset="0"/>
              </a:defRPr>
            </a:lvl3pPr>
            <a:lvl4pPr marL="1599958" indent="-228565">
              <a:defRPr sz="2400">
                <a:solidFill>
                  <a:schemeClr val="tx1"/>
                </a:solidFill>
                <a:latin typeface="Times New Roman" pitchFamily="18" charset="0"/>
              </a:defRPr>
            </a:lvl4pPr>
            <a:lvl5pPr marL="2057089" indent="-228565">
              <a:defRPr sz="2400">
                <a:solidFill>
                  <a:schemeClr val="tx1"/>
                </a:solidFill>
                <a:latin typeface="Times New Roman" pitchFamily="18" charset="0"/>
              </a:defRPr>
            </a:lvl5pPr>
            <a:lvl6pPr marL="2514221" indent="-228565" eaLnBrk="0" fontAlgn="base" hangingPunct="0">
              <a:spcBef>
                <a:spcPct val="0"/>
              </a:spcBef>
              <a:spcAft>
                <a:spcPct val="0"/>
              </a:spcAft>
              <a:defRPr sz="2400">
                <a:solidFill>
                  <a:schemeClr val="tx1"/>
                </a:solidFill>
                <a:latin typeface="Times New Roman" pitchFamily="18" charset="0"/>
              </a:defRPr>
            </a:lvl6pPr>
            <a:lvl7pPr marL="2971352" indent="-228565" eaLnBrk="0" fontAlgn="base" hangingPunct="0">
              <a:spcBef>
                <a:spcPct val="0"/>
              </a:spcBef>
              <a:spcAft>
                <a:spcPct val="0"/>
              </a:spcAft>
              <a:defRPr sz="2400">
                <a:solidFill>
                  <a:schemeClr val="tx1"/>
                </a:solidFill>
                <a:latin typeface="Times New Roman" pitchFamily="18" charset="0"/>
              </a:defRPr>
            </a:lvl7pPr>
            <a:lvl8pPr marL="3428483" indent="-228565" eaLnBrk="0" fontAlgn="base" hangingPunct="0">
              <a:spcBef>
                <a:spcPct val="0"/>
              </a:spcBef>
              <a:spcAft>
                <a:spcPct val="0"/>
              </a:spcAft>
              <a:defRPr sz="2400">
                <a:solidFill>
                  <a:schemeClr val="tx1"/>
                </a:solidFill>
                <a:latin typeface="Times New Roman" pitchFamily="18" charset="0"/>
              </a:defRPr>
            </a:lvl8pPr>
            <a:lvl9pPr marL="3885613" indent="-228565" eaLnBrk="0" fontAlgn="base" hangingPunct="0">
              <a:spcBef>
                <a:spcPct val="0"/>
              </a:spcBef>
              <a:spcAft>
                <a:spcPct val="0"/>
              </a:spcAft>
              <a:defRPr sz="2400">
                <a:solidFill>
                  <a:schemeClr val="tx1"/>
                </a:solidFill>
                <a:latin typeface="Times New Roman" pitchFamily="18" charset="0"/>
              </a:defRPr>
            </a:lvl9pPr>
          </a:lstStyle>
          <a:p>
            <a:fld id="{1C79870D-3871-431F-A10F-4971ED307884}" type="slidenum">
              <a:rPr lang="en-GB" sz="1200"/>
              <a:pPr/>
              <a:t>127</a:t>
            </a:fld>
            <a:endParaRPr lang="en-GB"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Alli</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pitchFamily="34" charset="0"/>
                <a:ea typeface="ＭＳ Ｐゴシック" pitchFamily="34" charset="-128"/>
              </a:defRPr>
            </a:lvl1pPr>
            <a:lvl2pPr marL="794139" indent="-305438">
              <a:defRPr sz="2600">
                <a:solidFill>
                  <a:schemeClr val="tx1"/>
                </a:solidFill>
                <a:latin typeface="Arial" pitchFamily="34" charset="0"/>
                <a:ea typeface="ＭＳ Ｐゴシック" pitchFamily="34" charset="-128"/>
              </a:defRPr>
            </a:lvl2pPr>
            <a:lvl3pPr marL="1221753" indent="-244351">
              <a:defRPr sz="2600">
                <a:solidFill>
                  <a:schemeClr val="tx1"/>
                </a:solidFill>
                <a:latin typeface="Arial" pitchFamily="34" charset="0"/>
                <a:ea typeface="ＭＳ Ｐゴシック" pitchFamily="34" charset="-128"/>
              </a:defRPr>
            </a:lvl3pPr>
            <a:lvl4pPr marL="1710454" indent="-244351">
              <a:defRPr sz="2600">
                <a:solidFill>
                  <a:schemeClr val="tx1"/>
                </a:solidFill>
                <a:latin typeface="Arial" pitchFamily="34" charset="0"/>
                <a:ea typeface="ＭＳ Ｐゴシック" pitchFamily="34" charset="-128"/>
              </a:defRPr>
            </a:lvl4pPr>
            <a:lvl5pPr marL="2199155" indent="-244351">
              <a:defRPr sz="2600">
                <a:solidFill>
                  <a:schemeClr val="tx1"/>
                </a:solidFill>
                <a:latin typeface="Arial" pitchFamily="34" charset="0"/>
                <a:ea typeface="ＭＳ Ｐゴシック" pitchFamily="34" charset="-128"/>
              </a:defRPr>
            </a:lvl5pPr>
            <a:lvl6pPr marL="2687856" indent="-244351"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76557" indent="-244351"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65258" indent="-244351"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53959" indent="-244351"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AEB84620-EEB1-4C2E-85B8-478277F9E274}" type="slidenum">
              <a:rPr lang="en-US" sz="1300"/>
              <a:pPr/>
              <a:t>142</a:t>
            </a:fld>
            <a:endParaRPr lang="en-US" sz="13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Alex</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pitchFamily="34" charset="0"/>
                <a:ea typeface="ＭＳ Ｐゴシック" pitchFamily="34" charset="-128"/>
              </a:defRPr>
            </a:lvl1pPr>
            <a:lvl2pPr marL="794139" indent="-305438">
              <a:defRPr sz="2600">
                <a:solidFill>
                  <a:schemeClr val="tx1"/>
                </a:solidFill>
                <a:latin typeface="Arial" pitchFamily="34" charset="0"/>
                <a:ea typeface="ＭＳ Ｐゴシック" pitchFamily="34" charset="-128"/>
              </a:defRPr>
            </a:lvl2pPr>
            <a:lvl3pPr marL="1221753" indent="-244351">
              <a:defRPr sz="2600">
                <a:solidFill>
                  <a:schemeClr val="tx1"/>
                </a:solidFill>
                <a:latin typeface="Arial" pitchFamily="34" charset="0"/>
                <a:ea typeface="ＭＳ Ｐゴシック" pitchFamily="34" charset="-128"/>
              </a:defRPr>
            </a:lvl3pPr>
            <a:lvl4pPr marL="1710454" indent="-244351">
              <a:defRPr sz="2600">
                <a:solidFill>
                  <a:schemeClr val="tx1"/>
                </a:solidFill>
                <a:latin typeface="Arial" pitchFamily="34" charset="0"/>
                <a:ea typeface="ＭＳ Ｐゴシック" pitchFamily="34" charset="-128"/>
              </a:defRPr>
            </a:lvl4pPr>
            <a:lvl5pPr marL="2199155" indent="-244351">
              <a:defRPr sz="2600">
                <a:solidFill>
                  <a:schemeClr val="tx1"/>
                </a:solidFill>
                <a:latin typeface="Arial" pitchFamily="34" charset="0"/>
                <a:ea typeface="ＭＳ Ｐゴシック" pitchFamily="34" charset="-128"/>
              </a:defRPr>
            </a:lvl5pPr>
            <a:lvl6pPr marL="2687856" indent="-244351"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76557" indent="-244351"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65258" indent="-244351"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53959" indent="-244351"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8DDB6E05-0E2B-4913-8A5E-588F61F2CAC8}" type="slidenum">
              <a:rPr lang="en-US" sz="1300"/>
              <a:pPr/>
              <a:t>143</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4"/>
          <p:cNvSpPr>
            <a:spLocks noGrp="1"/>
          </p:cNvSpPr>
          <p:nvPr>
            <p:ph type="sldNum" sz="quarter" idx="11"/>
          </p:nvPr>
        </p:nvSpPr>
        <p:spPr/>
        <p:txBody>
          <a:bodyPr/>
          <a:lstStyle>
            <a:lvl1pPr>
              <a:defRPr/>
            </a:lvl1pPr>
          </a:lstStyle>
          <a:p>
            <a:pPr>
              <a:defRPr/>
            </a:pPr>
            <a:fld id="{6362A8D0-E18C-42D9-BA0C-4F37C43CBBB6}" type="slidenum">
              <a:rPr lang="en-GB"/>
              <a:pPr>
                <a:defRPr/>
              </a:pPr>
              <a:t>‹N›</a:t>
            </a:fld>
            <a:endParaRPr lang="en-GB"/>
          </a:p>
        </p:txBody>
      </p:sp>
    </p:spTree>
    <p:extLst>
      <p:ext uri="{BB962C8B-B14F-4D97-AF65-F5344CB8AC3E}">
        <p14:creationId xmlns:p14="http://schemas.microsoft.com/office/powerpoint/2010/main" val="409968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4"/>
          <p:cNvSpPr>
            <a:spLocks noGrp="1"/>
          </p:cNvSpPr>
          <p:nvPr>
            <p:ph type="sldNum" sz="quarter" idx="11"/>
          </p:nvPr>
        </p:nvSpPr>
        <p:spPr/>
        <p:txBody>
          <a:bodyPr/>
          <a:lstStyle>
            <a:lvl1pPr>
              <a:defRPr/>
            </a:lvl1pPr>
          </a:lstStyle>
          <a:p>
            <a:pPr>
              <a:defRPr/>
            </a:pPr>
            <a:fld id="{48AC26D5-C513-4286-861B-BA2D3EE44325}" type="slidenum">
              <a:rPr lang="en-GB"/>
              <a:pPr>
                <a:defRPr/>
              </a:pPr>
              <a:t>‹N›</a:t>
            </a:fld>
            <a:endParaRPr lang="en-GB"/>
          </a:p>
        </p:txBody>
      </p:sp>
    </p:spTree>
    <p:extLst>
      <p:ext uri="{BB962C8B-B14F-4D97-AF65-F5344CB8AC3E}">
        <p14:creationId xmlns:p14="http://schemas.microsoft.com/office/powerpoint/2010/main" val="165739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4"/>
          <p:cNvSpPr>
            <a:spLocks noGrp="1"/>
          </p:cNvSpPr>
          <p:nvPr>
            <p:ph type="sldNum" sz="quarter" idx="11"/>
          </p:nvPr>
        </p:nvSpPr>
        <p:spPr/>
        <p:txBody>
          <a:bodyPr/>
          <a:lstStyle>
            <a:lvl1pPr>
              <a:defRPr/>
            </a:lvl1pPr>
          </a:lstStyle>
          <a:p>
            <a:pPr>
              <a:defRPr/>
            </a:pPr>
            <a:fld id="{8DD20132-40C3-4812-9D16-BD267566E5F8}" type="slidenum">
              <a:rPr lang="en-GB"/>
              <a:pPr>
                <a:defRPr/>
              </a:pPr>
              <a:t>‹N›</a:t>
            </a:fld>
            <a:endParaRPr lang="en-GB"/>
          </a:p>
        </p:txBody>
      </p:sp>
    </p:spTree>
    <p:extLst>
      <p:ext uri="{BB962C8B-B14F-4D97-AF65-F5344CB8AC3E}">
        <p14:creationId xmlns:p14="http://schemas.microsoft.com/office/powerpoint/2010/main" val="292122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4"/>
          <p:cNvSpPr>
            <a:spLocks noGrp="1"/>
          </p:cNvSpPr>
          <p:nvPr>
            <p:ph type="sldNum" sz="quarter" idx="11"/>
          </p:nvPr>
        </p:nvSpPr>
        <p:spPr/>
        <p:txBody>
          <a:bodyPr/>
          <a:lstStyle>
            <a:lvl1pPr>
              <a:defRPr/>
            </a:lvl1pPr>
          </a:lstStyle>
          <a:p>
            <a:pPr>
              <a:defRPr/>
            </a:pPr>
            <a:fld id="{B401499A-B5D4-4C1F-9AF6-E1199EC3F284}" type="slidenum">
              <a:rPr lang="en-GB"/>
              <a:pPr>
                <a:defRPr/>
              </a:pPr>
              <a:t>‹N›</a:t>
            </a:fld>
            <a:endParaRPr lang="en-GB"/>
          </a:p>
        </p:txBody>
      </p:sp>
    </p:spTree>
    <p:extLst>
      <p:ext uri="{BB962C8B-B14F-4D97-AF65-F5344CB8AC3E}">
        <p14:creationId xmlns:p14="http://schemas.microsoft.com/office/powerpoint/2010/main" val="271571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4"/>
          <p:cNvSpPr>
            <a:spLocks noGrp="1"/>
          </p:cNvSpPr>
          <p:nvPr>
            <p:ph type="sldNum" sz="quarter" idx="11"/>
          </p:nvPr>
        </p:nvSpPr>
        <p:spPr/>
        <p:txBody>
          <a:bodyPr/>
          <a:lstStyle>
            <a:lvl1pPr>
              <a:defRPr/>
            </a:lvl1pPr>
          </a:lstStyle>
          <a:p>
            <a:pPr>
              <a:defRPr/>
            </a:pPr>
            <a:fld id="{F8B9111E-3831-47E9-BEB3-52C0B2B2E325}" type="slidenum">
              <a:rPr lang="en-GB"/>
              <a:pPr>
                <a:defRPr/>
              </a:pPr>
              <a:t>‹N›</a:t>
            </a:fld>
            <a:endParaRPr lang="en-GB"/>
          </a:p>
        </p:txBody>
      </p:sp>
    </p:spTree>
    <p:extLst>
      <p:ext uri="{BB962C8B-B14F-4D97-AF65-F5344CB8AC3E}">
        <p14:creationId xmlns:p14="http://schemas.microsoft.com/office/powerpoint/2010/main" val="1412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F400EE38-A855-4C68-A65F-F478DC6C8199}" type="slidenum">
              <a:rPr lang="en-GB"/>
              <a:pPr>
                <a:defRPr/>
              </a:pPr>
              <a:t>‹N›</a:t>
            </a:fld>
            <a:endParaRPr lang="en-GB"/>
          </a:p>
        </p:txBody>
      </p:sp>
    </p:spTree>
    <p:extLst>
      <p:ext uri="{BB962C8B-B14F-4D97-AF65-F5344CB8AC3E}">
        <p14:creationId xmlns:p14="http://schemas.microsoft.com/office/powerpoint/2010/main" val="357241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pPr>
              <a:defRPr/>
            </a:pPr>
            <a:endParaRPr lang="en-GB"/>
          </a:p>
        </p:txBody>
      </p:sp>
      <p:sp>
        <p:nvSpPr>
          <p:cNvPr id="8" name="Slide Number Placeholder 7"/>
          <p:cNvSpPr>
            <a:spLocks noGrp="1"/>
          </p:cNvSpPr>
          <p:nvPr>
            <p:ph type="sldNum" sz="quarter" idx="11"/>
          </p:nvPr>
        </p:nvSpPr>
        <p:spPr/>
        <p:txBody>
          <a:bodyPr/>
          <a:lstStyle>
            <a:lvl1pPr>
              <a:defRPr/>
            </a:lvl1pPr>
          </a:lstStyle>
          <a:p>
            <a:pPr>
              <a:defRPr/>
            </a:pPr>
            <a:fld id="{98BE0547-058B-4293-85C0-B313B7E61045}" type="slidenum">
              <a:rPr lang="en-GB"/>
              <a:pPr>
                <a:defRPr/>
              </a:pPr>
              <a:t>‹N›</a:t>
            </a:fld>
            <a:endParaRPr lang="en-GB"/>
          </a:p>
        </p:txBody>
      </p:sp>
    </p:spTree>
    <p:extLst>
      <p:ext uri="{BB962C8B-B14F-4D97-AF65-F5344CB8AC3E}">
        <p14:creationId xmlns:p14="http://schemas.microsoft.com/office/powerpoint/2010/main" val="94351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a:defRPr/>
            </a:pPr>
            <a:fld id="{8D9E40FD-4B41-4268-8189-909D2F9382BD}" type="slidenum">
              <a:rPr lang="en-GB"/>
              <a:pPr>
                <a:defRPr/>
              </a:pPr>
              <a:t>‹N›</a:t>
            </a:fld>
            <a:endParaRPr lang="en-GB"/>
          </a:p>
        </p:txBody>
      </p:sp>
    </p:spTree>
    <p:extLst>
      <p:ext uri="{BB962C8B-B14F-4D97-AF65-F5344CB8AC3E}">
        <p14:creationId xmlns:p14="http://schemas.microsoft.com/office/powerpoint/2010/main" val="273864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GB"/>
          </a:p>
        </p:txBody>
      </p:sp>
      <p:sp>
        <p:nvSpPr>
          <p:cNvPr id="3" name="Slide Number Placeholder 2"/>
          <p:cNvSpPr>
            <a:spLocks noGrp="1"/>
          </p:cNvSpPr>
          <p:nvPr>
            <p:ph type="sldNum" sz="quarter" idx="11"/>
          </p:nvPr>
        </p:nvSpPr>
        <p:spPr/>
        <p:txBody>
          <a:bodyPr/>
          <a:lstStyle>
            <a:lvl1pPr>
              <a:defRPr/>
            </a:lvl1pPr>
          </a:lstStyle>
          <a:p>
            <a:pPr>
              <a:defRPr/>
            </a:pPr>
            <a:fld id="{018C0B78-02AB-42DD-B0BC-4A059D026F70}" type="slidenum">
              <a:rPr lang="en-GB"/>
              <a:pPr>
                <a:defRPr/>
              </a:pPr>
              <a:t>‹N›</a:t>
            </a:fld>
            <a:endParaRPr lang="en-GB"/>
          </a:p>
        </p:txBody>
      </p:sp>
    </p:spTree>
    <p:extLst>
      <p:ext uri="{BB962C8B-B14F-4D97-AF65-F5344CB8AC3E}">
        <p14:creationId xmlns:p14="http://schemas.microsoft.com/office/powerpoint/2010/main" val="238597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57CCDA4D-7B16-4967-AB06-D647762E72B2}" type="slidenum">
              <a:rPr lang="en-GB"/>
              <a:pPr>
                <a:defRPr/>
              </a:pPr>
              <a:t>‹N›</a:t>
            </a:fld>
            <a:endParaRPr lang="en-GB"/>
          </a:p>
        </p:txBody>
      </p:sp>
    </p:spTree>
    <p:extLst>
      <p:ext uri="{BB962C8B-B14F-4D97-AF65-F5344CB8AC3E}">
        <p14:creationId xmlns:p14="http://schemas.microsoft.com/office/powerpoint/2010/main" val="18826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AA4B168D-29E6-45B9-9BDA-EB5AB0B3708C}" type="slidenum">
              <a:rPr lang="en-GB"/>
              <a:pPr>
                <a:defRPr/>
              </a:pPr>
              <a:t>‹N›</a:t>
            </a:fld>
            <a:endParaRPr lang="en-GB"/>
          </a:p>
        </p:txBody>
      </p:sp>
    </p:spTree>
    <p:extLst>
      <p:ext uri="{BB962C8B-B14F-4D97-AF65-F5344CB8AC3E}">
        <p14:creationId xmlns:p14="http://schemas.microsoft.com/office/powerpoint/2010/main" val="233912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81C3FE4-B083-4F60-B095-2CD9F5956803}" type="slidenum">
              <a:rPr lang="en-GB"/>
              <a:pPr>
                <a:defRPr/>
              </a:pPr>
              <a:t>‹N›</a:t>
            </a:fld>
            <a:endParaRPr lang="en-GB"/>
          </a:p>
        </p:txBody>
      </p:sp>
      <p:sp>
        <p:nvSpPr>
          <p:cNvPr id="2" name="Rectangle 7"/>
          <p:cNvSpPr>
            <a:spLocks noChangeArrowheads="1"/>
          </p:cNvSpPr>
          <p:nvPr/>
        </p:nvSpPr>
        <p:spPr bwMode="auto">
          <a:xfrm>
            <a:off x="685800" y="1447800"/>
            <a:ext cx="7772400" cy="76200"/>
          </a:xfrm>
          <a:prstGeom prst="rect">
            <a:avLst/>
          </a:prstGeom>
          <a:gradFill rotWithShape="0">
            <a:gsLst>
              <a:gs pos="0">
                <a:srgbClr val="808080"/>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9"/>
          <p:cNvSpPr>
            <a:spLocks noChangeShapeType="1"/>
          </p:cNvSpPr>
          <p:nvPr/>
        </p:nvSpPr>
        <p:spPr bwMode="auto">
          <a:xfrm>
            <a:off x="3124200" y="6248400"/>
            <a:ext cx="533400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32" name="Picture 13" descr="oxford ppt logo to insert V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6324600"/>
            <a:ext cx="350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9" descr="2009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288" y="6453188"/>
            <a:ext cx="4464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eaLnBrk="0" fontAlgn="base" hangingPunct="0">
        <a:spcBef>
          <a:spcPct val="0"/>
        </a:spcBef>
        <a:spcAft>
          <a:spcPct val="0"/>
        </a:spcAft>
        <a:defRPr sz="3600">
          <a:solidFill>
            <a:schemeClr val="tx2"/>
          </a:solidFill>
          <a:latin typeface="Arial" pitchFamily="34" charset="0"/>
        </a:defRPr>
      </a:lvl6pPr>
      <a:lvl7pPr marL="914400" algn="ctr" rtl="0" eaLnBrk="0" fontAlgn="base" hangingPunct="0">
        <a:spcBef>
          <a:spcPct val="0"/>
        </a:spcBef>
        <a:spcAft>
          <a:spcPct val="0"/>
        </a:spcAft>
        <a:defRPr sz="3600">
          <a:solidFill>
            <a:schemeClr val="tx2"/>
          </a:solidFill>
          <a:latin typeface="Arial" pitchFamily="34" charset="0"/>
        </a:defRPr>
      </a:lvl7pPr>
      <a:lvl8pPr marL="1371600" algn="ctr" rtl="0" eaLnBrk="0" fontAlgn="base" hangingPunct="0">
        <a:spcBef>
          <a:spcPct val="0"/>
        </a:spcBef>
        <a:spcAft>
          <a:spcPct val="0"/>
        </a:spcAft>
        <a:defRPr sz="3600">
          <a:solidFill>
            <a:schemeClr val="tx2"/>
          </a:solidFill>
          <a:latin typeface="Arial" pitchFamily="34" charset="0"/>
        </a:defRPr>
      </a:lvl8pPr>
      <a:lvl9pPr marL="1828800" algn="ctr" rtl="0" eaLnBrk="0" fontAlgn="base" hangingPunct="0">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bankofengland.co.uk/publications/Documents/other/monetary/montrans.pdf"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emf"/><Relationship Id="rId4" Type="http://schemas.openxmlformats.org/officeDocument/2006/relationships/oleObject" Target="../embeddings/Microsoft_Excel_97-2003_Worksheet1.xls"/></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blogs.ft.com/economistsforum/2012/05/central-banks-should-do-much-more/"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b.int/pub/pdf/other/monetarypolicystrategyreview_backgrounden.pdf" TargetMode="External"/><Relationship Id="rId2" Type="http://schemas.openxmlformats.org/officeDocument/2006/relationships/hyperlink" Target="http://www.amazon.co.uk/Economics-Monetary-Union-Paul-Grauwe/dp/0199563233" TargetMode="External"/><Relationship Id="rId1" Type="http://schemas.openxmlformats.org/officeDocument/2006/relationships/slideLayout" Target="../slideLayouts/slideLayout2.xml"/><Relationship Id="rId4" Type="http://schemas.openxmlformats.org/officeDocument/2006/relationships/hyperlink" Target="http://www.ecb.int/pub/pdf/other/monetarypolicy2004en.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404664"/>
            <a:ext cx="7772400" cy="1798638"/>
          </a:xfrm>
        </p:spPr>
        <p:txBody>
          <a:bodyPr/>
          <a:lstStyle/>
          <a:p>
            <a:r>
              <a:rPr lang="en-GB" sz="2800" b="1" dirty="0" smtClean="0">
                <a:solidFill>
                  <a:schemeClr val="tx1">
                    <a:lumMod val="50000"/>
                  </a:schemeClr>
                </a:solidFill>
              </a:rPr>
              <a:t>The European Central Bank</a:t>
            </a:r>
            <a:endParaRPr lang="en-GB" sz="1400" dirty="0" smtClean="0">
              <a:solidFill>
                <a:schemeClr val="tx1"/>
              </a:solidFill>
            </a:endParaRPr>
          </a:p>
        </p:txBody>
      </p:sp>
    </p:spTree>
    <p:extLst>
      <p:ext uri="{BB962C8B-B14F-4D97-AF65-F5344CB8AC3E}">
        <p14:creationId xmlns:p14="http://schemas.microsoft.com/office/powerpoint/2010/main" val="1115667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flipV="1">
            <a:off x="1116013" y="2133600"/>
            <a:ext cx="0" cy="3311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1" name="Line 3"/>
          <p:cNvSpPr>
            <a:spLocks noChangeShapeType="1"/>
          </p:cNvSpPr>
          <p:nvPr/>
        </p:nvSpPr>
        <p:spPr bwMode="auto">
          <a:xfrm>
            <a:off x="1116013" y="5445125"/>
            <a:ext cx="5111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2" name="Line 4"/>
          <p:cNvSpPr>
            <a:spLocks noChangeShapeType="1"/>
          </p:cNvSpPr>
          <p:nvPr/>
        </p:nvSpPr>
        <p:spPr bwMode="auto">
          <a:xfrm flipV="1">
            <a:off x="1116013" y="2924175"/>
            <a:ext cx="2519362" cy="25209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3" name="Line 5"/>
          <p:cNvSpPr>
            <a:spLocks noChangeShapeType="1"/>
          </p:cNvSpPr>
          <p:nvPr/>
        </p:nvSpPr>
        <p:spPr bwMode="auto">
          <a:xfrm flipV="1">
            <a:off x="1116013" y="4724400"/>
            <a:ext cx="338455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4" name="Line 6"/>
          <p:cNvSpPr>
            <a:spLocks noChangeShapeType="1"/>
          </p:cNvSpPr>
          <p:nvPr/>
        </p:nvSpPr>
        <p:spPr bwMode="auto">
          <a:xfrm>
            <a:off x="2771775" y="2492375"/>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5" name="Line 7"/>
          <p:cNvSpPr>
            <a:spLocks noChangeShapeType="1"/>
          </p:cNvSpPr>
          <p:nvPr/>
        </p:nvSpPr>
        <p:spPr bwMode="auto">
          <a:xfrm>
            <a:off x="3203575" y="3284538"/>
            <a:ext cx="0" cy="21605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6" name="Line 8"/>
          <p:cNvSpPr>
            <a:spLocks noChangeShapeType="1"/>
          </p:cNvSpPr>
          <p:nvPr/>
        </p:nvSpPr>
        <p:spPr bwMode="auto">
          <a:xfrm>
            <a:off x="3505200" y="4876800"/>
            <a:ext cx="0" cy="576263"/>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7" name="Line 9"/>
          <p:cNvSpPr>
            <a:spLocks noChangeShapeType="1"/>
          </p:cNvSpPr>
          <p:nvPr/>
        </p:nvSpPr>
        <p:spPr bwMode="auto">
          <a:xfrm>
            <a:off x="2667000" y="2590800"/>
            <a:ext cx="1150938" cy="1439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8" name="Line 10"/>
          <p:cNvSpPr>
            <a:spLocks noChangeShapeType="1"/>
          </p:cNvSpPr>
          <p:nvPr/>
        </p:nvSpPr>
        <p:spPr bwMode="auto">
          <a:xfrm>
            <a:off x="2268538" y="3213100"/>
            <a:ext cx="1008062"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79" name="Line 11"/>
          <p:cNvSpPr>
            <a:spLocks noChangeShapeType="1"/>
          </p:cNvSpPr>
          <p:nvPr/>
        </p:nvSpPr>
        <p:spPr bwMode="auto">
          <a:xfrm>
            <a:off x="3200400" y="4572000"/>
            <a:ext cx="838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0" name="Line 12"/>
          <p:cNvSpPr>
            <a:spLocks noChangeShapeType="1"/>
          </p:cNvSpPr>
          <p:nvPr/>
        </p:nvSpPr>
        <p:spPr bwMode="auto">
          <a:xfrm>
            <a:off x="2362200" y="4572000"/>
            <a:ext cx="914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1" name="Line 13"/>
          <p:cNvSpPr>
            <a:spLocks noChangeShapeType="1"/>
          </p:cNvSpPr>
          <p:nvPr/>
        </p:nvSpPr>
        <p:spPr bwMode="auto">
          <a:xfrm>
            <a:off x="2895600" y="5105400"/>
            <a:ext cx="762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2" name="Line 14"/>
          <p:cNvSpPr>
            <a:spLocks noChangeShapeType="1"/>
          </p:cNvSpPr>
          <p:nvPr/>
        </p:nvSpPr>
        <p:spPr bwMode="auto">
          <a:xfrm>
            <a:off x="2819400" y="3810000"/>
            <a:ext cx="838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3" name="Text Box 15"/>
          <p:cNvSpPr txBox="1">
            <a:spLocks noChangeArrowheads="1"/>
          </p:cNvSpPr>
          <p:nvPr/>
        </p:nvSpPr>
        <p:spPr bwMode="auto">
          <a:xfrm>
            <a:off x="3635375" y="2565400"/>
            <a:ext cx="1441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Euroland’s preferences</a:t>
            </a:r>
          </a:p>
        </p:txBody>
      </p:sp>
      <p:sp>
        <p:nvSpPr>
          <p:cNvPr id="58384" name="Text Box 16"/>
          <p:cNvSpPr txBox="1">
            <a:spLocks noChangeArrowheads="1"/>
          </p:cNvSpPr>
          <p:nvPr/>
        </p:nvSpPr>
        <p:spPr bwMode="auto">
          <a:xfrm>
            <a:off x="4500563" y="4508500"/>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ECB preferences</a:t>
            </a:r>
          </a:p>
        </p:txBody>
      </p:sp>
      <p:sp>
        <p:nvSpPr>
          <p:cNvPr id="58385" name="Text Box 17"/>
          <p:cNvSpPr txBox="1">
            <a:spLocks noChangeArrowheads="1"/>
          </p:cNvSpPr>
          <p:nvPr/>
        </p:nvSpPr>
        <p:spPr bwMode="auto">
          <a:xfrm>
            <a:off x="4211638" y="5516563"/>
            <a:ext cx="2592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t>Unemployment</a:t>
            </a:r>
          </a:p>
        </p:txBody>
      </p:sp>
      <p:sp>
        <p:nvSpPr>
          <p:cNvPr id="58386" name="Text Box 18"/>
          <p:cNvSpPr txBox="1">
            <a:spLocks noChangeArrowheads="1"/>
          </p:cNvSpPr>
          <p:nvPr/>
        </p:nvSpPr>
        <p:spPr bwMode="auto">
          <a:xfrm>
            <a:off x="684213" y="177323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Inflation</a:t>
            </a:r>
          </a:p>
        </p:txBody>
      </p:sp>
      <p:sp>
        <p:nvSpPr>
          <p:cNvPr id="58387" name="Text Box 19"/>
          <p:cNvSpPr txBox="1">
            <a:spLocks noChangeArrowheads="1"/>
          </p:cNvSpPr>
          <p:nvPr/>
        </p:nvSpPr>
        <p:spPr bwMode="auto">
          <a:xfrm>
            <a:off x="2555875" y="5516563"/>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U</a:t>
            </a:r>
            <a:r>
              <a:rPr lang="en-GB" sz="1400" baseline="-25000"/>
              <a:t>N</a:t>
            </a:r>
            <a:endParaRPr lang="en-GB" sz="1400"/>
          </a:p>
        </p:txBody>
      </p:sp>
      <p:sp>
        <p:nvSpPr>
          <p:cNvPr id="58388" name="Text Box 20"/>
          <p:cNvSpPr txBox="1">
            <a:spLocks noChangeArrowheads="1"/>
          </p:cNvSpPr>
          <p:nvPr/>
        </p:nvSpPr>
        <p:spPr bwMode="auto">
          <a:xfrm>
            <a:off x="1492250" y="260350"/>
            <a:ext cx="6248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BE" sz="2400" dirty="0">
                <a:latin typeface="OUP Argo Light" pitchFamily="34" charset="0"/>
              </a:rPr>
              <a:t>How to eliminate the inflation bias?</a:t>
            </a:r>
          </a:p>
          <a:p>
            <a:pPr algn="ctr">
              <a:spcBef>
                <a:spcPct val="50000"/>
              </a:spcBef>
            </a:pPr>
            <a:r>
              <a:rPr lang="en-GB" sz="2400" dirty="0">
                <a:solidFill>
                  <a:schemeClr val="tx2"/>
                </a:solidFill>
                <a:latin typeface="OUP Argo Light" pitchFamily="34" charset="0"/>
              </a:rPr>
              <a:t>Appointing a conservative central bank</a:t>
            </a:r>
          </a:p>
        </p:txBody>
      </p:sp>
      <p:sp>
        <p:nvSpPr>
          <p:cNvPr id="58389" name="Text Box 21"/>
          <p:cNvSpPr txBox="1">
            <a:spLocks noChangeArrowheads="1"/>
          </p:cNvSpPr>
          <p:nvPr/>
        </p:nvSpPr>
        <p:spPr bwMode="auto">
          <a:xfrm>
            <a:off x="6388100" y="1628775"/>
            <a:ext cx="264795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dirty="0">
                <a:latin typeface="OUP Argo Light" pitchFamily="34" charset="0"/>
              </a:rPr>
              <a:t>The steep stabilization line represents the preferences of society. </a:t>
            </a:r>
          </a:p>
          <a:p>
            <a:pPr>
              <a:spcBef>
                <a:spcPct val="50000"/>
              </a:spcBef>
              <a:buFontTx/>
              <a:buChar char="•"/>
            </a:pPr>
            <a:r>
              <a:rPr lang="en-US" sz="1600" dirty="0">
                <a:latin typeface="OUP Argo Light" pitchFamily="34" charset="0"/>
              </a:rPr>
              <a:t>The flatter stabilization line is the one of the </a:t>
            </a:r>
            <a:r>
              <a:rPr lang="en-US" sz="1600" b="1" dirty="0">
                <a:latin typeface="OUP Argo Light" pitchFamily="34" charset="0"/>
              </a:rPr>
              <a:t>conservative central </a:t>
            </a:r>
            <a:r>
              <a:rPr lang="en-US" sz="1600" b="1" dirty="0" smtClean="0">
                <a:latin typeface="OUP Argo Light" pitchFamily="34" charset="0"/>
              </a:rPr>
              <a:t>bank (</a:t>
            </a:r>
            <a:r>
              <a:rPr lang="en-US" sz="1600" b="1" dirty="0" err="1" smtClean="0">
                <a:latin typeface="OUP Argo Light" pitchFamily="34" charset="0"/>
              </a:rPr>
              <a:t>Rogoff</a:t>
            </a:r>
            <a:r>
              <a:rPr lang="en-US" sz="1600" b="1" dirty="0" smtClean="0">
                <a:latin typeface="OUP Argo Light" pitchFamily="34" charset="0"/>
              </a:rPr>
              <a:t>)</a:t>
            </a:r>
            <a:r>
              <a:rPr lang="en-US" sz="1600" dirty="0" smtClean="0">
                <a:latin typeface="OUP Argo Light" pitchFamily="34" charset="0"/>
              </a:rPr>
              <a:t>, </a:t>
            </a:r>
            <a:r>
              <a:rPr lang="en-US" sz="1600" dirty="0">
                <a:latin typeface="OUP Argo Light" pitchFamily="34" charset="0"/>
              </a:rPr>
              <a:t>the ECB.</a:t>
            </a:r>
          </a:p>
          <a:p>
            <a:pPr>
              <a:spcBef>
                <a:spcPct val="50000"/>
              </a:spcBef>
              <a:buFontTx/>
              <a:buChar char="•"/>
            </a:pPr>
            <a:r>
              <a:rPr lang="en-US" sz="1600" i="1" dirty="0">
                <a:latin typeface="OUP Argo Light" pitchFamily="34" charset="0"/>
              </a:rPr>
              <a:t>On average</a:t>
            </a:r>
            <a:r>
              <a:rPr lang="en-US" sz="1600" dirty="0">
                <a:latin typeface="OUP Argo Light" pitchFamily="34" charset="0"/>
              </a:rPr>
              <a:t> </a:t>
            </a:r>
            <a:r>
              <a:rPr lang="en-US" sz="1600" dirty="0" err="1">
                <a:latin typeface="OUP Argo Light" pitchFamily="34" charset="0"/>
              </a:rPr>
              <a:t>Euroland</a:t>
            </a:r>
            <a:r>
              <a:rPr lang="en-US" sz="1600" dirty="0">
                <a:latin typeface="OUP Argo Light" pitchFamily="34" charset="0"/>
              </a:rPr>
              <a:t> will have lower inflation without any loss in employment. </a:t>
            </a:r>
          </a:p>
          <a:p>
            <a:pPr>
              <a:spcBef>
                <a:spcPct val="50000"/>
              </a:spcBef>
              <a:buFontTx/>
              <a:buChar char="•"/>
            </a:pPr>
            <a:r>
              <a:rPr lang="en-US" sz="1600" dirty="0">
                <a:latin typeface="OUP Argo Light" pitchFamily="34" charset="0"/>
              </a:rPr>
              <a:t>However, there will be less concern for stabilization</a:t>
            </a:r>
          </a:p>
          <a:p>
            <a:pPr>
              <a:spcBef>
                <a:spcPct val="50000"/>
              </a:spcBef>
              <a:buFontTx/>
              <a:buChar char="•"/>
            </a:pPr>
            <a:r>
              <a:rPr lang="en-US" sz="1600" dirty="0">
                <a:latin typeface="OUP Argo Light" pitchFamily="34" charset="0"/>
              </a:rPr>
              <a:t>This leads to a potential conflict between the ECB and elected </a:t>
            </a:r>
            <a:r>
              <a:rPr lang="en-US" sz="1600" dirty="0" smtClean="0">
                <a:latin typeface="OUP Argo Light" pitchFamily="34" charset="0"/>
              </a:rPr>
              <a:t>politicians (or across nations)</a:t>
            </a:r>
            <a:endParaRPr lang="en-GB" sz="1600" dirty="0">
              <a:latin typeface="OUP Argo Light" pitchFamily="34" charset="0"/>
            </a:endParaRPr>
          </a:p>
        </p:txBody>
      </p:sp>
    </p:spTree>
    <p:extLst>
      <p:ext uri="{BB962C8B-B14F-4D97-AF65-F5344CB8AC3E}">
        <p14:creationId xmlns:p14="http://schemas.microsoft.com/office/powerpoint/2010/main" val="3139117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89">
                                            <p:txEl>
                                              <p:pRg st="0" end="0"/>
                                            </p:txEl>
                                          </p:spTgt>
                                        </p:tgtEl>
                                        <p:attrNameLst>
                                          <p:attrName>style.visibility</p:attrName>
                                        </p:attrNameLst>
                                      </p:cBhvr>
                                      <p:to>
                                        <p:strVal val="visible"/>
                                      </p:to>
                                    </p:set>
                                    <p:anim calcmode="lin" valueType="num">
                                      <p:cBhvr additive="base">
                                        <p:cTn id="7" dur="500" fill="hold"/>
                                        <p:tgtEl>
                                          <p:spTgt spid="583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89">
                                            <p:txEl>
                                              <p:pRg st="1" end="1"/>
                                            </p:txEl>
                                          </p:spTgt>
                                        </p:tgtEl>
                                        <p:attrNameLst>
                                          <p:attrName>style.visibility</p:attrName>
                                        </p:attrNameLst>
                                      </p:cBhvr>
                                      <p:to>
                                        <p:strVal val="visible"/>
                                      </p:to>
                                    </p:set>
                                    <p:anim calcmode="lin" valueType="num">
                                      <p:cBhvr additive="base">
                                        <p:cTn id="13" dur="500" fill="hold"/>
                                        <p:tgtEl>
                                          <p:spTgt spid="583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89">
                                            <p:txEl>
                                              <p:pRg st="2" end="2"/>
                                            </p:txEl>
                                          </p:spTgt>
                                        </p:tgtEl>
                                        <p:attrNameLst>
                                          <p:attrName>style.visibility</p:attrName>
                                        </p:attrNameLst>
                                      </p:cBhvr>
                                      <p:to>
                                        <p:strVal val="visible"/>
                                      </p:to>
                                    </p:set>
                                    <p:anim calcmode="lin" valueType="num">
                                      <p:cBhvr additive="base">
                                        <p:cTn id="19" dur="500" fill="hold"/>
                                        <p:tgtEl>
                                          <p:spTgt spid="583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8389">
                                            <p:txEl>
                                              <p:pRg st="3" end="3"/>
                                            </p:txEl>
                                          </p:spTgt>
                                        </p:tgtEl>
                                        <p:attrNameLst>
                                          <p:attrName>style.visibility</p:attrName>
                                        </p:attrNameLst>
                                      </p:cBhvr>
                                      <p:to>
                                        <p:strVal val="visible"/>
                                      </p:to>
                                    </p:set>
                                    <p:anim calcmode="lin" valueType="num">
                                      <p:cBhvr additive="base">
                                        <p:cTn id="25" dur="500" fill="hold"/>
                                        <p:tgtEl>
                                          <p:spTgt spid="583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8389">
                                            <p:txEl>
                                              <p:pRg st="4" end="4"/>
                                            </p:txEl>
                                          </p:spTgt>
                                        </p:tgtEl>
                                        <p:attrNameLst>
                                          <p:attrName>style.visibility</p:attrName>
                                        </p:attrNameLst>
                                      </p:cBhvr>
                                      <p:to>
                                        <p:strVal val="visible"/>
                                      </p:to>
                                    </p:set>
                                    <p:anim calcmode="lin" valueType="num">
                                      <p:cBhvr additive="base">
                                        <p:cTn id="31" dur="500" fill="hold"/>
                                        <p:tgtEl>
                                          <p:spTgt spid="583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76250" y="146050"/>
            <a:ext cx="8229600" cy="987425"/>
          </a:xfrm>
        </p:spPr>
        <p:txBody>
          <a:bodyPr anchor="t"/>
          <a:lstStyle/>
          <a:p>
            <a:pPr eaLnBrk="1" hangingPunct="1"/>
            <a:r>
              <a:rPr lang="en-US" sz="2800" b="1" smtClean="0">
                <a:solidFill>
                  <a:srgbClr val="000000"/>
                </a:solidFill>
                <a:ea typeface="ＭＳ Ｐゴシック" pitchFamily="34" charset="-128"/>
              </a:rPr>
              <a:t>Did the ECB violate its statutes </a:t>
            </a:r>
            <a:br>
              <a:rPr lang="en-US" sz="2800" b="1" smtClean="0">
                <a:solidFill>
                  <a:srgbClr val="000000"/>
                </a:solidFill>
                <a:ea typeface="ＭＳ Ｐゴシック" pitchFamily="34" charset="-128"/>
              </a:rPr>
            </a:br>
            <a:r>
              <a:rPr lang="en-US" sz="2800" b="1" smtClean="0">
                <a:solidFill>
                  <a:srgbClr val="000000"/>
                </a:solidFill>
                <a:ea typeface="ＭＳ Ｐゴシック" pitchFamily="34" charset="-128"/>
              </a:rPr>
              <a:t>when it bought government bonds</a:t>
            </a:r>
            <a:r>
              <a:rPr lang="en-US" sz="2800" smtClean="0">
                <a:solidFill>
                  <a:srgbClr val="000000"/>
                </a:solidFill>
                <a:ea typeface="ＭＳ Ｐゴシック" pitchFamily="34" charset="-128"/>
              </a:rPr>
              <a:t> ?</a:t>
            </a:r>
          </a:p>
        </p:txBody>
      </p:sp>
      <p:sp>
        <p:nvSpPr>
          <p:cNvPr id="51203" name="Content Placeholder 2"/>
          <p:cNvSpPr>
            <a:spLocks noGrp="1"/>
          </p:cNvSpPr>
          <p:nvPr>
            <p:ph idx="1"/>
          </p:nvPr>
        </p:nvSpPr>
        <p:spPr/>
        <p:txBody>
          <a:bodyPr/>
          <a:lstStyle/>
          <a:p>
            <a:pPr eaLnBrk="1" hangingPunct="1"/>
            <a:r>
              <a:rPr lang="en-US" smtClean="0">
                <a:ea typeface="ＭＳ Ｐゴシック" pitchFamily="34" charset="-128"/>
              </a:rPr>
              <a:t>Article 18 of the Protocol on the Statute of the European System of Central Banks and the European Central Bank :</a:t>
            </a:r>
          </a:p>
          <a:p>
            <a:pPr eaLnBrk="1" hangingPunct="1"/>
            <a:r>
              <a:rPr lang="en-US" altLang="en-US" smtClean="0">
                <a:ea typeface="ＭＳ Ｐゴシック" pitchFamily="34" charset="-128"/>
              </a:rPr>
              <a:t>“</a:t>
            </a:r>
            <a:r>
              <a:rPr lang="en-US" smtClean="0">
                <a:ea typeface="ＭＳ Ｐゴシック" pitchFamily="34" charset="-128"/>
              </a:rPr>
              <a:t>the ECB and the national central banks may operate in financial markets by buying and selling (..) claims and marketable instruments</a:t>
            </a:r>
            <a:r>
              <a:rPr lang="en-US" altLang="en-US" smtClean="0">
                <a:ea typeface="ＭＳ Ｐゴシック" pitchFamily="34" charset="-128"/>
              </a:rPr>
              <a:t>”</a:t>
            </a:r>
            <a:r>
              <a:rPr lang="en-US" smtClean="0">
                <a:ea typeface="ＭＳ Ｐゴシック" pitchFamily="34" charset="-128"/>
              </a:rPr>
              <a:t>. </a:t>
            </a:r>
          </a:p>
          <a:p>
            <a:pPr eaLnBrk="1" hangingPunct="1"/>
            <a:r>
              <a:rPr lang="en-US" smtClean="0">
                <a:ea typeface="ＭＳ Ｐゴシック" pitchFamily="34" charset="-128"/>
              </a:rPr>
              <a:t>Government bonds are marketable instruments </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1358500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92163" y="279400"/>
            <a:ext cx="7772400" cy="623888"/>
          </a:xfrm>
        </p:spPr>
        <p:txBody>
          <a:bodyPr rtlCol="0">
            <a:normAutofit fontScale="90000"/>
          </a:bodyPr>
          <a:lstStyle/>
          <a:p>
            <a:pPr eaLnBrk="1" fontAlgn="auto" hangingPunct="1">
              <a:spcAft>
                <a:spcPts val="0"/>
              </a:spcAft>
              <a:defRPr/>
            </a:pPr>
            <a:r>
              <a:rPr lang="en-US" sz="3100" b="1" dirty="0" smtClean="0">
                <a:solidFill>
                  <a:srgbClr val="000000"/>
                </a:solidFill>
              </a:rPr>
              <a:t>The </a:t>
            </a:r>
            <a:r>
              <a:rPr lang="en-US" sz="3100" b="1" dirty="0" err="1" smtClean="0">
                <a:solidFill>
                  <a:srgbClr val="000000"/>
                </a:solidFill>
              </a:rPr>
              <a:t>Eurosystem</a:t>
            </a:r>
            <a:r>
              <a:rPr lang="en-US" sz="3100" b="1" dirty="0" smtClean="0">
                <a:solidFill>
                  <a:srgbClr val="000000"/>
                </a:solidFill>
              </a:rPr>
              <a:t> as lender of last resort during the financial crisis</a:t>
            </a:r>
            <a:endParaRPr lang="en-US" sz="2800" b="1" dirty="0" smtClean="0">
              <a:solidFill>
                <a:srgbClr val="000000"/>
              </a:solidFill>
            </a:endParaRPr>
          </a:p>
        </p:txBody>
      </p:sp>
      <p:sp>
        <p:nvSpPr>
          <p:cNvPr id="64515" name="Rectangle 3"/>
          <p:cNvSpPr>
            <a:spLocks noGrp="1" noChangeArrowheads="1"/>
          </p:cNvSpPr>
          <p:nvPr>
            <p:ph idx="1"/>
          </p:nvPr>
        </p:nvSpPr>
        <p:spPr>
          <a:xfrm>
            <a:off x="296863" y="1628775"/>
            <a:ext cx="8699500" cy="4692650"/>
          </a:xfrm>
        </p:spPr>
        <p:txBody>
          <a:bodyPr/>
          <a:lstStyle/>
          <a:p>
            <a:pPr eaLnBrk="1" hangingPunct="1">
              <a:lnSpc>
                <a:spcPct val="110000"/>
              </a:lnSpc>
            </a:pPr>
            <a:r>
              <a:rPr lang="en-US" smtClean="0"/>
              <a:t>In October 2008 the banks in the Eurozone were gripped by a full-scale liquidity crisis. </a:t>
            </a:r>
          </a:p>
          <a:p>
            <a:pPr eaLnBrk="1" hangingPunct="1">
              <a:lnSpc>
                <a:spcPct val="110000"/>
              </a:lnSpc>
            </a:pPr>
            <a:r>
              <a:rPr lang="en-US" smtClean="0"/>
              <a:t>The collapse of Lehmann Brothers brought a number of European banks into difficulties. </a:t>
            </a:r>
          </a:p>
          <a:p>
            <a:pPr eaLnBrk="1" hangingPunct="1">
              <a:lnSpc>
                <a:spcPct val="110000"/>
              </a:lnSpc>
            </a:pPr>
            <a:r>
              <a:rPr lang="en-US" smtClean="0"/>
              <a:t>They had to sell assets, thereby creating solvency problems for themselves and other banks. </a:t>
            </a:r>
          </a:p>
          <a:p>
            <a:pPr eaLnBrk="1" hangingPunct="1">
              <a:lnSpc>
                <a:spcPct val="110000"/>
              </a:lnSpc>
            </a:pPr>
            <a:r>
              <a:rPr lang="en-US" smtClean="0"/>
              <a:t>As a result, deposit holders (especially in the interbank markets) withdrew their money precipitating a liquidity crisis. </a:t>
            </a:r>
          </a:p>
        </p:txBody>
      </p:sp>
    </p:spTree>
    <p:extLst>
      <p:ext uri="{BB962C8B-B14F-4D97-AF65-F5344CB8AC3E}">
        <p14:creationId xmlns:p14="http://schemas.microsoft.com/office/powerpoint/2010/main" val="1869503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65539" name="Rectangle 3"/>
          <p:cNvSpPr>
            <a:spLocks noGrp="1" noChangeArrowheads="1"/>
          </p:cNvSpPr>
          <p:nvPr>
            <p:ph idx="1"/>
          </p:nvPr>
        </p:nvSpPr>
        <p:spPr>
          <a:xfrm>
            <a:off x="912813" y="1905000"/>
            <a:ext cx="8110537" cy="4953000"/>
          </a:xfrm>
        </p:spPr>
        <p:txBody>
          <a:bodyPr/>
          <a:lstStyle/>
          <a:p>
            <a:pPr eaLnBrk="1" hangingPunct="1"/>
            <a:r>
              <a:rPr lang="en-US" smtClean="0">
                <a:ea typeface="ＭＳ Ｐゴシック" pitchFamily="34" charset="-128"/>
              </a:rPr>
              <a:t>The Eurosystem stepped in with massive liquidity injections, using both open market operations and marginal lending facilities. </a:t>
            </a:r>
          </a:p>
          <a:p>
            <a:pPr eaLnBrk="1" hangingPunct="1"/>
            <a:r>
              <a:rPr lang="en-US" smtClean="0">
                <a:ea typeface="ＭＳ Ｐゴシック" pitchFamily="34" charset="-128"/>
              </a:rPr>
              <a:t>These liquidity injections succeeded in averting a collapse of the banking system. </a:t>
            </a:r>
          </a:p>
          <a:p>
            <a:pPr eaLnBrk="1" hangingPunct="1"/>
            <a:r>
              <a:rPr lang="en-US" smtClean="0">
                <a:ea typeface="ＭＳ Ｐゴシック" pitchFamily="34" charset="-128"/>
              </a:rPr>
              <a:t>The Eurosystem stood its first big test as a lender of last resort in times of crises. </a:t>
            </a:r>
          </a:p>
          <a:p>
            <a:pPr eaLnBrk="1" hangingPunct="1"/>
            <a:r>
              <a:rPr lang="en-US" smtClean="0">
                <a:ea typeface="ＭＳ Ｐゴシック" pitchFamily="34" charset="-128"/>
              </a:rPr>
              <a:t>It repeated this in December 2011</a:t>
            </a:r>
          </a:p>
        </p:txBody>
      </p:sp>
    </p:spTree>
    <p:extLst>
      <p:ext uri="{BB962C8B-B14F-4D97-AF65-F5344CB8AC3E}">
        <p14:creationId xmlns:p14="http://schemas.microsoft.com/office/powerpoint/2010/main" val="10388358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123907" name="Rectangle 3"/>
          <p:cNvSpPr>
            <a:spLocks noGrp="1" noChangeArrowheads="1"/>
          </p:cNvSpPr>
          <p:nvPr>
            <p:ph idx="1"/>
          </p:nvPr>
        </p:nvSpPr>
        <p:spPr>
          <a:xfrm>
            <a:off x="611188" y="1628775"/>
            <a:ext cx="8110537" cy="4764088"/>
          </a:xfrm>
        </p:spPr>
        <p:txBody>
          <a:bodyPr rtlCol="0">
            <a:normAutofit fontScale="92500"/>
          </a:bodyPr>
          <a:lstStyle/>
          <a:p>
            <a:pPr eaLnBrk="1" fontAlgn="auto" hangingPunct="1">
              <a:lnSpc>
                <a:spcPct val="120000"/>
              </a:lnSpc>
              <a:spcAft>
                <a:spcPts val="0"/>
              </a:spcAft>
              <a:buFont typeface="Arial"/>
              <a:buChar char="•"/>
              <a:defRPr/>
            </a:pPr>
            <a:r>
              <a:rPr lang="en-US" dirty="0" smtClean="0"/>
              <a:t>One important implication of these liquidity injections is that the balance sheet of the </a:t>
            </a:r>
            <a:r>
              <a:rPr lang="en-US" dirty="0" err="1" smtClean="0"/>
              <a:t>Eurosystem</a:t>
            </a:r>
            <a:r>
              <a:rPr lang="en-US" dirty="0" smtClean="0"/>
              <a:t> expanded massively. </a:t>
            </a:r>
          </a:p>
          <a:p>
            <a:pPr eaLnBrk="1" fontAlgn="auto" hangingPunct="1">
              <a:lnSpc>
                <a:spcPct val="120000"/>
              </a:lnSpc>
              <a:spcAft>
                <a:spcPts val="0"/>
              </a:spcAft>
              <a:buFont typeface="Arial"/>
              <a:buChar char="•"/>
              <a:defRPr/>
            </a:pPr>
            <a:r>
              <a:rPr lang="en-US" dirty="0" smtClean="0"/>
              <a:t>When </a:t>
            </a:r>
            <a:r>
              <a:rPr lang="en-US" dirty="0" err="1" smtClean="0"/>
              <a:t>Eurosystem</a:t>
            </a:r>
            <a:r>
              <a:rPr lang="en-US" dirty="0" smtClean="0"/>
              <a:t> performs open market operations it provides liquidity to the banks by accepting eligible assets as collateral. </a:t>
            </a:r>
          </a:p>
          <a:p>
            <a:pPr eaLnBrk="1" fontAlgn="auto" hangingPunct="1">
              <a:lnSpc>
                <a:spcPct val="120000"/>
              </a:lnSpc>
              <a:spcAft>
                <a:spcPts val="0"/>
              </a:spcAft>
              <a:buFont typeface="Arial"/>
              <a:buChar char="•"/>
              <a:defRPr/>
            </a:pPr>
            <a:r>
              <a:rPr lang="en-US" dirty="0" smtClean="0"/>
              <a:t>Thus, the </a:t>
            </a:r>
            <a:r>
              <a:rPr lang="en-US" dirty="0" err="1" smtClean="0"/>
              <a:t>Eurosystem</a:t>
            </a:r>
            <a:r>
              <a:rPr lang="en-US" dirty="0" smtClean="0"/>
              <a:t> acquired large amounts of assets previously held by banks in the Eurozone. </a:t>
            </a:r>
          </a:p>
          <a:p>
            <a:pPr eaLnBrk="1" fontAlgn="auto" hangingPunct="1">
              <a:lnSpc>
                <a:spcPct val="120000"/>
              </a:lnSpc>
              <a:spcAft>
                <a:spcPts val="0"/>
              </a:spcAft>
              <a:buFont typeface="Arial"/>
              <a:buChar char="•"/>
              <a:defRPr/>
            </a:pPr>
            <a:r>
              <a:rPr lang="nl-BE" dirty="0" smtClean="0"/>
              <a:t>Balance sheet of Eurosystem exploded.</a:t>
            </a:r>
            <a:endParaRPr lang="en-US" dirty="0" smtClean="0"/>
          </a:p>
        </p:txBody>
      </p:sp>
    </p:spTree>
    <p:extLst>
      <p:ext uri="{BB962C8B-B14F-4D97-AF65-F5344CB8AC3E}">
        <p14:creationId xmlns:p14="http://schemas.microsoft.com/office/powerpoint/2010/main" val="196069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chor="t"/>
          <a:lstStyle/>
          <a:p>
            <a:pPr eaLnBrk="1" hangingPunct="1"/>
            <a:endParaRPr lang="en-US" smtClean="0">
              <a:ea typeface="ＭＳ Ｐゴシック" pitchFamily="34" charset="-128"/>
            </a:endParaRPr>
          </a:p>
        </p:txBody>
      </p:sp>
      <p:sp>
        <p:nvSpPr>
          <p:cNvPr id="67587" name="Rectangle 3"/>
          <p:cNvSpPr>
            <a:spLocks noChangeArrowheads="1"/>
          </p:cNvSpPr>
          <p:nvPr/>
        </p:nvSpPr>
        <p:spPr bwMode="auto">
          <a:xfrm>
            <a:off x="0"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692150"/>
            <a:ext cx="72723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4556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8229600" cy="987425"/>
          </a:xfrm>
        </p:spPr>
        <p:txBody>
          <a:bodyPr rtlCol="0">
            <a:normAutofit fontScale="90000"/>
          </a:bodyPr>
          <a:lstStyle/>
          <a:p>
            <a:pPr eaLnBrk="1" fontAlgn="auto" hangingPunct="1">
              <a:spcAft>
                <a:spcPts val="0"/>
              </a:spcAft>
              <a:defRPr/>
            </a:pPr>
            <a:r>
              <a:rPr lang="en-US" dirty="0" smtClean="0">
                <a:solidFill>
                  <a:srgbClr val="000000"/>
                </a:solidFill>
              </a:rPr>
              <a:t>Lender of last resort in </a:t>
            </a:r>
            <a:br>
              <a:rPr lang="en-US" dirty="0" smtClean="0">
                <a:solidFill>
                  <a:srgbClr val="000000"/>
                </a:solidFill>
              </a:rPr>
            </a:br>
            <a:r>
              <a:rPr lang="en-US" dirty="0" smtClean="0">
                <a:solidFill>
                  <a:srgbClr val="000000"/>
                </a:solidFill>
              </a:rPr>
              <a:t>government bond market</a:t>
            </a:r>
          </a:p>
        </p:txBody>
      </p:sp>
      <p:sp>
        <p:nvSpPr>
          <p:cNvPr id="3" name="Content Placeholder 2"/>
          <p:cNvSpPr>
            <a:spLocks noGrp="1"/>
          </p:cNvSpPr>
          <p:nvPr>
            <p:ph idx="1"/>
          </p:nvPr>
        </p:nvSpPr>
        <p:spPr>
          <a:xfrm>
            <a:off x="468313" y="1628775"/>
            <a:ext cx="8229600" cy="4997450"/>
          </a:xfrm>
        </p:spPr>
        <p:txBody>
          <a:bodyPr rtlCol="0">
            <a:normAutofit lnSpcReduction="10000"/>
          </a:bodyPr>
          <a:lstStyle/>
          <a:p>
            <a:pPr eaLnBrk="1" fontAlgn="auto" hangingPunct="1">
              <a:spcAft>
                <a:spcPts val="0"/>
              </a:spcAft>
              <a:buFont typeface="Arial"/>
              <a:buChar char="•"/>
              <a:defRPr/>
            </a:pPr>
            <a:r>
              <a:rPr lang="en-US" dirty="0" smtClean="0"/>
              <a:t>ECB did not take up role of lender of last resort in government bond markets.</a:t>
            </a:r>
          </a:p>
          <a:p>
            <a:pPr eaLnBrk="1" fontAlgn="auto" hangingPunct="1">
              <a:spcAft>
                <a:spcPts val="0"/>
              </a:spcAft>
              <a:buFont typeface="Arial"/>
              <a:buChar char="•"/>
              <a:defRPr/>
            </a:pPr>
            <a:r>
              <a:rPr lang="en-US" dirty="0" smtClean="0"/>
              <a:t>It is essential that the ECB take on this role in the government bond markets in the Eurozone, </a:t>
            </a:r>
          </a:p>
          <a:p>
            <a:pPr lvl="1" eaLnBrk="1" fontAlgn="auto" hangingPunct="1">
              <a:spcAft>
                <a:spcPts val="0"/>
              </a:spcAft>
              <a:buFont typeface="Arial"/>
              <a:buChar char="–"/>
              <a:defRPr/>
            </a:pPr>
            <a:r>
              <a:rPr lang="en-US" dirty="0" smtClean="0">
                <a:ea typeface="+mn-ea"/>
              </a:rPr>
              <a:t>because the latter are characterized by the same fragility as the banking sector.</a:t>
            </a:r>
          </a:p>
          <a:p>
            <a:pPr lvl="1" eaLnBrk="1" fontAlgn="auto" hangingPunct="1">
              <a:spcAft>
                <a:spcPts val="0"/>
              </a:spcAft>
              <a:buFont typeface="Arial"/>
              <a:buChar char="–"/>
              <a:defRPr/>
            </a:pPr>
            <a:r>
              <a:rPr lang="en-US" dirty="0" smtClean="0">
                <a:ea typeface="+mn-ea"/>
              </a:rPr>
              <a:t> i.e. the governments issue liquid liabilities (government bonds) while most of their assets are illiquid. </a:t>
            </a:r>
          </a:p>
          <a:p>
            <a:pPr lvl="1" eaLnBrk="1" fontAlgn="auto" hangingPunct="1">
              <a:spcAft>
                <a:spcPts val="0"/>
              </a:spcAft>
              <a:buFont typeface="Arial"/>
              <a:buChar char="–"/>
              <a:defRPr/>
            </a:pPr>
            <a:r>
              <a:rPr lang="en-US" dirty="0" smtClean="0">
                <a:ea typeface="+mn-ea"/>
              </a:rPr>
              <a:t>This feature makes them prone to self-fulfilling liquidity crisis, except if the central bank stands ready to provide the liquidity in the government bond market</a:t>
            </a:r>
          </a:p>
        </p:txBody>
      </p:sp>
    </p:spTree>
    <p:extLst>
      <p:ext uri="{BB962C8B-B14F-4D97-AF65-F5344CB8AC3E}">
        <p14:creationId xmlns:p14="http://schemas.microsoft.com/office/powerpoint/2010/main" val="20527367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36538"/>
            <a:ext cx="8229600" cy="987425"/>
          </a:xfrm>
        </p:spPr>
        <p:txBody>
          <a:bodyPr anchor="t"/>
          <a:lstStyle/>
          <a:p>
            <a:pPr eaLnBrk="1" hangingPunct="1"/>
            <a:endParaRPr lang="en-US" smtClean="0">
              <a:ea typeface="ＭＳ Ｐゴシック" pitchFamily="34" charset="-128"/>
            </a:endParaRPr>
          </a:p>
        </p:txBody>
      </p:sp>
      <p:sp>
        <p:nvSpPr>
          <p:cNvPr id="69635" name="Content Placeholder 2"/>
          <p:cNvSpPr>
            <a:spLocks noGrp="1"/>
          </p:cNvSpPr>
          <p:nvPr>
            <p:ph idx="1"/>
          </p:nvPr>
        </p:nvSpPr>
        <p:spPr>
          <a:xfrm>
            <a:off x="457200" y="1600200"/>
            <a:ext cx="8229600" cy="4997450"/>
          </a:xfrm>
        </p:spPr>
        <p:txBody>
          <a:bodyPr/>
          <a:lstStyle/>
          <a:p>
            <a:pPr eaLnBrk="1" hangingPunct="1"/>
            <a:r>
              <a:rPr lang="en-US" smtClean="0">
                <a:ea typeface="ＭＳ Ｐゴシック" pitchFamily="34" charset="-128"/>
              </a:rPr>
              <a:t>ECB has been buying government bonds in secondary markets occasionally (e.g. Italian, Spanish, Greek bonds)</a:t>
            </a:r>
          </a:p>
          <a:p>
            <a:pPr eaLnBrk="1" hangingPunct="1"/>
            <a:r>
              <a:rPr lang="en-US" smtClean="0">
                <a:ea typeface="ＭＳ Ｐゴシック" pitchFamily="34" charset="-128"/>
              </a:rPr>
              <a:t>But did it hesitantly</a:t>
            </a:r>
          </a:p>
          <a:p>
            <a:pPr eaLnBrk="1" hangingPunct="1"/>
            <a:r>
              <a:rPr lang="en-US" smtClean="0">
                <a:ea typeface="ＭＳ Ｐゴシック" pitchFamily="34" charset="-128"/>
              </a:rPr>
              <a:t>And announcing that it would be limited on size and time</a:t>
            </a:r>
          </a:p>
          <a:p>
            <a:pPr eaLnBrk="1" hangingPunct="1"/>
            <a:r>
              <a:rPr lang="en-US" smtClean="0">
                <a:ea typeface="ＭＳ Ｐゴシック" pitchFamily="34" charset="-128"/>
              </a:rPr>
              <a:t>This creates wrong signal: investors fearing future halt in buying program, accelerated selling</a:t>
            </a:r>
          </a:p>
        </p:txBody>
      </p:sp>
    </p:spTree>
    <p:extLst>
      <p:ext uri="{BB962C8B-B14F-4D97-AF65-F5344CB8AC3E}">
        <p14:creationId xmlns:p14="http://schemas.microsoft.com/office/powerpoint/2010/main" val="36901002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98425"/>
            <a:ext cx="8229600" cy="987425"/>
          </a:xfrm>
        </p:spPr>
        <p:txBody>
          <a:bodyPr/>
          <a:lstStyle/>
          <a:p>
            <a:pPr eaLnBrk="1" hangingPunct="1"/>
            <a:r>
              <a:rPr lang="en-US" sz="3200" smtClean="0">
                <a:solidFill>
                  <a:srgbClr val="000000"/>
                </a:solidFill>
              </a:rPr>
              <a:t>Expansion of the balance sheet of the Eurosystem creates problems</a:t>
            </a:r>
            <a:endParaRPr lang="en-US" sz="2800" smtClean="0">
              <a:solidFill>
                <a:srgbClr val="000000"/>
              </a:solidFill>
            </a:endParaRPr>
          </a:p>
        </p:txBody>
      </p:sp>
      <p:sp>
        <p:nvSpPr>
          <p:cNvPr id="70659" name="Rectangle 3"/>
          <p:cNvSpPr>
            <a:spLocks noGrp="1" noChangeArrowheads="1"/>
          </p:cNvSpPr>
          <p:nvPr>
            <p:ph idx="1"/>
          </p:nvPr>
        </p:nvSpPr>
        <p:spPr/>
        <p:txBody>
          <a:bodyPr/>
          <a:lstStyle/>
          <a:p>
            <a:pPr eaLnBrk="1" hangingPunct="1"/>
            <a:r>
              <a:rPr lang="en-US" dirty="0" smtClean="0">
                <a:ea typeface="ＭＳ Ｐゴシック" pitchFamily="34" charset="-128"/>
              </a:rPr>
              <a:t>Inflation risk</a:t>
            </a:r>
          </a:p>
          <a:p>
            <a:pPr eaLnBrk="1" hangingPunct="1"/>
            <a:r>
              <a:rPr lang="en-US" dirty="0" smtClean="0">
                <a:ea typeface="ＭＳ Ｐゴシック" pitchFamily="34" charset="-128"/>
              </a:rPr>
              <a:t>Potential losses</a:t>
            </a:r>
          </a:p>
          <a:p>
            <a:pPr eaLnBrk="1" hangingPunct="1"/>
            <a:r>
              <a:rPr lang="en-US" dirty="0" smtClean="0">
                <a:ea typeface="ＭＳ Ｐゴシック" pitchFamily="34" charset="-128"/>
              </a:rPr>
              <a:t>Moral hazard</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When the system risks imploding central bank should set these concerns apart</a:t>
            </a:r>
          </a:p>
        </p:txBody>
      </p:sp>
    </p:spTree>
    <p:extLst>
      <p:ext uri="{BB962C8B-B14F-4D97-AF65-F5344CB8AC3E}">
        <p14:creationId xmlns:p14="http://schemas.microsoft.com/office/powerpoint/2010/main" val="39529388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Bagehot doctrine</a:t>
            </a:r>
          </a:p>
        </p:txBody>
      </p:sp>
      <p:sp>
        <p:nvSpPr>
          <p:cNvPr id="71683" name="Content Placeholder 2"/>
          <p:cNvSpPr>
            <a:spLocks noGrp="1"/>
          </p:cNvSpPr>
          <p:nvPr>
            <p:ph idx="1"/>
          </p:nvPr>
        </p:nvSpPr>
        <p:spPr/>
        <p:txBody>
          <a:bodyPr/>
          <a:lstStyle/>
          <a:p>
            <a:pPr eaLnBrk="1" hangingPunct="1"/>
            <a:r>
              <a:rPr lang="en-US" smtClean="0">
                <a:ea typeface="ＭＳ Ｐゴシック" pitchFamily="34" charset="-128"/>
              </a:rPr>
              <a:t>Central bank should provide liquidity to banks that are solvent but illiquid</a:t>
            </a:r>
          </a:p>
          <a:p>
            <a:pPr eaLnBrk="1" hangingPunct="1"/>
            <a:r>
              <a:rPr lang="en-US" smtClean="0">
                <a:ea typeface="ＭＳ Ｐゴシック" pitchFamily="34" charset="-128"/>
              </a:rPr>
              <a:t>Liquidity provision then should be unlimited</a:t>
            </a:r>
          </a:p>
          <a:p>
            <a:pPr eaLnBrk="1" hangingPunct="1"/>
            <a:r>
              <a:rPr lang="en-US" smtClean="0">
                <a:ea typeface="ＭＳ Ｐゴシック" pitchFamily="34" charset="-128"/>
              </a:rPr>
              <a:t>If bank is insolvent, no liquidity support</a:t>
            </a:r>
          </a:p>
        </p:txBody>
      </p:sp>
    </p:spTree>
    <p:extLst>
      <p:ext uri="{BB962C8B-B14F-4D97-AF65-F5344CB8AC3E}">
        <p14:creationId xmlns:p14="http://schemas.microsoft.com/office/powerpoint/2010/main" val="42124234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Problem with Bagehot doctrine</a:t>
            </a:r>
          </a:p>
        </p:txBody>
      </p:sp>
      <p:sp>
        <p:nvSpPr>
          <p:cNvPr id="72707" name="Content Placeholder 2"/>
          <p:cNvSpPr>
            <a:spLocks noGrp="1"/>
          </p:cNvSpPr>
          <p:nvPr>
            <p:ph idx="1"/>
          </p:nvPr>
        </p:nvSpPr>
        <p:spPr/>
        <p:txBody>
          <a:bodyPr/>
          <a:lstStyle/>
          <a:p>
            <a:pPr eaLnBrk="1" hangingPunct="1"/>
            <a:r>
              <a:rPr lang="en-US" smtClean="0">
                <a:ea typeface="ＭＳ Ｐゴシック" pitchFamily="34" charset="-128"/>
              </a:rPr>
              <a:t>It is often difficult to distinguish between liquidity and solvency crises. </a:t>
            </a:r>
          </a:p>
          <a:p>
            <a:pPr eaLnBrk="1" hangingPunct="1"/>
            <a:r>
              <a:rPr lang="en-US" smtClean="0">
                <a:ea typeface="ＭＳ Ｐゴシック" pitchFamily="34" charset="-128"/>
              </a:rPr>
              <a:t>When sovereign debt crises erupt these are often mix of liquidity and solvency problems.</a:t>
            </a:r>
          </a:p>
          <a:p>
            <a:pPr lvl="1" eaLnBrk="1" hangingPunct="1"/>
            <a:r>
              <a:rPr lang="en-US" smtClean="0">
                <a:ea typeface="ＭＳ Ｐゴシック" pitchFamily="34" charset="-128"/>
              </a:rPr>
              <a:t> Liquidity crises raise the interest rate on the debt issued by governments and therefore quickly degenerate into solvency problems. </a:t>
            </a:r>
          </a:p>
          <a:p>
            <a:pPr lvl="1" eaLnBrk="1" hangingPunct="1"/>
            <a:r>
              <a:rPr lang="en-US" smtClean="0">
                <a:ea typeface="ＭＳ Ｐゴシック" pitchFamily="34" charset="-128"/>
              </a:rPr>
              <a:t>Solvency problems often lead to liquidity crises that intensify the solvency problem. </a:t>
            </a:r>
          </a:p>
        </p:txBody>
      </p:sp>
    </p:spTree>
    <p:extLst>
      <p:ext uri="{BB962C8B-B14F-4D97-AF65-F5344CB8AC3E}">
        <p14:creationId xmlns:p14="http://schemas.microsoft.com/office/powerpoint/2010/main" val="1976155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750888"/>
            <a:ext cx="7772400" cy="696912"/>
          </a:xfrm>
        </p:spPr>
        <p:txBody>
          <a:bodyPr/>
          <a:lstStyle/>
          <a:p>
            <a:r>
              <a:rPr lang="en-US" sz="3200" dirty="0" smtClean="0">
                <a:solidFill>
                  <a:schemeClr val="tx1"/>
                </a:solidFill>
              </a:rPr>
              <a:t>The ECB: a ‘conservative’ central bank</a:t>
            </a:r>
            <a:endParaRPr lang="en-GB" sz="3200" dirty="0" smtClean="0">
              <a:solidFill>
                <a:schemeClr val="tx1"/>
              </a:solidFill>
            </a:endParaRPr>
          </a:p>
        </p:txBody>
      </p:sp>
      <p:sp>
        <p:nvSpPr>
          <p:cNvPr id="297987" name="Rectangle 3"/>
          <p:cNvSpPr>
            <a:spLocks noGrp="1" noChangeArrowheads="1"/>
          </p:cNvSpPr>
          <p:nvPr>
            <p:ph type="body" idx="1"/>
          </p:nvPr>
        </p:nvSpPr>
        <p:spPr/>
        <p:txBody>
          <a:bodyPr/>
          <a:lstStyle/>
          <a:p>
            <a:pPr>
              <a:lnSpc>
                <a:spcPct val="90000"/>
              </a:lnSpc>
            </a:pPr>
            <a:r>
              <a:rPr lang="en-US" smtClean="0"/>
              <a:t>Creation of ECB was dominated by fear of inflation bias.</a:t>
            </a:r>
          </a:p>
          <a:p>
            <a:pPr>
              <a:lnSpc>
                <a:spcPct val="90000"/>
              </a:lnSpc>
            </a:pPr>
            <a:r>
              <a:rPr lang="nl-BE" smtClean="0"/>
              <a:t>This led to idea that ECB should be conservative, i.e. given overriding importance to price stability neglecting output and unemployment stabilization if necessary.</a:t>
            </a:r>
            <a:endParaRPr lang="en-US" smtClean="0"/>
          </a:p>
          <a:p>
            <a:pPr>
              <a:lnSpc>
                <a:spcPct val="90000"/>
              </a:lnSpc>
            </a:pPr>
            <a:r>
              <a:rPr lang="en-US" smtClean="0"/>
              <a:t>Is there evidence that ECB behaves in a more conservative why than the Fed?</a:t>
            </a:r>
            <a:endParaRPr lang="nl-BE" smtClean="0"/>
          </a:p>
          <a:p>
            <a:pPr>
              <a:lnSpc>
                <a:spcPct val="90000"/>
              </a:lnSpc>
              <a:buFontTx/>
              <a:buNone/>
            </a:pPr>
            <a:endParaRPr lang="en-GB" smtClean="0"/>
          </a:p>
        </p:txBody>
      </p:sp>
    </p:spTree>
    <p:extLst>
      <p:ext uri="{BB962C8B-B14F-4D97-AF65-F5344CB8AC3E}">
        <p14:creationId xmlns:p14="http://schemas.microsoft.com/office/powerpoint/2010/main" val="1079516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0-#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987">
                                            <p:txEl>
                                              <p:pRg st="0" end="0"/>
                                            </p:txEl>
                                          </p:spTgt>
                                        </p:tgtEl>
                                        <p:attrNameLst>
                                          <p:attrName>style.visibility</p:attrName>
                                        </p:attrNameLst>
                                      </p:cBhvr>
                                      <p:to>
                                        <p:strVal val="visible"/>
                                      </p:to>
                                    </p:set>
                                    <p:anim calcmode="lin" valueType="num">
                                      <p:cBhvr additive="base">
                                        <p:cTn id="13" dur="500" fill="hold"/>
                                        <p:tgtEl>
                                          <p:spTgt spid="2979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987">
                                            <p:txEl>
                                              <p:pRg st="1" end="1"/>
                                            </p:txEl>
                                          </p:spTgt>
                                        </p:tgtEl>
                                        <p:attrNameLst>
                                          <p:attrName>style.visibility</p:attrName>
                                        </p:attrNameLst>
                                      </p:cBhvr>
                                      <p:to>
                                        <p:strVal val="visible"/>
                                      </p:to>
                                    </p:set>
                                    <p:anim calcmode="lin" valueType="num">
                                      <p:cBhvr additive="base">
                                        <p:cTn id="19" dur="500" fill="hold"/>
                                        <p:tgtEl>
                                          <p:spTgt spid="2979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987">
                                            <p:txEl>
                                              <p:pRg st="2" end="2"/>
                                            </p:txEl>
                                          </p:spTgt>
                                        </p:tgtEl>
                                        <p:attrNameLst>
                                          <p:attrName>style.visibility</p:attrName>
                                        </p:attrNameLst>
                                      </p:cBhvr>
                                      <p:to>
                                        <p:strVal val="visible"/>
                                      </p:to>
                                    </p:set>
                                    <p:anim calcmode="lin" valueType="num">
                                      <p:cBhvr additive="base">
                                        <p:cTn id="25" dur="500" fill="hold"/>
                                        <p:tgtEl>
                                          <p:spTgt spid="2979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7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utoUpdateAnimBg="0"/>
      <p:bldP spid="297987"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Paradox</a:t>
            </a:r>
          </a:p>
        </p:txBody>
      </p:sp>
      <p:sp>
        <p:nvSpPr>
          <p:cNvPr id="73731" name="Content Placeholder 2"/>
          <p:cNvSpPr>
            <a:spLocks noGrp="1"/>
          </p:cNvSpPr>
          <p:nvPr>
            <p:ph idx="1"/>
          </p:nvPr>
        </p:nvSpPr>
        <p:spPr>
          <a:xfrm>
            <a:off x="457200" y="1412875"/>
            <a:ext cx="8229600" cy="4713288"/>
          </a:xfrm>
        </p:spPr>
        <p:txBody>
          <a:bodyPr/>
          <a:lstStyle/>
          <a:p>
            <a:pPr eaLnBrk="1" hangingPunct="1"/>
            <a:r>
              <a:rPr lang="en-US" smtClean="0">
                <a:ea typeface="ＭＳ Ｐゴシック" pitchFamily="34" charset="-128"/>
              </a:rPr>
              <a:t>If it is easy to separate liquidity from solvency problems, the markets would also find it easy to do so. </a:t>
            </a:r>
          </a:p>
          <a:p>
            <a:pPr eaLnBrk="1" hangingPunct="1"/>
            <a:r>
              <a:rPr lang="en-US" smtClean="0">
                <a:ea typeface="ＭＳ Ｐゴシック" pitchFamily="34" charset="-128"/>
              </a:rPr>
              <a:t>If a government came under pressure, financial markets would be able to determine whether this government suffered from a liquidity or solvency problem. </a:t>
            </a:r>
          </a:p>
          <a:p>
            <a:pPr lvl="1" eaLnBrk="1" hangingPunct="1"/>
            <a:r>
              <a:rPr lang="en-US" smtClean="0">
                <a:ea typeface="ＭＳ Ｐゴシック" pitchFamily="34" charset="-128"/>
              </a:rPr>
              <a:t>If they determined it was a liquidity problem, they would be willing to provide credit to the government. The central bank would not have to step in. </a:t>
            </a:r>
          </a:p>
        </p:txBody>
      </p:sp>
    </p:spTree>
    <p:extLst>
      <p:ext uri="{BB962C8B-B14F-4D97-AF65-F5344CB8AC3E}">
        <p14:creationId xmlns:p14="http://schemas.microsoft.com/office/powerpoint/2010/main" val="7000513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74755" name="Content Placeholder 2"/>
          <p:cNvSpPr>
            <a:spLocks noGrp="1"/>
          </p:cNvSpPr>
          <p:nvPr>
            <p:ph idx="1"/>
          </p:nvPr>
        </p:nvSpPr>
        <p:spPr/>
        <p:txBody>
          <a:bodyPr/>
          <a:lstStyle/>
          <a:p>
            <a:pPr marL="342900" lvl="1" indent="-342900" eaLnBrk="1" hangingPunct="1">
              <a:buFont typeface="Arial" pitchFamily="34" charset="0"/>
              <a:buChar char="•"/>
            </a:pPr>
            <a:r>
              <a:rPr lang="en-US" smtClean="0">
                <a:ea typeface="ＭＳ Ｐゴシック" pitchFamily="34" charset="-128"/>
              </a:rPr>
              <a:t>If they determined it is a solvency problem, they would not want to provide credit and rightly so. </a:t>
            </a:r>
          </a:p>
          <a:p>
            <a:pPr marL="342900" lvl="1" indent="-342900" eaLnBrk="1" hangingPunct="1">
              <a:buFont typeface="Arial" pitchFamily="34" charset="0"/>
              <a:buChar char="•"/>
            </a:pPr>
            <a:r>
              <a:rPr lang="en-US" smtClean="0">
                <a:ea typeface="ＭＳ Ｐゴシック" pitchFamily="34" charset="-128"/>
              </a:rPr>
              <a:t>The Bagehot doctrine would come to the same conclusion: the central bank should not bail out the insolvent government. </a:t>
            </a:r>
          </a:p>
          <a:p>
            <a:pPr marL="342900" lvl="1" indent="-342900" eaLnBrk="1" hangingPunct="1">
              <a:buFont typeface="Arial" pitchFamily="34" charset="0"/>
              <a:buChar char="•"/>
            </a:pPr>
            <a:r>
              <a:rPr lang="en-US" smtClean="0">
                <a:ea typeface="ＭＳ Ｐゴシック" pitchFamily="34" charset="-128"/>
              </a:rPr>
              <a:t>The conclusion is that if solvency and liquidity crises can be separated, there is no need for a lender of last resort. </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8521745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Moral hazard and penalty rate</a:t>
            </a:r>
          </a:p>
        </p:txBody>
      </p:sp>
      <p:sp>
        <p:nvSpPr>
          <p:cNvPr id="75779" name="Content Placeholder 2"/>
          <p:cNvSpPr>
            <a:spLocks noGrp="1"/>
          </p:cNvSpPr>
          <p:nvPr>
            <p:ph idx="1"/>
          </p:nvPr>
        </p:nvSpPr>
        <p:spPr/>
        <p:txBody>
          <a:bodyPr/>
          <a:lstStyle/>
          <a:p>
            <a:pPr eaLnBrk="1" hangingPunct="1"/>
            <a:r>
              <a:rPr lang="en-US" smtClean="0">
                <a:ea typeface="ＭＳ Ｐゴシック" pitchFamily="34" charset="-128"/>
              </a:rPr>
              <a:t>Bagehot doctrine can used by the common central bank in a monetary union. </a:t>
            </a:r>
          </a:p>
          <a:p>
            <a:pPr eaLnBrk="1" hangingPunct="1"/>
            <a:r>
              <a:rPr lang="en-US" smtClean="0">
                <a:ea typeface="ＭＳ Ｐゴシック" pitchFamily="34" charset="-128"/>
              </a:rPr>
              <a:t>Bagehot put forward principle that in times of crisis, central bank should provide unlimited liquidity at a </a:t>
            </a:r>
            <a:r>
              <a:rPr lang="en-US" b="1" smtClean="0">
                <a:ea typeface="ＭＳ Ｐゴシック" pitchFamily="34" charset="-128"/>
              </a:rPr>
              <a:t>penalty rate</a:t>
            </a:r>
            <a:r>
              <a:rPr lang="en-US" smtClean="0">
                <a:ea typeface="ＭＳ Ｐゴシック" pitchFamily="34" charset="-128"/>
              </a:rPr>
              <a:t>. </a:t>
            </a:r>
          </a:p>
          <a:p>
            <a:pPr eaLnBrk="1" hangingPunct="1"/>
            <a:r>
              <a:rPr lang="en-US" smtClean="0">
                <a:ea typeface="ＭＳ Ｐゴシック" pitchFamily="34" charset="-128"/>
              </a:rPr>
              <a:t>The latter was seen by Bagehot as a way to take care of the moral hazard problem. </a:t>
            </a:r>
          </a:p>
        </p:txBody>
      </p:sp>
    </p:spTree>
    <p:extLst>
      <p:ext uri="{BB962C8B-B14F-4D97-AF65-F5344CB8AC3E}">
        <p14:creationId xmlns:p14="http://schemas.microsoft.com/office/powerpoint/2010/main" val="30051277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Application in Eurozone</a:t>
            </a:r>
          </a:p>
        </p:txBody>
      </p:sp>
      <p:sp>
        <p:nvSpPr>
          <p:cNvPr id="76803" name="Content Placeholder 2"/>
          <p:cNvSpPr>
            <a:spLocks noGrp="1"/>
          </p:cNvSpPr>
          <p:nvPr>
            <p:ph idx="1"/>
          </p:nvPr>
        </p:nvSpPr>
        <p:spPr/>
        <p:txBody>
          <a:bodyPr/>
          <a:lstStyle/>
          <a:p>
            <a:pPr eaLnBrk="1" hangingPunct="1"/>
            <a:r>
              <a:rPr lang="en-US" dirty="0" smtClean="0">
                <a:ea typeface="ＭＳ Ｐゴシック" pitchFamily="34" charset="-128"/>
              </a:rPr>
              <a:t>The ECB could apply this principle by committing itself to provide unlimited liquidity as soon as the government bond rate of country A exceeds the risk free rate (say the German bond rate) by more than, say, 200 basis points (it could also be another number).</a:t>
            </a:r>
          </a:p>
          <a:p>
            <a:pPr eaLnBrk="1" hangingPunct="1"/>
            <a:r>
              <a:rPr lang="en-US" dirty="0" smtClean="0">
                <a:ea typeface="ＭＳ Ｐゴシック" pitchFamily="34" charset="-128"/>
              </a:rPr>
              <a:t>This could be a way in which the ECB takes care of moral hazard concerns. </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9894342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36538"/>
            <a:ext cx="8229600" cy="987425"/>
          </a:xfrm>
        </p:spPr>
        <p:txBody>
          <a:bodyPr anchor="t"/>
          <a:lstStyle/>
          <a:p>
            <a:pPr eaLnBrk="1" hangingPunct="1"/>
            <a:r>
              <a:rPr lang="en-US" smtClean="0">
                <a:solidFill>
                  <a:srgbClr val="000000"/>
                </a:solidFill>
                <a:ea typeface="ＭＳ Ｐゴシック" pitchFamily="34" charset="-128"/>
              </a:rPr>
              <a:t>Operational note</a:t>
            </a:r>
          </a:p>
        </p:txBody>
      </p:sp>
      <p:sp>
        <p:nvSpPr>
          <p:cNvPr id="77827" name="Rectangle 3"/>
          <p:cNvSpPr>
            <a:spLocks noGrp="1" noChangeArrowheads="1"/>
          </p:cNvSpPr>
          <p:nvPr>
            <p:ph idx="1"/>
          </p:nvPr>
        </p:nvSpPr>
        <p:spPr>
          <a:xfrm>
            <a:off x="179388" y="1484313"/>
            <a:ext cx="8758237" cy="4500562"/>
          </a:xfrm>
        </p:spPr>
        <p:txBody>
          <a:bodyPr/>
          <a:lstStyle/>
          <a:p>
            <a:pPr eaLnBrk="1" hangingPunct="1">
              <a:lnSpc>
                <a:spcPct val="90000"/>
              </a:lnSpc>
            </a:pPr>
            <a:r>
              <a:rPr lang="en-US" sz="2600" smtClean="0">
                <a:ea typeface="ＭＳ Ｐゴシック" pitchFamily="34" charset="-128"/>
              </a:rPr>
              <a:t>The open market operations are operations not geared towards the support on one particular bank. </a:t>
            </a:r>
          </a:p>
          <a:p>
            <a:pPr eaLnBrk="1" hangingPunct="1">
              <a:lnSpc>
                <a:spcPct val="90000"/>
              </a:lnSpc>
            </a:pPr>
            <a:r>
              <a:rPr lang="en-US" sz="2600" smtClean="0">
                <a:ea typeface="ＭＳ Ｐゴシック" pitchFamily="34" charset="-128"/>
              </a:rPr>
              <a:t>They are designed to provide liquidity in the market in a non-discriminatory way. </a:t>
            </a:r>
          </a:p>
          <a:p>
            <a:pPr eaLnBrk="1" hangingPunct="1">
              <a:lnSpc>
                <a:spcPct val="90000"/>
              </a:lnSpc>
            </a:pPr>
            <a:r>
              <a:rPr lang="en-US" sz="2600" smtClean="0">
                <a:ea typeface="ＭＳ Ｐゴシック" pitchFamily="34" charset="-128"/>
              </a:rPr>
              <a:t>During liquidity crisis NCBs may provide emergency liquidity assistance (ELA) to particular illiquid (but solvent) banks. </a:t>
            </a:r>
          </a:p>
          <a:p>
            <a:pPr eaLnBrk="1" hangingPunct="1">
              <a:lnSpc>
                <a:spcPct val="90000"/>
              </a:lnSpc>
            </a:pPr>
            <a:r>
              <a:rPr lang="en-US" sz="2600" smtClean="0">
                <a:ea typeface="ＭＳ Ｐゴシック" pitchFamily="34" charset="-128"/>
              </a:rPr>
              <a:t>The provision of ELA is undertaken at the discretion of the competent NCB, and only in exceptional circumstances. </a:t>
            </a:r>
          </a:p>
          <a:p>
            <a:pPr eaLnBrk="1" hangingPunct="1">
              <a:lnSpc>
                <a:spcPct val="90000"/>
              </a:lnSpc>
            </a:pPr>
            <a:r>
              <a:rPr lang="nl-BE" sz="2600" smtClean="0">
                <a:ea typeface="ＭＳ Ｐゴシック" pitchFamily="34" charset="-128"/>
              </a:rPr>
              <a:t>This facility has been used in different countries.</a:t>
            </a:r>
          </a:p>
          <a:p>
            <a:pPr eaLnBrk="1" hangingPunct="1">
              <a:lnSpc>
                <a:spcPct val="90000"/>
              </a:lnSpc>
            </a:pPr>
            <a:r>
              <a:rPr lang="nl-BE" sz="2600" smtClean="0">
                <a:ea typeface="ＭＳ Ｐゴシック" pitchFamily="34" charset="-128"/>
              </a:rPr>
              <a:t>National governments bear the potential losses.  </a:t>
            </a:r>
            <a:endParaRPr lang="en-US" sz="2600" smtClean="0">
              <a:ea typeface="ＭＳ Ｐゴシック" pitchFamily="34" charset="-128"/>
            </a:endParaRPr>
          </a:p>
        </p:txBody>
      </p:sp>
    </p:spTree>
    <p:extLst>
      <p:ext uri="{BB962C8B-B14F-4D97-AF65-F5344CB8AC3E}">
        <p14:creationId xmlns:p14="http://schemas.microsoft.com/office/powerpoint/2010/main" val="10838135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84213" y="476250"/>
            <a:ext cx="7772400" cy="446088"/>
          </a:xfrm>
        </p:spPr>
        <p:txBody>
          <a:bodyPr rtlCol="0">
            <a:normAutofit fontScale="90000"/>
          </a:bodyPr>
          <a:lstStyle/>
          <a:p>
            <a:pPr eaLnBrk="1" fontAlgn="auto" hangingPunct="1">
              <a:spcAft>
                <a:spcPts val="0"/>
              </a:spcAft>
              <a:defRPr/>
            </a:pPr>
            <a:r>
              <a:rPr lang="en-US" dirty="0" smtClean="0">
                <a:solidFill>
                  <a:srgbClr val="000000"/>
                </a:solidFill>
              </a:rPr>
              <a:t>Conclusion</a:t>
            </a:r>
            <a:endParaRPr lang="en-GB" dirty="0" smtClean="0">
              <a:solidFill>
                <a:srgbClr val="000000"/>
              </a:solidFill>
            </a:endParaRPr>
          </a:p>
        </p:txBody>
      </p:sp>
      <p:sp>
        <p:nvSpPr>
          <p:cNvPr id="410627" name="Rectangle 3"/>
          <p:cNvSpPr>
            <a:spLocks noGrp="1" noChangeArrowheads="1"/>
          </p:cNvSpPr>
          <p:nvPr>
            <p:ph idx="1"/>
          </p:nvPr>
        </p:nvSpPr>
        <p:spPr>
          <a:xfrm>
            <a:off x="431800" y="1557338"/>
            <a:ext cx="8712200" cy="4762500"/>
          </a:xfrm>
        </p:spPr>
        <p:txBody>
          <a:bodyPr/>
          <a:lstStyle/>
          <a:p>
            <a:pPr eaLnBrk="1" hangingPunct="1"/>
            <a:r>
              <a:rPr lang="en-US" sz="2400" dirty="0" smtClean="0">
                <a:ea typeface="ＭＳ Ｐゴシック" pitchFamily="34" charset="-128"/>
              </a:rPr>
              <a:t>Objective of ECB was  to keep inflation low. </a:t>
            </a:r>
          </a:p>
          <a:p>
            <a:pPr eaLnBrk="1" hangingPunct="1"/>
            <a:r>
              <a:rPr lang="en-US" sz="2400" dirty="0" smtClean="0">
                <a:ea typeface="ＭＳ Ｐゴシック" pitchFamily="34" charset="-128"/>
              </a:rPr>
              <a:t>It has achieved this objective up to now. </a:t>
            </a:r>
          </a:p>
          <a:p>
            <a:pPr eaLnBrk="1" hangingPunct="1"/>
            <a:r>
              <a:rPr lang="en-US" sz="2400" dirty="0" smtClean="0">
                <a:ea typeface="ＭＳ Ｐゴシック" pitchFamily="34" charset="-128"/>
              </a:rPr>
              <a:t>ECB had also announced that it would achieve low inflation by closely watching the growth rate of M3.</a:t>
            </a:r>
          </a:p>
          <a:p>
            <a:pPr eaLnBrk="1" hangingPunct="1"/>
            <a:r>
              <a:rPr lang="en-US" sz="2400" dirty="0" smtClean="0">
                <a:ea typeface="ＭＳ Ｐゴシック" pitchFamily="34" charset="-128"/>
              </a:rPr>
              <a:t>M3 has played no useful role in the ECB</a:t>
            </a:r>
            <a:r>
              <a:rPr lang="en-US" altLang="en-US" sz="2400" dirty="0" smtClean="0">
                <a:ea typeface="ＭＳ Ｐゴシック" pitchFamily="34" charset="-128"/>
              </a:rPr>
              <a:t>’</a:t>
            </a:r>
            <a:r>
              <a:rPr lang="en-US" sz="2400" dirty="0" smtClean="0">
                <a:ea typeface="ＭＳ Ｐゴシック" pitchFamily="34" charset="-128"/>
              </a:rPr>
              <a:t>s anti-inflation strategy. </a:t>
            </a:r>
          </a:p>
          <a:p>
            <a:pPr eaLnBrk="1" hangingPunct="1"/>
            <a:r>
              <a:rPr lang="en-US" sz="2400" dirty="0" smtClean="0">
                <a:ea typeface="ＭＳ Ｐゴシック" pitchFamily="34" charset="-128"/>
              </a:rPr>
              <a:t>The massive expansion of M3 before 2008 did not announce inflation, but a massive buildup of the balance sheets of the banks in the Eurozone. </a:t>
            </a:r>
          </a:p>
          <a:p>
            <a:pPr eaLnBrk="1" hangingPunct="1"/>
            <a:r>
              <a:rPr lang="en-US" sz="2400" dirty="0" smtClean="0">
                <a:ea typeface="ＭＳ Ｐゴシック" pitchFamily="34" charset="-128"/>
              </a:rPr>
              <a:t>This expansion reflected bubbles in various asset markets.</a:t>
            </a:r>
          </a:p>
          <a:p>
            <a:pPr eaLnBrk="1" hangingPunct="1"/>
            <a:r>
              <a:rPr lang="en-US" sz="2400" dirty="0" smtClean="0">
                <a:ea typeface="ＭＳ Ｐゴシック" pitchFamily="34" charset="-128"/>
              </a:rPr>
              <a:t>It should have warned the ECB </a:t>
            </a:r>
            <a:endParaRPr lang="en-GB" sz="2400" dirty="0" smtClean="0">
              <a:ea typeface="ＭＳ Ｐゴシック" pitchFamily="34" charset="-128"/>
            </a:endParaRPr>
          </a:p>
        </p:txBody>
      </p:sp>
    </p:spTree>
    <p:extLst>
      <p:ext uri="{BB962C8B-B14F-4D97-AF65-F5344CB8AC3E}">
        <p14:creationId xmlns:p14="http://schemas.microsoft.com/office/powerpoint/2010/main" val="644781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6"/>
                                        </p:tgtEl>
                                        <p:attrNameLst>
                                          <p:attrName>style.visibility</p:attrName>
                                        </p:attrNameLst>
                                      </p:cBhvr>
                                      <p:to>
                                        <p:strVal val="visible"/>
                                      </p:to>
                                    </p:set>
                                    <p:anim calcmode="lin" valueType="num">
                                      <p:cBhvr additive="base">
                                        <p:cTn id="7" dur="500" fill="hold"/>
                                        <p:tgtEl>
                                          <p:spTgt spid="410626"/>
                                        </p:tgtEl>
                                        <p:attrNameLst>
                                          <p:attrName>ppt_x</p:attrName>
                                        </p:attrNameLst>
                                      </p:cBhvr>
                                      <p:tavLst>
                                        <p:tav tm="0">
                                          <p:val>
                                            <p:strVal val="0-#ppt_w/2"/>
                                          </p:val>
                                        </p:tav>
                                        <p:tav tm="100000">
                                          <p:val>
                                            <p:strVal val="#ppt_x"/>
                                          </p:val>
                                        </p:tav>
                                      </p:tavLst>
                                    </p:anim>
                                    <p:anim calcmode="lin" valueType="num">
                                      <p:cBhvr additive="base">
                                        <p:cTn id="8" dur="500" fill="hold"/>
                                        <p:tgtEl>
                                          <p:spTgt spid="410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7">
                                            <p:txEl>
                                              <p:pRg st="0" end="0"/>
                                            </p:txEl>
                                          </p:spTgt>
                                        </p:tgtEl>
                                        <p:attrNameLst>
                                          <p:attrName>style.visibility</p:attrName>
                                        </p:attrNameLst>
                                      </p:cBhvr>
                                      <p:to>
                                        <p:strVal val="visible"/>
                                      </p:to>
                                    </p:set>
                                    <p:anim calcmode="lin" valueType="num">
                                      <p:cBhvr additive="base">
                                        <p:cTn id="13"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27">
                                            <p:txEl>
                                              <p:pRg st="1" end="1"/>
                                            </p:txEl>
                                          </p:spTgt>
                                        </p:tgtEl>
                                        <p:attrNameLst>
                                          <p:attrName>style.visibility</p:attrName>
                                        </p:attrNameLst>
                                      </p:cBhvr>
                                      <p:to>
                                        <p:strVal val="visible"/>
                                      </p:to>
                                    </p:set>
                                    <p:anim calcmode="lin" valueType="num">
                                      <p:cBhvr additive="base">
                                        <p:cTn id="19"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27">
                                            <p:txEl>
                                              <p:pRg st="2" end="2"/>
                                            </p:txEl>
                                          </p:spTgt>
                                        </p:tgtEl>
                                        <p:attrNameLst>
                                          <p:attrName>style.visibility</p:attrName>
                                        </p:attrNameLst>
                                      </p:cBhvr>
                                      <p:to>
                                        <p:strVal val="visible"/>
                                      </p:to>
                                    </p:set>
                                    <p:anim calcmode="lin" valueType="num">
                                      <p:cBhvr additive="base">
                                        <p:cTn id="25"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627">
                                            <p:txEl>
                                              <p:pRg st="3" end="3"/>
                                            </p:txEl>
                                          </p:spTgt>
                                        </p:tgtEl>
                                        <p:attrNameLst>
                                          <p:attrName>style.visibility</p:attrName>
                                        </p:attrNameLst>
                                      </p:cBhvr>
                                      <p:to>
                                        <p:strVal val="visible"/>
                                      </p:to>
                                    </p:set>
                                    <p:anim calcmode="lin" valueType="num">
                                      <p:cBhvr additive="base">
                                        <p:cTn id="31"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627">
                                            <p:txEl>
                                              <p:pRg st="4" end="4"/>
                                            </p:txEl>
                                          </p:spTgt>
                                        </p:tgtEl>
                                        <p:attrNameLst>
                                          <p:attrName>style.visibility</p:attrName>
                                        </p:attrNameLst>
                                      </p:cBhvr>
                                      <p:to>
                                        <p:strVal val="visible"/>
                                      </p:to>
                                    </p:set>
                                    <p:anim calcmode="lin" valueType="num">
                                      <p:cBhvr additive="base">
                                        <p:cTn id="37" dur="500" fill="hold"/>
                                        <p:tgtEl>
                                          <p:spTgt spid="410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0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627">
                                            <p:txEl>
                                              <p:pRg st="5" end="5"/>
                                            </p:txEl>
                                          </p:spTgt>
                                        </p:tgtEl>
                                        <p:attrNameLst>
                                          <p:attrName>style.visibility</p:attrName>
                                        </p:attrNameLst>
                                      </p:cBhvr>
                                      <p:to>
                                        <p:strVal val="visible"/>
                                      </p:to>
                                    </p:set>
                                    <p:anim calcmode="lin" valueType="num">
                                      <p:cBhvr additive="base">
                                        <p:cTn id="43" dur="500" fill="hold"/>
                                        <p:tgtEl>
                                          <p:spTgt spid="4106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0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0627">
                                            <p:txEl>
                                              <p:pRg st="6" end="6"/>
                                            </p:txEl>
                                          </p:spTgt>
                                        </p:tgtEl>
                                        <p:attrNameLst>
                                          <p:attrName>style.visibility</p:attrName>
                                        </p:attrNameLst>
                                      </p:cBhvr>
                                      <p:to>
                                        <p:strVal val="visible"/>
                                      </p:to>
                                    </p:set>
                                    <p:anim calcmode="lin" valueType="num">
                                      <p:cBhvr additive="base">
                                        <p:cTn id="49" dur="500" fill="hold"/>
                                        <p:tgtEl>
                                          <p:spTgt spid="41062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06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autoUpdateAnimBg="0"/>
      <p:bldP spid="410627"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79875" name="Rectangle 3"/>
          <p:cNvSpPr>
            <a:spLocks noGrp="1" noChangeArrowheads="1"/>
          </p:cNvSpPr>
          <p:nvPr>
            <p:ph idx="1"/>
          </p:nvPr>
        </p:nvSpPr>
        <p:spPr>
          <a:xfrm>
            <a:off x="250825" y="1557338"/>
            <a:ext cx="8686800" cy="4953000"/>
          </a:xfrm>
        </p:spPr>
        <p:txBody>
          <a:bodyPr/>
          <a:lstStyle/>
          <a:p>
            <a:pPr eaLnBrk="1" hangingPunct="1">
              <a:lnSpc>
                <a:spcPct val="90000"/>
              </a:lnSpc>
            </a:pPr>
            <a:r>
              <a:rPr lang="en-US" sz="2600" smtClean="0">
                <a:ea typeface="ＭＳ Ｐゴシック" pitchFamily="34" charset="-128"/>
              </a:rPr>
              <a:t>Major responsibility of the financial crisis is to be found in a failure to supervise and to regulate banks. </a:t>
            </a:r>
          </a:p>
          <a:p>
            <a:pPr eaLnBrk="1" hangingPunct="1">
              <a:lnSpc>
                <a:spcPct val="90000"/>
              </a:lnSpc>
            </a:pPr>
            <a:r>
              <a:rPr lang="en-US" sz="2600" smtClean="0">
                <a:ea typeface="ＭＳ Ｐゴシック" pitchFamily="34" charset="-128"/>
              </a:rPr>
              <a:t>But it is also true that the ECB bears part of the responsibility.  </a:t>
            </a:r>
          </a:p>
          <a:p>
            <a:pPr eaLnBrk="1" hangingPunct="1">
              <a:lnSpc>
                <a:spcPct val="90000"/>
              </a:lnSpc>
            </a:pPr>
            <a:r>
              <a:rPr lang="en-US" sz="2600" smtClean="0">
                <a:ea typeface="ＭＳ Ｐゴシック" pitchFamily="34" charset="-128"/>
              </a:rPr>
              <a:t>Its excessive focus on inflation prevented it from taking action aimed at checking the ballooning expansion of bank credit. </a:t>
            </a:r>
          </a:p>
          <a:p>
            <a:pPr eaLnBrk="1" hangingPunct="1">
              <a:lnSpc>
                <a:spcPct val="90000"/>
              </a:lnSpc>
            </a:pPr>
            <a:r>
              <a:rPr lang="en-US" sz="2600" smtClean="0">
                <a:ea typeface="ＭＳ Ｐゴシック" pitchFamily="34" charset="-128"/>
              </a:rPr>
              <a:t>The ECB should widen its objectives and include financial stability explicitly as an objective at par with price stability. </a:t>
            </a:r>
          </a:p>
          <a:p>
            <a:pPr eaLnBrk="1" hangingPunct="1">
              <a:lnSpc>
                <a:spcPct val="90000"/>
              </a:lnSpc>
            </a:pPr>
            <a:r>
              <a:rPr lang="en-US" sz="2600" smtClean="0">
                <a:ea typeface="ＭＳ Ｐゴシック" pitchFamily="34" charset="-128"/>
              </a:rPr>
              <a:t>We also discussed the instruments that could be used to achieve this dual mandate. </a:t>
            </a:r>
          </a:p>
        </p:txBody>
      </p:sp>
    </p:spTree>
    <p:extLst>
      <p:ext uri="{BB962C8B-B14F-4D97-AF65-F5344CB8AC3E}">
        <p14:creationId xmlns:p14="http://schemas.microsoft.com/office/powerpoint/2010/main" val="19506362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80899" name="Rectangle 3"/>
          <p:cNvSpPr>
            <a:spLocks noGrp="1" noChangeArrowheads="1"/>
          </p:cNvSpPr>
          <p:nvPr>
            <p:ph idx="1"/>
          </p:nvPr>
        </p:nvSpPr>
        <p:spPr>
          <a:xfrm>
            <a:off x="522288" y="1763713"/>
            <a:ext cx="8110537" cy="5013325"/>
          </a:xfrm>
        </p:spPr>
        <p:txBody>
          <a:bodyPr/>
          <a:lstStyle/>
          <a:p>
            <a:pPr eaLnBrk="1" hangingPunct="1">
              <a:lnSpc>
                <a:spcPct val="90000"/>
              </a:lnSpc>
            </a:pPr>
            <a:r>
              <a:rPr lang="en-US" smtClean="0">
                <a:ea typeface="ＭＳ Ｐゴシック" pitchFamily="34" charset="-128"/>
              </a:rPr>
              <a:t>The banking crisis of October 2008 has severely tested the capacity of the Eurosystem to be a lender of last resort. </a:t>
            </a:r>
          </a:p>
          <a:p>
            <a:pPr eaLnBrk="1" hangingPunct="1">
              <a:lnSpc>
                <a:spcPct val="90000"/>
              </a:lnSpc>
            </a:pPr>
            <a:r>
              <a:rPr lang="en-US" smtClean="0">
                <a:ea typeface="ＭＳ Ｐゴシック" pitchFamily="34" charset="-128"/>
              </a:rPr>
              <a:t>It has injected liquidity massively and in a timely way, thereby averting a full scale banking crisis. </a:t>
            </a:r>
          </a:p>
          <a:p>
            <a:pPr eaLnBrk="1" hangingPunct="1">
              <a:lnSpc>
                <a:spcPct val="90000"/>
              </a:lnSpc>
            </a:pPr>
            <a:r>
              <a:rPr lang="en-US" smtClean="0">
                <a:ea typeface="ＭＳ Ｐゴシック" pitchFamily="34" charset="-128"/>
              </a:rPr>
              <a:t>Thus, while the Eurosystem was unable to avert the banking crisis, it was successful in preventing this crisis from leading to a collapse of the banking system.</a:t>
            </a:r>
            <a:r>
              <a:rPr lang="en-US" sz="2400" smtClean="0">
                <a:ea typeface="ＭＳ Ｐゴシック" pitchFamily="34" charset="-128"/>
              </a:rPr>
              <a:t> </a:t>
            </a:r>
          </a:p>
        </p:txBody>
      </p:sp>
    </p:spTree>
    <p:extLst>
      <p:ext uri="{BB962C8B-B14F-4D97-AF65-F5344CB8AC3E}">
        <p14:creationId xmlns:p14="http://schemas.microsoft.com/office/powerpoint/2010/main" val="8543160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81923" name="Content Placeholder 2"/>
          <p:cNvSpPr>
            <a:spLocks noGrp="1"/>
          </p:cNvSpPr>
          <p:nvPr>
            <p:ph idx="1"/>
          </p:nvPr>
        </p:nvSpPr>
        <p:spPr>
          <a:xfrm>
            <a:off x="395288" y="1333500"/>
            <a:ext cx="8229600" cy="4525963"/>
          </a:xfrm>
        </p:spPr>
        <p:txBody>
          <a:bodyPr/>
          <a:lstStyle/>
          <a:p>
            <a:pPr eaLnBrk="1" hangingPunct="1"/>
            <a:r>
              <a:rPr lang="en-US" smtClean="0">
                <a:ea typeface="ＭＳ Ｐゴシック" pitchFamily="34" charset="-128"/>
              </a:rPr>
              <a:t>However, when the government debt crisis erupted in 2010 the ECB mainly stood on the sidelines. </a:t>
            </a:r>
          </a:p>
          <a:p>
            <a:pPr eaLnBrk="1" hangingPunct="1"/>
            <a:r>
              <a:rPr lang="en-US" smtClean="0">
                <a:ea typeface="ＭＳ Ｐゴシック" pitchFamily="34" charset="-128"/>
              </a:rPr>
              <a:t>It initiated a government bond purchasing program (SMP) but applied this with great hesitations, and announced that this would be temporary. </a:t>
            </a:r>
          </a:p>
          <a:p>
            <a:pPr eaLnBrk="1" hangingPunct="1"/>
            <a:r>
              <a:rPr lang="en-US" smtClean="0">
                <a:ea typeface="ＭＳ Ｐゴシック" pitchFamily="34" charset="-128"/>
              </a:rPr>
              <a:t>The effect of this was that the program lacked credibility, inducing investors to continue to sell government bonds and forcing the ECB to buy large amounts of these bonds. </a:t>
            </a:r>
          </a:p>
        </p:txBody>
      </p:sp>
    </p:spTree>
    <p:extLst>
      <p:ext uri="{BB962C8B-B14F-4D97-AF65-F5344CB8AC3E}">
        <p14:creationId xmlns:p14="http://schemas.microsoft.com/office/powerpoint/2010/main" val="25365605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82947" name="Content Placeholder 2"/>
          <p:cNvSpPr>
            <a:spLocks noGrp="1"/>
          </p:cNvSpPr>
          <p:nvPr>
            <p:ph idx="1"/>
          </p:nvPr>
        </p:nvSpPr>
        <p:spPr/>
        <p:txBody>
          <a:bodyPr/>
          <a:lstStyle/>
          <a:p>
            <a:pPr eaLnBrk="1" hangingPunct="1"/>
            <a:r>
              <a:rPr lang="en-US" smtClean="0">
                <a:ea typeface="ＭＳ Ｐゴシック" pitchFamily="34" charset="-128"/>
              </a:rPr>
              <a:t>The right approach would have been for the ECB to announce its full commitment to buying government bonds making it clear that it would use its unlimited capacity to create liquidity to stabilize bond prices. </a:t>
            </a:r>
          </a:p>
          <a:p>
            <a:pPr eaLnBrk="1" hangingPunct="1"/>
            <a:r>
              <a:rPr lang="en-US" smtClean="0">
                <a:ea typeface="ＭＳ Ｐゴシック" pitchFamily="34" charset="-128"/>
              </a:rPr>
              <a:t>Such a strategy would have created confidence in the market that bond prices would stop falling. </a:t>
            </a:r>
          </a:p>
        </p:txBody>
      </p:sp>
    </p:spTree>
    <p:extLst>
      <p:ext uri="{BB962C8B-B14F-4D97-AF65-F5344CB8AC3E}">
        <p14:creationId xmlns:p14="http://schemas.microsoft.com/office/powerpoint/2010/main" val="300459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84213" y="0"/>
            <a:ext cx="8162925" cy="1006475"/>
          </a:xfrm>
        </p:spPr>
        <p:txBody>
          <a:bodyPr/>
          <a:lstStyle/>
          <a:p>
            <a:r>
              <a:rPr lang="en-GB" sz="2400" smtClean="0"/>
              <a:t>Is there evidence that the ECB acted as a conservative central bank? </a:t>
            </a:r>
          </a:p>
        </p:txBody>
      </p:sp>
      <p:sp>
        <p:nvSpPr>
          <p:cNvPr id="20483" name="Text Box 3"/>
          <p:cNvSpPr txBox="1">
            <a:spLocks noChangeArrowheads="1"/>
          </p:cNvSpPr>
          <p:nvPr/>
        </p:nvSpPr>
        <p:spPr bwMode="auto">
          <a:xfrm>
            <a:off x="4800600" y="1628775"/>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1400">
                <a:latin typeface="Arial" pitchFamily="34" charset="0"/>
              </a:rPr>
              <a:t> </a:t>
            </a:r>
            <a:endParaRPr lang="en-GB" sz="1600">
              <a:latin typeface="Arial" pitchFamily="34" charset="0"/>
            </a:endParaRPr>
          </a:p>
        </p:txBody>
      </p:sp>
      <p:sp>
        <p:nvSpPr>
          <p:cNvPr id="300036" name="Text Box 4"/>
          <p:cNvSpPr txBox="1">
            <a:spLocks noChangeArrowheads="1"/>
          </p:cNvSpPr>
          <p:nvPr/>
        </p:nvSpPr>
        <p:spPr bwMode="auto">
          <a:xfrm>
            <a:off x="179388" y="5445125"/>
            <a:ext cx="86756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nl-BE" sz="1600">
                <a:latin typeface="Verdana" pitchFamily="34" charset="0"/>
              </a:rPr>
              <a:t>US Fed seems to have reacted more to economic slowdown of 2001 than ECB (keeping interest rate too low for too long) </a:t>
            </a:r>
          </a:p>
          <a:p>
            <a:pPr eaLnBrk="1" hangingPunct="1">
              <a:buFontTx/>
              <a:buChar char="•"/>
            </a:pPr>
            <a:r>
              <a:rPr lang="nl-BE" sz="1600">
                <a:latin typeface="Verdana" pitchFamily="34" charset="0"/>
              </a:rPr>
              <a:t>Then it reacted sharper to the boom of 2004-06 and the recession of 2007- 08 than the ECB </a:t>
            </a:r>
          </a:p>
        </p:txBody>
      </p:sp>
      <p:sp>
        <p:nvSpPr>
          <p:cNvPr id="20485" name="Rectangle 5"/>
          <p:cNvSpPr>
            <a:spLocks noChangeArrowheads="1"/>
          </p:cNvSpPr>
          <p:nvPr/>
        </p:nvSpPr>
        <p:spPr bwMode="auto">
          <a:xfrm>
            <a:off x="684213" y="1196975"/>
            <a:ext cx="777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800" b="1">
                <a:latin typeface="Verdana" pitchFamily="34" charset="0"/>
              </a:rPr>
              <a:t>Figure 8.5  </a:t>
            </a:r>
            <a:r>
              <a:rPr lang="en-US" sz="1800">
                <a:latin typeface="Verdana" pitchFamily="34" charset="0"/>
              </a:rPr>
              <a:t>Policy interest rates in the Eurozone and the US (%) </a:t>
            </a:r>
          </a:p>
        </p:txBody>
      </p:sp>
      <p:pic>
        <p:nvPicPr>
          <p:cNvPr id="204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628775"/>
            <a:ext cx="672623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34"/>
                                        </p:tgtEl>
                                        <p:attrNameLst>
                                          <p:attrName>style.visibility</p:attrName>
                                        </p:attrNameLst>
                                      </p:cBhvr>
                                      <p:to>
                                        <p:strVal val="visible"/>
                                      </p:to>
                                    </p:set>
                                    <p:anim calcmode="lin" valueType="num">
                                      <p:cBhvr additive="base">
                                        <p:cTn id="7" dur="500" fill="hold"/>
                                        <p:tgtEl>
                                          <p:spTgt spid="300034"/>
                                        </p:tgtEl>
                                        <p:attrNameLst>
                                          <p:attrName>ppt_x</p:attrName>
                                        </p:attrNameLst>
                                      </p:cBhvr>
                                      <p:tavLst>
                                        <p:tav tm="0">
                                          <p:val>
                                            <p:strVal val="0-#ppt_w/2"/>
                                          </p:val>
                                        </p:tav>
                                        <p:tav tm="100000">
                                          <p:val>
                                            <p:strVal val="#ppt_x"/>
                                          </p:val>
                                        </p:tav>
                                      </p:tavLst>
                                    </p:anim>
                                    <p:anim calcmode="lin" valueType="num">
                                      <p:cBhvr additive="base">
                                        <p:cTn id="8" dur="500" fill="hold"/>
                                        <p:tgtEl>
                                          <p:spTgt spid="300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0036">
                                            <p:txEl>
                                              <p:pRg st="0" end="0"/>
                                            </p:txEl>
                                          </p:spTgt>
                                        </p:tgtEl>
                                        <p:attrNameLst>
                                          <p:attrName>style.visibility</p:attrName>
                                        </p:attrNameLst>
                                      </p:cBhvr>
                                      <p:to>
                                        <p:strVal val="visible"/>
                                      </p:to>
                                    </p:set>
                                    <p:anim calcmode="lin" valueType="num">
                                      <p:cBhvr additive="base">
                                        <p:cTn id="13" dur="500" fill="hold"/>
                                        <p:tgtEl>
                                          <p:spTgt spid="3000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0036">
                                            <p:txEl>
                                              <p:pRg st="1" end="1"/>
                                            </p:txEl>
                                          </p:spTgt>
                                        </p:tgtEl>
                                        <p:attrNameLst>
                                          <p:attrName>style.visibility</p:attrName>
                                        </p:attrNameLst>
                                      </p:cBhvr>
                                      <p:to>
                                        <p:strVal val="visible"/>
                                      </p:to>
                                    </p:set>
                                    <p:anim calcmode="lin" valueType="num">
                                      <p:cBhvr additive="base">
                                        <p:cTn id="19" dur="500" fill="hold"/>
                                        <p:tgtEl>
                                          <p:spTgt spid="3000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0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Unconventional monetary policy</a:t>
            </a:r>
            <a:endParaRPr lang="en-GB" dirty="0">
              <a:solidFill>
                <a:schemeClr val="tx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825610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1"/>
                </a:solidFill>
              </a:rPr>
              <a:t>Outline</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dirty="0" smtClean="0"/>
              <a:t>A recap of the three-step conventional monetary policy transmission.</a:t>
            </a:r>
          </a:p>
          <a:p>
            <a:r>
              <a:rPr lang="en-GB" dirty="0" smtClean="0"/>
              <a:t>Monetary policy transmission channels: interest rate channel, exchange rate channel, asset price and credit channels.</a:t>
            </a:r>
          </a:p>
          <a:p>
            <a:r>
              <a:rPr lang="en-GB" dirty="0" smtClean="0"/>
              <a:t>Unconventional monetary policies and their transmission channels.</a:t>
            </a:r>
            <a:endParaRPr lang="en-GB" dirty="0"/>
          </a:p>
        </p:txBody>
      </p:sp>
    </p:spTree>
    <p:extLst>
      <p:ext uri="{BB962C8B-B14F-4D97-AF65-F5344CB8AC3E}">
        <p14:creationId xmlns:p14="http://schemas.microsoft.com/office/powerpoint/2010/main" val="19802977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1600200"/>
            <a:ext cx="8363272" cy="5069160"/>
          </a:xfrm>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hlinkClick r:id="rId2"/>
              </a:rPr>
              <a:t>http://www.bankofengland.co.uk/publications/Documents/other/monetary/montrans.pdf</a:t>
            </a:r>
            <a:endParaRPr lang="en-GB" dirty="0" smtClean="0"/>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60648"/>
            <a:ext cx="87820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142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Financial Crisis</a:t>
            </a:r>
            <a:endParaRPr lang="en-GB"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GB" dirty="0" smtClean="0"/>
              <a:t>Lenders in the US (and UK) started offering mortgages to borrowers with poor credit histories (the sub prime borrowers)</a:t>
            </a:r>
          </a:p>
          <a:p>
            <a:endParaRPr lang="en-GB" dirty="0"/>
          </a:p>
          <a:p>
            <a:r>
              <a:rPr lang="en-GB" dirty="0" smtClean="0"/>
              <a:t>A large share of these borrowers defaulted on their loans when interest rates increased</a:t>
            </a:r>
          </a:p>
          <a:p>
            <a:endParaRPr lang="en-GB" dirty="0"/>
          </a:p>
          <a:p>
            <a:r>
              <a:rPr lang="en-GB" dirty="0" smtClean="0"/>
              <a:t>As the economy slowed and house prices fell, Banks wrote off the value of their loans</a:t>
            </a:r>
          </a:p>
          <a:p>
            <a:endParaRPr lang="en-GB" dirty="0"/>
          </a:p>
          <a:p>
            <a:r>
              <a:rPr lang="en-GB" dirty="0" smtClean="0"/>
              <a:t>As financial companies in many other countries had purchased financial products linked to the US housing market, the crises quickly spread.</a:t>
            </a:r>
            <a:endParaRPr lang="en-GB" dirty="0"/>
          </a:p>
        </p:txBody>
      </p:sp>
    </p:spTree>
    <p:extLst>
      <p:ext uri="{BB962C8B-B14F-4D97-AF65-F5344CB8AC3E}">
        <p14:creationId xmlns:p14="http://schemas.microsoft.com/office/powerpoint/2010/main" val="19355163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dirty="0" smtClean="0"/>
              <a:t>Banks didn’t want to lend to each other as they didn’t know other banks exposure to the crisis </a:t>
            </a:r>
          </a:p>
          <a:p>
            <a:r>
              <a:rPr lang="en-GB" dirty="0" smtClean="0"/>
              <a:t>The cost to banks of borrowing increased sharply</a:t>
            </a:r>
          </a:p>
          <a:p>
            <a:endParaRPr lang="en-GB" dirty="0"/>
          </a:p>
          <a:p>
            <a:r>
              <a:rPr lang="en-GB" dirty="0" smtClean="0"/>
              <a:t>Banks tried to reduce the size of their loan books and started lending less to households and businesses.</a:t>
            </a:r>
            <a:endParaRPr lang="en-GB" dirty="0"/>
          </a:p>
        </p:txBody>
      </p:sp>
    </p:spTree>
    <p:extLst>
      <p:ext uri="{BB962C8B-B14F-4D97-AF65-F5344CB8AC3E}">
        <p14:creationId xmlns:p14="http://schemas.microsoft.com/office/powerpoint/2010/main" val="19364500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Interest rate policy</a:t>
            </a:r>
            <a:endParaRPr lang="en-GB" dirty="0">
              <a:solidFill>
                <a:schemeClr val="tx1"/>
              </a:solidFill>
            </a:endParaRPr>
          </a:p>
        </p:txBody>
      </p:sp>
      <p:sp>
        <p:nvSpPr>
          <p:cNvPr id="3" name="Content Placeholder 2"/>
          <p:cNvSpPr>
            <a:spLocks noGrp="1"/>
          </p:cNvSpPr>
          <p:nvPr>
            <p:ph idx="1"/>
          </p:nvPr>
        </p:nvSpPr>
        <p:spPr/>
        <p:txBody>
          <a:bodyPr>
            <a:normAutofit fontScale="92500"/>
          </a:bodyPr>
          <a:lstStyle/>
          <a:p>
            <a:r>
              <a:rPr lang="en-GB" dirty="0" smtClean="0"/>
              <a:t>US Fed cuts official rate from 5.25% to a range fluctuating around 0% to 0.25% during 2007 to 2009.</a:t>
            </a:r>
          </a:p>
          <a:p>
            <a:endParaRPr lang="en-GB" dirty="0" smtClean="0"/>
          </a:p>
          <a:p>
            <a:r>
              <a:rPr lang="en-GB" dirty="0" smtClean="0"/>
              <a:t>UK BoE lowered official rate from 5% to 0.5% from 2008  to 2009.</a:t>
            </a:r>
          </a:p>
          <a:p>
            <a:endParaRPr lang="en-GB" dirty="0" smtClean="0"/>
          </a:p>
          <a:p>
            <a:r>
              <a:rPr lang="en-GB" dirty="0" smtClean="0"/>
              <a:t>When the short term nominal interest rate reaches 0%, a central bank can try to rely on unconventional policy to  stimulate the economy. </a:t>
            </a:r>
            <a:endParaRPr lang="en-GB" dirty="0"/>
          </a:p>
        </p:txBody>
      </p:sp>
    </p:spTree>
    <p:extLst>
      <p:ext uri="{BB962C8B-B14F-4D97-AF65-F5344CB8AC3E}">
        <p14:creationId xmlns:p14="http://schemas.microsoft.com/office/powerpoint/2010/main" val="13772750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369888"/>
            <a:ext cx="76676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3086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84213" y="46261"/>
            <a:ext cx="8162925" cy="1006475"/>
          </a:xfrm>
        </p:spPr>
        <p:txBody>
          <a:bodyPr/>
          <a:lstStyle/>
          <a:p>
            <a:r>
              <a:rPr lang="en-GB" sz="2400" dirty="0" smtClean="0">
                <a:solidFill>
                  <a:schemeClr val="tx1"/>
                </a:solidFill>
              </a:rPr>
              <a:t>Is there evidence that the ECB acted as a conservative central bank? </a:t>
            </a:r>
          </a:p>
        </p:txBody>
      </p:sp>
      <p:sp>
        <p:nvSpPr>
          <p:cNvPr id="20483" name="Text Box 3"/>
          <p:cNvSpPr txBox="1">
            <a:spLocks noChangeArrowheads="1"/>
          </p:cNvSpPr>
          <p:nvPr/>
        </p:nvSpPr>
        <p:spPr bwMode="auto">
          <a:xfrm>
            <a:off x="4800600" y="1628775"/>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1400">
                <a:latin typeface="Arial" pitchFamily="34" charset="0"/>
              </a:rPr>
              <a:t> </a:t>
            </a:r>
            <a:endParaRPr lang="en-GB" sz="1600">
              <a:latin typeface="Arial" pitchFamily="34" charset="0"/>
            </a:endParaRPr>
          </a:p>
        </p:txBody>
      </p:sp>
      <p:sp>
        <p:nvSpPr>
          <p:cNvPr id="300036" name="Text Box 4"/>
          <p:cNvSpPr txBox="1">
            <a:spLocks noChangeArrowheads="1"/>
          </p:cNvSpPr>
          <p:nvPr/>
        </p:nvSpPr>
        <p:spPr bwMode="auto">
          <a:xfrm>
            <a:off x="179388" y="5445125"/>
            <a:ext cx="86756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nl-BE" sz="1600">
                <a:latin typeface="Verdana" pitchFamily="34" charset="0"/>
              </a:rPr>
              <a:t>US Fed seems to have reacted more to economic slowdown of 2001 than ECB (keeping interest rate too low for too long) </a:t>
            </a:r>
          </a:p>
          <a:p>
            <a:pPr eaLnBrk="1" hangingPunct="1">
              <a:buFontTx/>
              <a:buChar char="•"/>
            </a:pPr>
            <a:r>
              <a:rPr lang="nl-BE" sz="1600">
                <a:latin typeface="Verdana" pitchFamily="34" charset="0"/>
              </a:rPr>
              <a:t>Then it reacted sharper to the boom of 2004-06 and the recession of 2007- 08 than the ECB </a:t>
            </a:r>
          </a:p>
        </p:txBody>
      </p:sp>
      <p:sp>
        <p:nvSpPr>
          <p:cNvPr id="20485" name="Rectangle 5"/>
          <p:cNvSpPr>
            <a:spLocks noChangeArrowheads="1"/>
          </p:cNvSpPr>
          <p:nvPr/>
        </p:nvSpPr>
        <p:spPr bwMode="auto">
          <a:xfrm>
            <a:off x="684213" y="1196975"/>
            <a:ext cx="777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800" b="1">
                <a:latin typeface="Verdana" pitchFamily="34" charset="0"/>
              </a:rPr>
              <a:t>Figure 8.5  </a:t>
            </a:r>
            <a:r>
              <a:rPr lang="en-US" sz="1800">
                <a:latin typeface="Verdana" pitchFamily="34" charset="0"/>
              </a:rPr>
              <a:t>Policy interest rates in the Eurozone and the US (%) </a:t>
            </a:r>
          </a:p>
        </p:txBody>
      </p:sp>
      <p:pic>
        <p:nvPicPr>
          <p:cNvPr id="204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628775"/>
            <a:ext cx="672623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36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34"/>
                                        </p:tgtEl>
                                        <p:attrNameLst>
                                          <p:attrName>style.visibility</p:attrName>
                                        </p:attrNameLst>
                                      </p:cBhvr>
                                      <p:to>
                                        <p:strVal val="visible"/>
                                      </p:to>
                                    </p:set>
                                    <p:anim calcmode="lin" valueType="num">
                                      <p:cBhvr additive="base">
                                        <p:cTn id="7" dur="500" fill="hold"/>
                                        <p:tgtEl>
                                          <p:spTgt spid="300034"/>
                                        </p:tgtEl>
                                        <p:attrNameLst>
                                          <p:attrName>ppt_x</p:attrName>
                                        </p:attrNameLst>
                                      </p:cBhvr>
                                      <p:tavLst>
                                        <p:tav tm="0">
                                          <p:val>
                                            <p:strVal val="0-#ppt_w/2"/>
                                          </p:val>
                                        </p:tav>
                                        <p:tav tm="100000">
                                          <p:val>
                                            <p:strVal val="#ppt_x"/>
                                          </p:val>
                                        </p:tav>
                                      </p:tavLst>
                                    </p:anim>
                                    <p:anim calcmode="lin" valueType="num">
                                      <p:cBhvr additive="base">
                                        <p:cTn id="8" dur="500" fill="hold"/>
                                        <p:tgtEl>
                                          <p:spTgt spid="300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0036">
                                            <p:txEl>
                                              <p:pRg st="0" end="0"/>
                                            </p:txEl>
                                          </p:spTgt>
                                        </p:tgtEl>
                                        <p:attrNameLst>
                                          <p:attrName>style.visibility</p:attrName>
                                        </p:attrNameLst>
                                      </p:cBhvr>
                                      <p:to>
                                        <p:strVal val="visible"/>
                                      </p:to>
                                    </p:set>
                                    <p:anim calcmode="lin" valueType="num">
                                      <p:cBhvr additive="base">
                                        <p:cTn id="13" dur="500" fill="hold"/>
                                        <p:tgtEl>
                                          <p:spTgt spid="3000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0036">
                                            <p:txEl>
                                              <p:pRg st="1" end="1"/>
                                            </p:txEl>
                                          </p:spTgt>
                                        </p:tgtEl>
                                        <p:attrNameLst>
                                          <p:attrName>style.visibility</p:attrName>
                                        </p:attrNameLst>
                                      </p:cBhvr>
                                      <p:to>
                                        <p:strVal val="visible"/>
                                      </p:to>
                                    </p:set>
                                    <p:anim calcmode="lin" valueType="num">
                                      <p:cBhvr additive="base">
                                        <p:cTn id="19" dur="500" fill="hold"/>
                                        <p:tgtEl>
                                          <p:spTgt spid="3000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0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490902942"/>
              </p:ext>
            </p:extLst>
          </p:nvPr>
        </p:nvGraphicFramePr>
        <p:xfrm>
          <a:off x="251520" y="908720"/>
          <a:ext cx="8785225" cy="5111750"/>
        </p:xfrm>
        <a:graphic>
          <a:graphicData uri="http://schemas.openxmlformats.org/presentationml/2006/ole">
            <mc:AlternateContent xmlns:mc="http://schemas.openxmlformats.org/markup-compatibility/2006">
              <mc:Choice xmlns:v="urn:schemas-microsoft-com:vml" Requires="v">
                <p:oleObj spid="_x0000_s119819" name="Chart" r:id="rId4" imgW="9325166" imgH="5191077" progId="Excel.Chart.8">
                  <p:embed/>
                </p:oleObj>
              </mc:Choice>
              <mc:Fallback>
                <p:oleObj name="Chart" r:id="rId4" imgW="9325166" imgH="519107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08720"/>
                        <a:ext cx="878522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08042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838200"/>
          </a:xfrm>
        </p:spPr>
        <p:txBody>
          <a:bodyPr/>
          <a:lstStyle/>
          <a:p>
            <a:r>
              <a:rPr lang="en-GB" dirty="0" smtClean="0">
                <a:solidFill>
                  <a:schemeClr val="tx1"/>
                </a:solidFill>
              </a:rPr>
              <a:t>Unconventional monetary policies</a:t>
            </a:r>
            <a:endParaRPr lang="en-GB"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GB" dirty="0" smtClean="0"/>
              <a:t>A key feature for unconventional monetary policies is that the central banks use their balance sheet actively to affect market prices and conditions.</a:t>
            </a:r>
          </a:p>
          <a:p>
            <a:endParaRPr lang="en-GB" dirty="0" smtClean="0"/>
          </a:p>
          <a:p>
            <a:r>
              <a:rPr lang="en-GB" dirty="0" smtClean="0"/>
              <a:t>Unconventional monetary policies are also described as balance sheet policies.</a:t>
            </a:r>
          </a:p>
          <a:p>
            <a:endParaRPr lang="en-GB" dirty="0" smtClean="0"/>
          </a:p>
          <a:p>
            <a:r>
              <a:rPr lang="en-GB" dirty="0" err="1" smtClean="0"/>
              <a:t>Krugman</a:t>
            </a:r>
            <a:r>
              <a:rPr lang="en-GB" dirty="0" smtClean="0"/>
              <a:t> et al. (1998) - central bank should stimulate the economy by raising expectation of future inflation, but how?</a:t>
            </a:r>
          </a:p>
          <a:p>
            <a:endParaRPr lang="en-GB" dirty="0" smtClean="0"/>
          </a:p>
          <a:p>
            <a:r>
              <a:rPr lang="en-GB" dirty="0" smtClean="0"/>
              <a:t>Bernanke et al (2004) – three complementary monetary policy strategies when the interest rate approach zero</a:t>
            </a:r>
            <a:endParaRPr lang="en-GB" dirty="0"/>
          </a:p>
        </p:txBody>
      </p:sp>
    </p:spTree>
    <p:extLst>
      <p:ext uri="{BB962C8B-B14F-4D97-AF65-F5344CB8AC3E}">
        <p14:creationId xmlns:p14="http://schemas.microsoft.com/office/powerpoint/2010/main" val="138734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1233488"/>
            <a:ext cx="7772400" cy="214312"/>
          </a:xfrm>
        </p:spPr>
        <p:txBody>
          <a:bodyPr rtlCol="0">
            <a:normAutofit fontScale="90000"/>
          </a:bodyPr>
          <a:lstStyle/>
          <a:p>
            <a:pPr fontAlgn="auto">
              <a:spcAft>
                <a:spcPts val="0"/>
              </a:spcAft>
              <a:defRPr/>
            </a:pPr>
            <a:r>
              <a:rPr lang="en-US" sz="1400" dirty="0" smtClean="0"/>
              <a:t>Eurozone</a:t>
            </a:r>
          </a:p>
        </p:txBody>
      </p:sp>
      <p:sp>
        <p:nvSpPr>
          <p:cNvPr id="302083" name="Text Box 3"/>
          <p:cNvSpPr txBox="1">
            <a:spLocks noChangeArrowheads="1"/>
          </p:cNvSpPr>
          <p:nvPr/>
        </p:nvSpPr>
        <p:spPr bwMode="auto">
          <a:xfrm>
            <a:off x="5724525" y="1916113"/>
            <a:ext cx="32400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nl-BE" sz="1600" dirty="0">
                <a:latin typeface="Verdana" pitchFamily="34" charset="0"/>
                <a:ea typeface="ＭＳ Ｐゴシック" pitchFamily="34" charset="-128"/>
              </a:rPr>
              <a:t> ECB does react to movements in output gap</a:t>
            </a:r>
          </a:p>
          <a:p>
            <a:pPr eaLnBrk="1" hangingPunct="1">
              <a:spcBef>
                <a:spcPct val="50000"/>
              </a:spcBef>
              <a:buFontTx/>
              <a:buChar char="•"/>
            </a:pPr>
            <a:r>
              <a:rPr lang="nl-BE" sz="1600" dirty="0">
                <a:latin typeface="Verdana" pitchFamily="34" charset="0"/>
                <a:ea typeface="ＭＳ Ｐゴシック" pitchFamily="34" charset="-128"/>
              </a:rPr>
              <a:t> Thus it gives some weight to output stablization</a:t>
            </a:r>
          </a:p>
          <a:p>
            <a:pPr eaLnBrk="1" hangingPunct="1">
              <a:spcBef>
                <a:spcPct val="50000"/>
              </a:spcBef>
              <a:buFontTx/>
              <a:buChar char="•"/>
            </a:pPr>
            <a:r>
              <a:rPr lang="nl-BE" sz="1600" dirty="0">
                <a:latin typeface="Verdana" pitchFamily="34" charset="0"/>
                <a:ea typeface="ＭＳ Ｐゴシック" pitchFamily="34" charset="-128"/>
              </a:rPr>
              <a:t> US Fed reacts more strongly to decline in output gap than ECB</a:t>
            </a:r>
          </a:p>
          <a:p>
            <a:pPr eaLnBrk="1" hangingPunct="1">
              <a:spcBef>
                <a:spcPct val="50000"/>
              </a:spcBef>
              <a:buFontTx/>
              <a:buChar char="•"/>
            </a:pPr>
            <a:r>
              <a:rPr lang="nl-BE" sz="1600" dirty="0">
                <a:latin typeface="Verdana" pitchFamily="34" charset="0"/>
                <a:ea typeface="ＭＳ Ｐゴシック" pitchFamily="34" charset="-128"/>
              </a:rPr>
              <a:t> It appears that Fed attaches greater weight to output stabilization than ECB</a:t>
            </a:r>
          </a:p>
          <a:p>
            <a:pPr eaLnBrk="1" hangingPunct="1">
              <a:spcBef>
                <a:spcPct val="50000"/>
              </a:spcBef>
              <a:buFontTx/>
              <a:buChar char="•"/>
            </a:pPr>
            <a:r>
              <a:rPr lang="nl-BE" sz="1600" dirty="0">
                <a:latin typeface="Verdana" pitchFamily="34" charset="0"/>
                <a:ea typeface="ＭＳ Ｐゴシック" pitchFamily="34" charset="-128"/>
              </a:rPr>
              <a:t> In this sense ECB is more conservative than Fed</a:t>
            </a:r>
          </a:p>
          <a:p>
            <a:pPr eaLnBrk="1" hangingPunct="1">
              <a:spcBef>
                <a:spcPct val="50000"/>
              </a:spcBef>
              <a:buFontTx/>
              <a:buChar char="•"/>
            </a:pPr>
            <a:r>
              <a:rPr lang="nl-BE" sz="1600" dirty="0">
                <a:latin typeface="Verdana" pitchFamily="34" charset="0"/>
                <a:ea typeface="ＭＳ Ｐゴシック" pitchFamily="34" charset="-128"/>
              </a:rPr>
              <a:t> Note that US Fed may have kept the interest rate too low during 2002-05</a:t>
            </a:r>
          </a:p>
          <a:p>
            <a:pPr eaLnBrk="1" hangingPunct="1">
              <a:spcBef>
                <a:spcPct val="50000"/>
              </a:spcBef>
              <a:buFontTx/>
              <a:buChar char="•"/>
            </a:pPr>
            <a:endParaRPr lang="nl-BE" sz="1600" dirty="0">
              <a:latin typeface="Verdana" pitchFamily="34" charset="0"/>
              <a:ea typeface="ＭＳ Ｐゴシック" pitchFamily="34" charset="-128"/>
            </a:endParaRPr>
          </a:p>
          <a:p>
            <a:pPr eaLnBrk="1" hangingPunct="1">
              <a:spcBef>
                <a:spcPct val="50000"/>
              </a:spcBef>
            </a:pPr>
            <a:endParaRPr lang="en-US" sz="1600" dirty="0">
              <a:latin typeface="Verdana" pitchFamily="34" charset="0"/>
              <a:ea typeface="ＭＳ Ｐゴシック" pitchFamily="34" charset="-128"/>
            </a:endParaRPr>
          </a:p>
        </p:txBody>
      </p:sp>
      <p:sp>
        <p:nvSpPr>
          <p:cNvPr id="21508" name="Rectangle 4"/>
          <p:cNvSpPr>
            <a:spLocks noChangeArrowheads="1"/>
          </p:cNvSpPr>
          <p:nvPr/>
        </p:nvSpPr>
        <p:spPr bwMode="auto">
          <a:xfrm>
            <a:off x="0" y="0"/>
            <a:ext cx="706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1600" b="1">
                <a:latin typeface="Verdana" pitchFamily="34" charset="0"/>
              </a:rPr>
              <a:t>Figure 8.6  </a:t>
            </a:r>
            <a:r>
              <a:rPr lang="en-US" sz="1600">
                <a:latin typeface="Verdana" pitchFamily="34" charset="0"/>
              </a:rPr>
              <a:t>Short-term interest rate and output gap (1999–2010)</a:t>
            </a:r>
          </a:p>
        </p:txBody>
      </p:sp>
      <p:sp>
        <p:nvSpPr>
          <p:cNvPr id="21509" name="Text Box 5"/>
          <p:cNvSpPr txBox="1">
            <a:spLocks noChangeArrowheads="1"/>
          </p:cNvSpPr>
          <p:nvPr/>
        </p:nvSpPr>
        <p:spPr bwMode="auto">
          <a:xfrm>
            <a:off x="2916238" y="69215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Verdana" pitchFamily="34" charset="0"/>
                <a:ea typeface="ＭＳ Ｐゴシック" pitchFamily="34" charset="-128"/>
              </a:rPr>
              <a:t>Eurozone</a:t>
            </a:r>
          </a:p>
        </p:txBody>
      </p:sp>
      <p:sp>
        <p:nvSpPr>
          <p:cNvPr id="21510" name="Text Box 6"/>
          <p:cNvSpPr txBox="1">
            <a:spLocks noChangeArrowheads="1"/>
          </p:cNvSpPr>
          <p:nvPr/>
        </p:nvSpPr>
        <p:spPr bwMode="auto">
          <a:xfrm>
            <a:off x="3059113" y="3716338"/>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Verdana" pitchFamily="34" charset="0"/>
                <a:ea typeface="ＭＳ Ｐゴシック" pitchFamily="34" charset="-128"/>
              </a:rPr>
              <a:t>US</a:t>
            </a:r>
          </a:p>
        </p:txBody>
      </p:sp>
      <p:pic>
        <p:nvPicPr>
          <p:cNvPr id="215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52705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05263"/>
            <a:ext cx="52705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 calcmode="lin" valueType="num">
                                      <p:cBhvr additive="base">
                                        <p:cTn id="13" dur="500" fill="hold"/>
                                        <p:tgtEl>
                                          <p:spTgt spid="302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2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2083">
                                            <p:txEl>
                                              <p:pRg st="2" end="2"/>
                                            </p:txEl>
                                          </p:spTgt>
                                        </p:tgtEl>
                                        <p:attrNameLst>
                                          <p:attrName>style.visibility</p:attrName>
                                        </p:attrNameLst>
                                      </p:cBhvr>
                                      <p:to>
                                        <p:strVal val="visible"/>
                                      </p:to>
                                    </p:set>
                                    <p:anim calcmode="lin" valueType="num">
                                      <p:cBhvr additive="base">
                                        <p:cTn id="19" dur="500" fill="hold"/>
                                        <p:tgtEl>
                                          <p:spTgt spid="302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2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2083">
                                            <p:txEl>
                                              <p:pRg st="3" end="3"/>
                                            </p:txEl>
                                          </p:spTgt>
                                        </p:tgtEl>
                                        <p:attrNameLst>
                                          <p:attrName>style.visibility</p:attrName>
                                        </p:attrNameLst>
                                      </p:cBhvr>
                                      <p:to>
                                        <p:strVal val="visible"/>
                                      </p:to>
                                    </p:set>
                                    <p:anim calcmode="lin" valueType="num">
                                      <p:cBhvr additive="base">
                                        <p:cTn id="25" dur="500" fill="hold"/>
                                        <p:tgtEl>
                                          <p:spTgt spid="302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2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2083">
                                            <p:txEl>
                                              <p:pRg st="4" end="4"/>
                                            </p:txEl>
                                          </p:spTgt>
                                        </p:tgtEl>
                                        <p:attrNameLst>
                                          <p:attrName>style.visibility</p:attrName>
                                        </p:attrNameLst>
                                      </p:cBhvr>
                                      <p:to>
                                        <p:strVal val="visible"/>
                                      </p:to>
                                    </p:set>
                                    <p:anim calcmode="lin" valueType="num">
                                      <p:cBhvr additive="base">
                                        <p:cTn id="31" dur="500" fill="hold"/>
                                        <p:tgtEl>
                                          <p:spTgt spid="302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2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2083">
                                            <p:txEl>
                                              <p:pRg st="5" end="5"/>
                                            </p:txEl>
                                          </p:spTgt>
                                        </p:tgtEl>
                                        <p:attrNameLst>
                                          <p:attrName>style.visibility</p:attrName>
                                        </p:attrNameLst>
                                      </p:cBhvr>
                                      <p:to>
                                        <p:strVal val="visible"/>
                                      </p:to>
                                    </p:set>
                                    <p:anim calcmode="lin" valueType="num">
                                      <p:cBhvr additive="base">
                                        <p:cTn id="37" dur="500" fill="hold"/>
                                        <p:tgtEl>
                                          <p:spTgt spid="302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2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Unconventional monetary policies</a:t>
            </a:r>
            <a:endParaRPr lang="en-GB" dirty="0">
              <a:solidFill>
                <a:schemeClr val="tx1"/>
              </a:solidFill>
            </a:endParaRPr>
          </a:p>
        </p:txBody>
      </p:sp>
      <p:sp>
        <p:nvSpPr>
          <p:cNvPr id="3" name="Content Placeholder 2"/>
          <p:cNvSpPr>
            <a:spLocks noGrp="1"/>
          </p:cNvSpPr>
          <p:nvPr>
            <p:ph idx="1"/>
          </p:nvPr>
        </p:nvSpPr>
        <p:spPr/>
        <p:txBody>
          <a:bodyPr>
            <a:normAutofit lnSpcReduction="10000"/>
          </a:bodyPr>
          <a:lstStyle/>
          <a:p>
            <a:r>
              <a:rPr lang="en-GB" dirty="0" smtClean="0"/>
              <a:t>Communication policies to shape public expectations.</a:t>
            </a:r>
          </a:p>
          <a:p>
            <a:endParaRPr lang="en-GB" dirty="0" smtClean="0"/>
          </a:p>
          <a:p>
            <a:r>
              <a:rPr lang="en-GB" dirty="0" smtClean="0"/>
              <a:t>Increasing central banks balance sheet beyond the level needed to set policy rate to zero. (Quantitative easing)</a:t>
            </a:r>
          </a:p>
          <a:p>
            <a:endParaRPr lang="en-GB" dirty="0" smtClean="0"/>
          </a:p>
          <a:p>
            <a:r>
              <a:rPr lang="en-GB" dirty="0" smtClean="0"/>
              <a:t>Shifting the composition of central banks’ balance sheet to affect relative supplies of securities held by public (Credit easing)</a:t>
            </a:r>
          </a:p>
        </p:txBody>
      </p:sp>
    </p:spTree>
    <p:extLst>
      <p:ext uri="{BB962C8B-B14F-4D97-AF65-F5344CB8AC3E}">
        <p14:creationId xmlns:p14="http://schemas.microsoft.com/office/powerpoint/2010/main" val="27137780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Communication policies</a:t>
            </a:r>
            <a:endParaRPr lang="en-GB"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GB" dirty="0" smtClean="0"/>
              <a:t>Interest rate approaches zero, but may still be high due to deflationary pressures.</a:t>
            </a:r>
          </a:p>
          <a:p>
            <a:endParaRPr lang="en-GB" dirty="0" smtClean="0"/>
          </a:p>
          <a:p>
            <a:r>
              <a:rPr lang="en-GB" dirty="0" smtClean="0"/>
              <a:t>Long-term interest rates and yields that are important for investment and spending.</a:t>
            </a:r>
          </a:p>
          <a:p>
            <a:endParaRPr lang="en-GB" dirty="0" smtClean="0"/>
          </a:p>
          <a:p>
            <a:r>
              <a:rPr lang="en-GB" dirty="0" smtClean="0"/>
              <a:t>Central bank has less control on long term interest rate, but they can influence long term interest rates and yields by Communication.</a:t>
            </a:r>
          </a:p>
          <a:p>
            <a:endParaRPr lang="en-GB" dirty="0" smtClean="0"/>
          </a:p>
          <a:p>
            <a:r>
              <a:rPr lang="en-GB" dirty="0" smtClean="0"/>
              <a:t>Committing to a low interest rate policy over longer term can support investment and asset prices. </a:t>
            </a:r>
          </a:p>
          <a:p>
            <a:endParaRPr lang="en-GB" dirty="0" smtClean="0"/>
          </a:p>
          <a:p>
            <a:r>
              <a:rPr lang="en-GB" dirty="0" smtClean="0"/>
              <a:t>Conditional commitment and unconditional commitment</a:t>
            </a:r>
            <a:endParaRPr lang="en-GB" dirty="0"/>
          </a:p>
        </p:txBody>
      </p:sp>
    </p:spTree>
    <p:extLst>
      <p:ext uri="{BB962C8B-B14F-4D97-AF65-F5344CB8AC3E}">
        <p14:creationId xmlns:p14="http://schemas.microsoft.com/office/powerpoint/2010/main" val="7399686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49275"/>
            <a:ext cx="8229600" cy="5903913"/>
          </a:xfrm>
        </p:spPr>
      </p:pic>
    </p:spTree>
    <p:extLst>
      <p:ext uri="{BB962C8B-B14F-4D97-AF65-F5344CB8AC3E}">
        <p14:creationId xmlns:p14="http://schemas.microsoft.com/office/powerpoint/2010/main" val="42495985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476250"/>
            <a:ext cx="8229600" cy="5649913"/>
          </a:xfrm>
        </p:spPr>
      </p:pic>
      <p:sp>
        <p:nvSpPr>
          <p:cNvPr id="5123" name="Rectangle 4"/>
          <p:cNvSpPr>
            <a:spLocks noChangeArrowheads="1"/>
          </p:cNvSpPr>
          <p:nvPr/>
        </p:nvSpPr>
        <p:spPr bwMode="auto">
          <a:xfrm>
            <a:off x="250825" y="6302375"/>
            <a:ext cx="889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Mervyn King, Governor of the Bank of England, explains QE</a:t>
            </a:r>
            <a:endParaRPr lang="en-GB" sz="1600" b="1"/>
          </a:p>
        </p:txBody>
      </p:sp>
    </p:spTree>
    <p:extLst>
      <p:ext uri="{BB962C8B-B14F-4D97-AF65-F5344CB8AC3E}">
        <p14:creationId xmlns:p14="http://schemas.microsoft.com/office/powerpoint/2010/main" val="28754709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6584"/>
            <a:ext cx="7772400" cy="838200"/>
          </a:xfrm>
        </p:spPr>
        <p:txBody>
          <a:bodyPr/>
          <a:lstStyle/>
          <a:p>
            <a:r>
              <a:rPr lang="en-GB" dirty="0" smtClean="0">
                <a:solidFill>
                  <a:schemeClr val="tx1"/>
                </a:solidFill>
              </a:rPr>
              <a:t>Quantitative easing</a:t>
            </a:r>
            <a:endParaRPr lang="en-GB"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GB" dirty="0" smtClean="0"/>
              <a:t>Bernanke et al (2004) describes quantitative easing as  policies which increase the size of the central bank balance sheet beyond the level needed to set policy rate to zero. </a:t>
            </a:r>
          </a:p>
          <a:p>
            <a:endParaRPr lang="en-GB" dirty="0" smtClean="0"/>
          </a:p>
          <a:p>
            <a:r>
              <a:rPr lang="en-GB" dirty="0" smtClean="0"/>
              <a:t>BoE defines QE as central banks buying public and private sector financial assets using central bank money. </a:t>
            </a:r>
          </a:p>
          <a:p>
            <a:endParaRPr lang="en-GB" dirty="0" smtClean="0"/>
          </a:p>
          <a:p>
            <a:r>
              <a:rPr lang="en-GB" dirty="0" smtClean="0"/>
              <a:t>Others define it as asset purchases financed by an expansion of the monetary supply. </a:t>
            </a:r>
          </a:p>
          <a:p>
            <a:endParaRPr lang="en-GB" dirty="0" smtClean="0"/>
          </a:p>
          <a:p>
            <a:r>
              <a:rPr lang="en-GB" dirty="0" smtClean="0"/>
              <a:t>It is also defined as monetary policy action which leads to an increase in the monetary base.</a:t>
            </a:r>
            <a:endParaRPr lang="en-GB" dirty="0"/>
          </a:p>
        </p:txBody>
      </p:sp>
    </p:spTree>
    <p:extLst>
      <p:ext uri="{BB962C8B-B14F-4D97-AF65-F5344CB8AC3E}">
        <p14:creationId xmlns:p14="http://schemas.microsoft.com/office/powerpoint/2010/main" val="10871386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Quantitative easing</a:t>
            </a: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dirty="0" smtClean="0"/>
              <a:t>QE can be achieved by paying interest on reserve balances of depository institutions held in central banks.</a:t>
            </a:r>
          </a:p>
          <a:p>
            <a:endParaRPr lang="en-GB" dirty="0"/>
          </a:p>
          <a:p>
            <a:r>
              <a:rPr lang="en-GB" dirty="0" smtClean="0"/>
              <a:t>No banks will lend to other banks at a lower rate than the deposit rate.</a:t>
            </a:r>
          </a:p>
          <a:p>
            <a:endParaRPr lang="en-GB" dirty="0" smtClean="0"/>
          </a:p>
          <a:p>
            <a:r>
              <a:rPr lang="en-GB" dirty="0" smtClean="0"/>
              <a:t>Central banks supply reserves without driving market interest rates below deposit rates.</a:t>
            </a:r>
            <a:endParaRPr lang="en-GB" dirty="0"/>
          </a:p>
        </p:txBody>
      </p:sp>
    </p:spTree>
    <p:extLst>
      <p:ext uri="{BB962C8B-B14F-4D97-AF65-F5344CB8AC3E}">
        <p14:creationId xmlns:p14="http://schemas.microsoft.com/office/powerpoint/2010/main" val="11917164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sz="1700" dirty="0" smtClean="0"/>
          </a:p>
          <a:p>
            <a:pPr marL="0" indent="0">
              <a:buNone/>
            </a:pPr>
            <a:endParaRPr lang="en-GB" sz="1700" dirty="0"/>
          </a:p>
          <a:p>
            <a:pPr marL="0" indent="0">
              <a:buNone/>
            </a:pPr>
            <a:r>
              <a:rPr lang="en-GB" sz="1700" dirty="0" smtClean="0"/>
              <a:t>Joyce, M. , D. Miles,  </a:t>
            </a:r>
            <a:r>
              <a:rPr lang="en-GB" sz="1700" dirty="0"/>
              <a:t>A</a:t>
            </a:r>
            <a:r>
              <a:rPr lang="en-GB" sz="1700" dirty="0" smtClean="0"/>
              <a:t>., Scott and D. </a:t>
            </a:r>
            <a:r>
              <a:rPr lang="en-GB" sz="1700" dirty="0" err="1"/>
              <a:t>V</a:t>
            </a:r>
            <a:r>
              <a:rPr lang="en-GB" sz="1700" dirty="0" err="1" smtClean="0"/>
              <a:t>ayanos</a:t>
            </a:r>
            <a:r>
              <a:rPr lang="en-GB" sz="1700" dirty="0" smtClean="0"/>
              <a:t>., 2012. Quantitative </a:t>
            </a:r>
            <a:r>
              <a:rPr lang="en-GB" sz="1700" dirty="0" err="1" smtClean="0"/>
              <a:t>eacing</a:t>
            </a:r>
            <a:r>
              <a:rPr lang="en-GB" sz="1700" dirty="0" smtClean="0"/>
              <a:t> and unconventional monetary policy – an introduction. </a:t>
            </a:r>
            <a:r>
              <a:rPr lang="en-GB" sz="1700" i="1" dirty="0" smtClean="0"/>
              <a:t>Economic Journal</a:t>
            </a:r>
            <a:r>
              <a:rPr lang="en-GB" sz="1700" dirty="0" smtClean="0"/>
              <a:t>, Vol. 122</a:t>
            </a:r>
            <a:endParaRPr lang="en-GB" sz="17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008474" cy="396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6849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Quantitative easing</a:t>
            </a:r>
            <a:endParaRPr lang="en-GB" dirty="0">
              <a:solidFill>
                <a:schemeClr val="tx1"/>
              </a:solidFill>
            </a:endParaRPr>
          </a:p>
        </p:txBody>
      </p:sp>
      <p:sp>
        <p:nvSpPr>
          <p:cNvPr id="3" name="Content Placeholder 2"/>
          <p:cNvSpPr>
            <a:spLocks noGrp="1"/>
          </p:cNvSpPr>
          <p:nvPr>
            <p:ph idx="1"/>
          </p:nvPr>
        </p:nvSpPr>
        <p:spPr/>
        <p:txBody>
          <a:bodyPr>
            <a:normAutofit fontScale="92500"/>
          </a:bodyPr>
          <a:lstStyle/>
          <a:p>
            <a:r>
              <a:rPr lang="en-GB" dirty="0" smtClean="0"/>
              <a:t>QE effect is highly uncertain. </a:t>
            </a:r>
          </a:p>
          <a:p>
            <a:endParaRPr lang="en-GB" dirty="0" smtClean="0"/>
          </a:p>
          <a:p>
            <a:r>
              <a:rPr lang="en-GB" dirty="0" smtClean="0"/>
              <a:t>QE may be complementary to communication policies in shaping of private sector expectations of future short term interest rates or price levels.</a:t>
            </a:r>
          </a:p>
          <a:p>
            <a:endParaRPr lang="en-GB" dirty="0" smtClean="0"/>
          </a:p>
          <a:p>
            <a:r>
              <a:rPr lang="en-GB" dirty="0" smtClean="0"/>
              <a:t>QE provides a visible signal to the public about central banks’ intention for future prices and makes low interest rate policy more credible (Bernanke and Reinhart, 2004).</a:t>
            </a:r>
            <a:endParaRPr lang="en-GB" dirty="0"/>
          </a:p>
        </p:txBody>
      </p:sp>
    </p:spTree>
    <p:extLst>
      <p:ext uri="{BB962C8B-B14F-4D97-AF65-F5344CB8AC3E}">
        <p14:creationId xmlns:p14="http://schemas.microsoft.com/office/powerpoint/2010/main" val="11055131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solidFill>
                  <a:schemeClr val="accent2"/>
                </a:solidFill>
              </a:rPr>
              <a:t>But QE may not be enough to avoid</a:t>
            </a:r>
            <a:br>
              <a:rPr lang="it-IT" b="1" dirty="0" smtClean="0">
                <a:solidFill>
                  <a:schemeClr val="accent2"/>
                </a:solidFill>
              </a:rPr>
            </a:br>
            <a:r>
              <a:rPr lang="it-IT" b="1" dirty="0" smtClean="0">
                <a:solidFill>
                  <a:schemeClr val="accent2"/>
                </a:solidFill>
              </a:rPr>
              <a:t>the </a:t>
            </a:r>
            <a:r>
              <a:rPr lang="it-IT" b="1" i="1" dirty="0" smtClean="0">
                <a:solidFill>
                  <a:schemeClr val="accent2"/>
                </a:solidFill>
              </a:rPr>
              <a:t>liquidity trap</a:t>
            </a:r>
            <a:endParaRPr lang="en-GB" dirty="0"/>
          </a:p>
        </p:txBody>
      </p:sp>
      <p:sp>
        <p:nvSpPr>
          <p:cNvPr id="3" name="Content Placeholder 2"/>
          <p:cNvSpPr>
            <a:spLocks noGrp="1"/>
          </p:cNvSpPr>
          <p:nvPr>
            <p:ph idx="1"/>
          </p:nvPr>
        </p:nvSpPr>
        <p:spPr/>
        <p:txBody>
          <a:bodyPr/>
          <a:lstStyle/>
          <a:p>
            <a:endParaRPr lang="en-GB"/>
          </a:p>
        </p:txBody>
      </p:sp>
      <p:pic>
        <p:nvPicPr>
          <p:cNvPr id="1026" name="Picture 2" descr="File:Liquidity trap IS-L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37171"/>
            <a:ext cx="550545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579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Credit easing</a:t>
            </a:r>
            <a:endParaRPr lang="en-GB"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GB" dirty="0" smtClean="0"/>
              <a:t>Central banks can shift the composition of their balance sheets to affect relative demand/supply of securities. </a:t>
            </a:r>
          </a:p>
          <a:p>
            <a:endParaRPr lang="en-GB" dirty="0" smtClean="0"/>
          </a:p>
          <a:p>
            <a:r>
              <a:rPr lang="en-GB" dirty="0" smtClean="0"/>
              <a:t>Such transactions influences term premiums, liquidity premiums and risks associated with different securities.</a:t>
            </a:r>
          </a:p>
          <a:p>
            <a:endParaRPr lang="en-GB" dirty="0" smtClean="0"/>
          </a:p>
          <a:p>
            <a:r>
              <a:rPr lang="en-GB" dirty="0" smtClean="0"/>
              <a:t>Central bank purchases target assets or specific segments of securities market. </a:t>
            </a:r>
          </a:p>
          <a:p>
            <a:endParaRPr lang="en-GB" dirty="0" smtClean="0"/>
          </a:p>
          <a:p>
            <a:r>
              <a:rPr lang="en-GB" dirty="0" smtClean="0"/>
              <a:t>The goal is to alter composition of private sector balance sheets by changing the central bank’s exposure to private sector claims. </a:t>
            </a:r>
            <a:endParaRPr lang="en-GB" dirty="0"/>
          </a:p>
        </p:txBody>
      </p:sp>
    </p:spTree>
    <p:extLst>
      <p:ext uri="{BB962C8B-B14F-4D97-AF65-F5344CB8AC3E}">
        <p14:creationId xmlns:p14="http://schemas.microsoft.com/office/powerpoint/2010/main" val="40794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76238"/>
            <a:ext cx="662622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hlinkClick r:id="rId2"/>
              </a:rPr>
              <a:t>http://blogs.ft.com/economistsforum/2012/05/central-banks-should-do-much-more/</a:t>
            </a:r>
            <a:endParaRPr lang="en-GB" dirty="0"/>
          </a:p>
        </p:txBody>
      </p:sp>
      <p:pic>
        <p:nvPicPr>
          <p:cNvPr id="5122" name="Picture 2" descr="http://blogs.r.ftdata.co.uk/economistsforum/files/2012/05/farmer-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620688"/>
            <a:ext cx="811843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10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GB" sz="3200" dirty="0" smtClean="0">
                <a:solidFill>
                  <a:schemeClr val="tx1"/>
                </a:solidFill>
              </a:rPr>
              <a:t>Examples of UK unconventional monetary policies</a:t>
            </a:r>
            <a:endParaRPr lang="en-GB" sz="3200" dirty="0">
              <a:solidFill>
                <a:schemeClr val="tx1"/>
              </a:solidFill>
            </a:endParaRPr>
          </a:p>
        </p:txBody>
      </p:sp>
      <p:sp>
        <p:nvSpPr>
          <p:cNvPr id="3" name="Content Placeholder 2"/>
          <p:cNvSpPr>
            <a:spLocks noGrp="1"/>
          </p:cNvSpPr>
          <p:nvPr>
            <p:ph idx="1"/>
          </p:nvPr>
        </p:nvSpPr>
        <p:spPr>
          <a:xfrm>
            <a:off x="467544" y="1340768"/>
            <a:ext cx="8229600" cy="4525963"/>
          </a:xfrm>
        </p:spPr>
        <p:txBody>
          <a:bodyPr>
            <a:noAutofit/>
          </a:bodyPr>
          <a:lstStyle/>
          <a:p>
            <a:r>
              <a:rPr lang="en-GB" sz="2000" dirty="0" smtClean="0"/>
              <a:t>December 2007, BoE offered additional 3 month repos against wider collateral,… AAA residential mortgage backed securities and covered bonds.</a:t>
            </a:r>
          </a:p>
          <a:p>
            <a:endParaRPr lang="en-GB" sz="2000" dirty="0" smtClean="0"/>
          </a:p>
          <a:p>
            <a:r>
              <a:rPr lang="en-GB" sz="2000" dirty="0" smtClean="0"/>
              <a:t>April 2008, BoE introduced Special Liquidity Scheme (SLS) to allow banks to  swap high-quality but temporarily illiquid MBS for more liquid UK treasury bills.</a:t>
            </a:r>
          </a:p>
          <a:p>
            <a:endParaRPr lang="en-GB" sz="2000" dirty="0" smtClean="0"/>
          </a:p>
          <a:p>
            <a:r>
              <a:rPr lang="en-GB" sz="2000" dirty="0" smtClean="0"/>
              <a:t>October 2008, Discount window facility (DWF) was introduced for banks to borrow long term government security (gilts) against a wide range of collateral for a fee.</a:t>
            </a:r>
          </a:p>
          <a:p>
            <a:endParaRPr lang="en-GB" sz="2000" dirty="0" smtClean="0"/>
          </a:p>
          <a:p>
            <a:r>
              <a:rPr lang="en-GB" sz="2000" dirty="0" smtClean="0"/>
              <a:t>January 2009, Asset Purchase Facility (APF) was set up to buy high-quality assets financed by the issue of Treasury bills. When the APF is used for monetary policy purposes, purchases of assets are financed by the creation of central bank reserves.</a:t>
            </a:r>
            <a:endParaRPr lang="en-GB" sz="2000" dirty="0"/>
          </a:p>
        </p:txBody>
      </p:sp>
    </p:spTree>
    <p:extLst>
      <p:ext uri="{BB962C8B-B14F-4D97-AF65-F5344CB8AC3E}">
        <p14:creationId xmlns:p14="http://schemas.microsoft.com/office/powerpoint/2010/main" val="28158751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6584"/>
            <a:ext cx="7772400" cy="838200"/>
          </a:xfrm>
        </p:spPr>
        <p:txBody>
          <a:bodyPr/>
          <a:lstStyle/>
          <a:p>
            <a:pPr eaLnBrk="1" fontAlgn="auto" hangingPunct="1">
              <a:spcAft>
                <a:spcPts val="0"/>
              </a:spcAft>
              <a:defRPr/>
            </a:pPr>
            <a:r>
              <a:rPr lang="en-US" dirty="0" smtClean="0">
                <a:solidFill>
                  <a:schemeClr val="tx1"/>
                </a:solidFill>
              </a:rPr>
              <a:t>Securities Market Programme</a:t>
            </a:r>
          </a:p>
        </p:txBody>
      </p:sp>
      <p:sp>
        <p:nvSpPr>
          <p:cNvPr id="10243" name="Content Placeholder 2"/>
          <p:cNvSpPr>
            <a:spLocks noGrp="1"/>
          </p:cNvSpPr>
          <p:nvPr>
            <p:ph idx="1"/>
          </p:nvPr>
        </p:nvSpPr>
        <p:spPr/>
        <p:txBody>
          <a:bodyPr>
            <a:normAutofit/>
          </a:bodyPr>
          <a:lstStyle/>
          <a:p>
            <a:pPr eaLnBrk="1" hangingPunct="1"/>
            <a:r>
              <a:rPr lang="en-US" dirty="0" smtClean="0"/>
              <a:t>The Euro Area experience</a:t>
            </a:r>
          </a:p>
          <a:p>
            <a:pPr eaLnBrk="1" hangingPunct="1"/>
            <a:endParaRPr lang="en-US" dirty="0" smtClean="0"/>
          </a:p>
          <a:p>
            <a:pPr eaLnBrk="1" hangingPunct="1"/>
            <a:r>
              <a:rPr lang="en-US" dirty="0" smtClean="0"/>
              <a:t>Similar but distinct from QE</a:t>
            </a:r>
          </a:p>
          <a:p>
            <a:pPr lvl="1" eaLnBrk="1" hangingPunct="1"/>
            <a:r>
              <a:rPr lang="en-US" dirty="0" smtClean="0"/>
              <a:t>Buy sovereign debt</a:t>
            </a:r>
          </a:p>
          <a:p>
            <a:pPr lvl="1" eaLnBrk="1" hangingPunct="1"/>
            <a:r>
              <a:rPr lang="en-US" dirty="0" smtClean="0"/>
              <a:t>Stabilize “dysfunctional” market segments</a:t>
            </a:r>
          </a:p>
          <a:p>
            <a:pPr lvl="1" eaLnBrk="1" hangingPunct="1"/>
            <a:r>
              <a:rPr lang="en-US" dirty="0" smtClean="0"/>
              <a:t>Restore monetary policy transmission mechanisms</a:t>
            </a:r>
          </a:p>
          <a:p>
            <a:pPr lvl="1" eaLnBrk="1" hangingPunct="1"/>
            <a:r>
              <a:rPr lang="en-US" dirty="0" smtClean="0"/>
              <a:t>3 and 6 month liquidity cycles</a:t>
            </a:r>
          </a:p>
          <a:p>
            <a:pPr lvl="1" eaLnBrk="1" hangingPunct="1"/>
            <a:r>
              <a:rPr lang="en-US" b="1" dirty="0" smtClean="0"/>
              <a:t>Liquidity re-absorbed through other ECB operations</a:t>
            </a:r>
          </a:p>
          <a:p>
            <a:pPr lvl="1"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17857049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tx1"/>
                </a:solidFill>
              </a:rPr>
              <a:t>Risks of Asset Purchase Programs</a:t>
            </a:r>
          </a:p>
        </p:txBody>
      </p:sp>
      <p:sp>
        <p:nvSpPr>
          <p:cNvPr id="14339" name="Rectangle 3"/>
          <p:cNvSpPr>
            <a:spLocks noGrp="1" noChangeArrowheads="1"/>
          </p:cNvSpPr>
          <p:nvPr>
            <p:ph idx="1"/>
          </p:nvPr>
        </p:nvSpPr>
        <p:spPr>
          <a:xfrm>
            <a:off x="4343400" y="2514600"/>
            <a:ext cx="4419600" cy="4343400"/>
          </a:xfrm>
        </p:spPr>
        <p:txBody>
          <a:bodyPr/>
          <a:lstStyle/>
          <a:p>
            <a:pPr eaLnBrk="1" hangingPunct="1">
              <a:lnSpc>
                <a:spcPct val="90000"/>
              </a:lnSpc>
            </a:pPr>
            <a:r>
              <a:rPr lang="en-US" sz="1600" smtClean="0"/>
              <a:t>ECB balance sheet is more risky in the case of Euro member default</a:t>
            </a:r>
          </a:p>
          <a:p>
            <a:pPr eaLnBrk="1" hangingPunct="1">
              <a:lnSpc>
                <a:spcPct val="90000"/>
              </a:lnSpc>
            </a:pPr>
            <a:r>
              <a:rPr lang="en-US" sz="1600" smtClean="0"/>
              <a:t>Banks and other institutions don’t circulate the newly acquired cash</a:t>
            </a:r>
          </a:p>
          <a:p>
            <a:pPr eaLnBrk="1" hangingPunct="1">
              <a:lnSpc>
                <a:spcPct val="90000"/>
              </a:lnSpc>
            </a:pPr>
            <a:r>
              <a:rPr lang="en-US" sz="1600" smtClean="0"/>
              <a:t>Banks invest their cash overseas or in speculative markets</a:t>
            </a:r>
          </a:p>
          <a:p>
            <a:pPr eaLnBrk="1" hangingPunct="1">
              <a:lnSpc>
                <a:spcPct val="90000"/>
              </a:lnSpc>
            </a:pPr>
            <a:r>
              <a:rPr lang="en-US" sz="1600" smtClean="0"/>
              <a:t>Prolonged low interest rates may lead to financial bubbles in the future</a:t>
            </a:r>
          </a:p>
          <a:p>
            <a:pPr eaLnBrk="1" hangingPunct="1">
              <a:lnSpc>
                <a:spcPct val="90000"/>
              </a:lnSpc>
            </a:pPr>
            <a:r>
              <a:rPr lang="en-US" sz="1600" smtClean="0"/>
              <a:t>Decreases fiscal agility of ECB in other areas</a:t>
            </a:r>
          </a:p>
          <a:p>
            <a:pPr eaLnBrk="1" hangingPunct="1">
              <a:lnSpc>
                <a:spcPct val="90000"/>
              </a:lnSpc>
            </a:pPr>
            <a:endParaRPr lang="en-US" sz="1600" smtClean="0"/>
          </a:p>
        </p:txBody>
      </p:sp>
      <p:sp>
        <p:nvSpPr>
          <p:cNvPr id="7" name="Rectangle 2"/>
          <p:cNvSpPr txBox="1">
            <a:spLocks noChangeArrowheads="1"/>
          </p:cNvSpPr>
          <p:nvPr/>
        </p:nvSpPr>
        <p:spPr bwMode="auto">
          <a:xfrm>
            <a:off x="533400" y="1600200"/>
            <a:ext cx="3352800" cy="685800"/>
          </a:xfrm>
          <a:prstGeom prst="rect">
            <a:avLst/>
          </a:prstGeom>
          <a:noFill/>
          <a:ln w="9525">
            <a:noFill/>
            <a:miter lim="800000"/>
            <a:headEnd/>
            <a:tailEnd/>
          </a:ln>
          <a:effectLst>
            <a:outerShdw dist="35921" dir="2700000" algn="ctr" rotWithShape="0">
              <a:schemeClr val="bg2">
                <a:alpha val="99962"/>
              </a:schemeClr>
            </a:outerShdw>
          </a:effectLst>
        </p:spPr>
        <p:txBody>
          <a:bodyPr anchor="ctr"/>
          <a:lstStyle/>
          <a:p>
            <a:pPr algn="r" eaLnBrk="1" hangingPunct="1">
              <a:defRPr/>
            </a:pPr>
            <a:r>
              <a:rPr lang="en-US" sz="2800" b="1" kern="0" dirty="0">
                <a:latin typeface="+mj-lt"/>
                <a:ea typeface="+mj-ea"/>
                <a:cs typeface="+mj-cs"/>
              </a:rPr>
              <a:t>Quantitative Easing</a:t>
            </a:r>
          </a:p>
        </p:txBody>
      </p:sp>
      <p:sp>
        <p:nvSpPr>
          <p:cNvPr id="8" name="Rectangle 2"/>
          <p:cNvSpPr txBox="1">
            <a:spLocks noChangeArrowheads="1"/>
          </p:cNvSpPr>
          <p:nvPr/>
        </p:nvSpPr>
        <p:spPr bwMode="auto">
          <a:xfrm>
            <a:off x="5334000" y="1600200"/>
            <a:ext cx="2743200" cy="685800"/>
          </a:xfrm>
          <a:prstGeom prst="rect">
            <a:avLst/>
          </a:prstGeom>
          <a:noFill/>
          <a:ln w="9525">
            <a:noFill/>
            <a:miter lim="800000"/>
            <a:headEnd/>
            <a:tailEnd/>
          </a:ln>
          <a:effectLst>
            <a:outerShdw dist="35921" dir="2700000" algn="ctr" rotWithShape="0">
              <a:schemeClr val="bg2">
                <a:alpha val="99962"/>
              </a:schemeClr>
            </a:outerShdw>
          </a:effectLst>
        </p:spPr>
        <p:txBody>
          <a:bodyPr anchor="ctr"/>
          <a:lstStyle/>
          <a:p>
            <a:pPr algn="ctr" eaLnBrk="1" hangingPunct="1">
              <a:defRPr/>
            </a:pPr>
            <a:r>
              <a:rPr lang="en-US" sz="2800" b="1" kern="0" dirty="0">
                <a:latin typeface="+mj-lt"/>
                <a:ea typeface="+mj-ea"/>
                <a:cs typeface="+mj-cs"/>
              </a:rPr>
              <a:t>SMP</a:t>
            </a:r>
          </a:p>
        </p:txBody>
      </p:sp>
      <p:sp>
        <p:nvSpPr>
          <p:cNvPr id="9" name="Rectangle 3"/>
          <p:cNvSpPr txBox="1">
            <a:spLocks noChangeArrowheads="1"/>
          </p:cNvSpPr>
          <p:nvPr/>
        </p:nvSpPr>
        <p:spPr>
          <a:xfrm>
            <a:off x="0" y="2514600"/>
            <a:ext cx="4419600" cy="4343400"/>
          </a:xfrm>
          <a:prstGeom prst="rect">
            <a:avLst/>
          </a:prstGeom>
        </p:spPr>
        <p:txBody>
          <a:bodyPr lIns="54864" tIns="91440">
            <a:normAutofit/>
          </a:bodyPr>
          <a:lstStyle/>
          <a:p>
            <a:pPr marL="438912" indent="-320040" eaLnBrk="1" fontAlgn="auto" hangingPunct="1">
              <a:lnSpc>
                <a:spcPct val="90000"/>
              </a:lnSpc>
              <a:spcBef>
                <a:spcPts val="0"/>
              </a:spcBef>
              <a:spcAft>
                <a:spcPts val="0"/>
              </a:spcAft>
              <a:buClr>
                <a:schemeClr val="accent1"/>
              </a:buClr>
              <a:buSzPct val="80000"/>
              <a:buFont typeface="Wingdings 2"/>
              <a:buChar char=""/>
              <a:defRPr/>
            </a:pPr>
            <a:r>
              <a:rPr lang="en-US" sz="1600" dirty="0">
                <a:latin typeface="+mn-lt"/>
                <a:ea typeface="+mn-ea"/>
              </a:rPr>
              <a:t>Possible inflation risks, especially if GDP growth does not keep up with the new issuance of debt</a:t>
            </a:r>
          </a:p>
          <a:p>
            <a:pPr marL="438912" indent="-320040" eaLnBrk="1" fontAlgn="auto" hangingPunct="1">
              <a:lnSpc>
                <a:spcPct val="90000"/>
              </a:lnSpc>
              <a:spcBef>
                <a:spcPts val="0"/>
              </a:spcBef>
              <a:spcAft>
                <a:spcPts val="0"/>
              </a:spcAft>
              <a:buClr>
                <a:schemeClr val="accent1"/>
              </a:buClr>
              <a:buSzPct val="80000"/>
              <a:buFont typeface="Wingdings 2"/>
              <a:buChar char=""/>
              <a:defRPr/>
            </a:pPr>
            <a:r>
              <a:rPr lang="en-US" sz="1600" dirty="0">
                <a:latin typeface="+mn-lt"/>
                <a:ea typeface="+mn-ea"/>
              </a:rPr>
              <a:t>Banks and other institutions don’t circulate the newly acquired cash</a:t>
            </a:r>
          </a:p>
          <a:p>
            <a:pPr marL="438912" indent="-320040" eaLnBrk="1" fontAlgn="auto" hangingPunct="1">
              <a:lnSpc>
                <a:spcPct val="90000"/>
              </a:lnSpc>
              <a:spcBef>
                <a:spcPts val="0"/>
              </a:spcBef>
              <a:spcAft>
                <a:spcPts val="0"/>
              </a:spcAft>
              <a:buClr>
                <a:schemeClr val="accent1"/>
              </a:buClr>
              <a:buSzPct val="80000"/>
              <a:buFont typeface="Wingdings 2"/>
              <a:buChar char=""/>
              <a:defRPr/>
            </a:pPr>
            <a:r>
              <a:rPr lang="en-US" sz="1600" dirty="0">
                <a:latin typeface="+mn-lt"/>
                <a:ea typeface="+mn-ea"/>
              </a:rPr>
              <a:t>Banks invest their cash overseas or in speculative markets</a:t>
            </a:r>
          </a:p>
          <a:p>
            <a:pPr marL="438912" indent="-320040" eaLnBrk="1" fontAlgn="auto" hangingPunct="1">
              <a:lnSpc>
                <a:spcPct val="90000"/>
              </a:lnSpc>
              <a:spcBef>
                <a:spcPts val="0"/>
              </a:spcBef>
              <a:spcAft>
                <a:spcPts val="0"/>
              </a:spcAft>
              <a:buClr>
                <a:schemeClr val="accent1"/>
              </a:buClr>
              <a:buSzPct val="80000"/>
              <a:buFont typeface="Wingdings 2"/>
              <a:buChar char=""/>
              <a:defRPr/>
            </a:pPr>
            <a:r>
              <a:rPr lang="en-US" sz="1600" dirty="0">
                <a:latin typeface="+mn-lt"/>
                <a:ea typeface="+mn-ea"/>
              </a:rPr>
              <a:t>Prolonged low interest rates may lead to financial bubbles in the future</a:t>
            </a:r>
          </a:p>
          <a:p>
            <a:pPr marL="438912" indent="-320040" eaLnBrk="1" fontAlgn="auto" hangingPunct="1">
              <a:lnSpc>
                <a:spcPct val="90000"/>
              </a:lnSpc>
              <a:spcBef>
                <a:spcPts val="0"/>
              </a:spcBef>
              <a:spcAft>
                <a:spcPts val="0"/>
              </a:spcAft>
              <a:buClr>
                <a:schemeClr val="accent1"/>
              </a:buClr>
              <a:buSzPct val="80000"/>
              <a:buFont typeface="Wingdings 2"/>
              <a:buChar char=""/>
              <a:defRPr/>
            </a:pPr>
            <a:endParaRPr lang="en-US" sz="1600" dirty="0">
              <a:latin typeface="+mn-lt"/>
              <a:ea typeface="+mn-ea"/>
            </a:endParaRPr>
          </a:p>
        </p:txBody>
      </p:sp>
    </p:spTree>
    <p:extLst>
      <p:ext uri="{BB962C8B-B14F-4D97-AF65-F5344CB8AC3E}">
        <p14:creationId xmlns:p14="http://schemas.microsoft.com/office/powerpoint/2010/main" val="33600315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Risk </a:t>
            </a:r>
            <a:r>
              <a:rPr lang="en-GB" dirty="0" err="1" smtClean="0">
                <a:solidFill>
                  <a:schemeClr val="tx1"/>
                </a:solidFill>
              </a:rPr>
              <a:t>premia</a:t>
            </a:r>
            <a:endParaRPr lang="en-GB" dirty="0">
              <a:solidFill>
                <a:schemeClr val="tx1"/>
              </a:solidFill>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3728" y="1412776"/>
            <a:ext cx="5265001" cy="4185000"/>
          </a:xfrm>
          <a:noFill/>
        </p:spPr>
      </p:pic>
    </p:spTree>
    <p:extLst>
      <p:ext uri="{BB962C8B-B14F-4D97-AF65-F5344CB8AC3E}">
        <p14:creationId xmlns:p14="http://schemas.microsoft.com/office/powerpoint/2010/main" val="15594663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chemeClr val="tx1"/>
                </a:solidFill>
              </a:rPr>
              <a:t>Effective households interest rates in the UK</a:t>
            </a:r>
            <a:endParaRPr lang="en-GB" sz="2800" dirty="0">
              <a:solidFill>
                <a:schemeClr val="tx1"/>
              </a:solidFill>
            </a:endParaRPr>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42" y="1700808"/>
            <a:ext cx="79844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4396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900" dirty="0" smtClean="0">
                <a:solidFill>
                  <a:schemeClr val="tx1"/>
                </a:solidFill>
              </a:rPr>
              <a:t>Reading list on unconventional monetary policy</a:t>
            </a: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fontScale="62500" lnSpcReduction="20000"/>
          </a:bodyPr>
          <a:lstStyle/>
          <a:p>
            <a:r>
              <a:rPr lang="en-GB" dirty="0" smtClean="0"/>
              <a:t>Frederic S. </a:t>
            </a:r>
            <a:r>
              <a:rPr lang="en-GB" dirty="0" err="1" smtClean="0"/>
              <a:t>Mishkin</a:t>
            </a:r>
            <a:r>
              <a:rPr lang="en-GB" dirty="0" smtClean="0"/>
              <a:t>, 1996. "The Channels of Monetary Transmission: Lessons for Monetary Policy," NBER Working Papers 5464.</a:t>
            </a:r>
          </a:p>
          <a:p>
            <a:endParaRPr lang="en-GB" dirty="0" smtClean="0"/>
          </a:p>
          <a:p>
            <a:r>
              <a:rPr lang="en-GB" dirty="0" err="1" smtClean="0"/>
              <a:t>Cecchetti</a:t>
            </a:r>
            <a:r>
              <a:rPr lang="en-GB" dirty="0" smtClean="0"/>
              <a:t>, S. (2009) “Crisis and responses: the Federal Reserve in the early stages of the financial crisis” Journal of Economics Perspectives, </a:t>
            </a:r>
            <a:r>
              <a:rPr lang="en-GB" dirty="0" err="1" smtClean="0"/>
              <a:t>vol</a:t>
            </a:r>
            <a:r>
              <a:rPr lang="en-GB" dirty="0" smtClean="0"/>
              <a:t> 23(1), </a:t>
            </a:r>
            <a:r>
              <a:rPr lang="en-GB" dirty="0" err="1" smtClean="0"/>
              <a:t>pp</a:t>
            </a:r>
            <a:r>
              <a:rPr lang="en-GB" dirty="0" smtClean="0"/>
              <a:t> 51-75. </a:t>
            </a:r>
          </a:p>
          <a:p>
            <a:endParaRPr lang="en-GB" dirty="0" smtClean="0"/>
          </a:p>
          <a:p>
            <a:r>
              <a:rPr lang="en-GB" dirty="0" err="1" smtClean="0"/>
              <a:t>Benford</a:t>
            </a:r>
            <a:r>
              <a:rPr lang="en-GB" dirty="0" smtClean="0"/>
              <a:t>, J., Berry, S., </a:t>
            </a:r>
            <a:r>
              <a:rPr lang="en-GB" dirty="0" err="1" smtClean="0"/>
              <a:t>Nikolov</a:t>
            </a:r>
            <a:r>
              <a:rPr lang="en-GB" dirty="0" smtClean="0"/>
              <a:t>, K., Young, C. and Robson, Mark (2009). “Quantitative easing” Bank of England Quarterly Bulletin, </a:t>
            </a:r>
            <a:r>
              <a:rPr lang="en-GB" dirty="0" err="1" smtClean="0"/>
              <a:t>pp</a:t>
            </a:r>
            <a:r>
              <a:rPr lang="en-GB" dirty="0" smtClean="0"/>
              <a:t> 90-100. </a:t>
            </a:r>
          </a:p>
          <a:p>
            <a:endParaRPr lang="en-GB" dirty="0" smtClean="0"/>
          </a:p>
          <a:p>
            <a:r>
              <a:rPr lang="en-GB" dirty="0" smtClean="0"/>
              <a:t>Meier, A. (2009). “Panacea, Curse, or </a:t>
            </a:r>
            <a:r>
              <a:rPr lang="en-GB" dirty="0" err="1" smtClean="0"/>
              <a:t>Nonevent</a:t>
            </a:r>
            <a:r>
              <a:rPr lang="en-GB" dirty="0" smtClean="0"/>
              <a:t>? Unconventional Monetary Policy in the United Kingdom.” IMF Working Paper 09/163. </a:t>
            </a:r>
          </a:p>
          <a:p>
            <a:endParaRPr lang="en-GB" dirty="0" smtClean="0"/>
          </a:p>
          <a:p>
            <a:r>
              <a:rPr lang="en-GB" dirty="0" err="1" smtClean="0"/>
              <a:t>Borio</a:t>
            </a:r>
            <a:r>
              <a:rPr lang="en-GB" dirty="0" smtClean="0"/>
              <a:t>, C. and </a:t>
            </a:r>
            <a:r>
              <a:rPr lang="en-GB" dirty="0" err="1" smtClean="0"/>
              <a:t>Disyatat</a:t>
            </a:r>
            <a:r>
              <a:rPr lang="en-GB" dirty="0" smtClean="0"/>
              <a:t>, P. (2010) “Unconventional Monetary Policies: An Appraisal,” Manchester School, 78(s1), pp. 53-89.</a:t>
            </a:r>
            <a:endParaRPr lang="en-GB" dirty="0"/>
          </a:p>
        </p:txBody>
      </p:sp>
    </p:spTree>
    <p:extLst>
      <p:ext uri="{BB962C8B-B14F-4D97-AF65-F5344CB8AC3E}">
        <p14:creationId xmlns:p14="http://schemas.microsoft.com/office/powerpoint/2010/main" val="23435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333375"/>
            <a:ext cx="8162925" cy="701675"/>
          </a:xfrm>
        </p:spPr>
        <p:txBody>
          <a:bodyPr/>
          <a:lstStyle/>
          <a:p>
            <a:r>
              <a:rPr lang="en-US" sz="2000" b="1" smtClean="0"/>
              <a:t>Figure 8.8  </a:t>
            </a:r>
            <a:r>
              <a:rPr lang="en-US" sz="2000" smtClean="0"/>
              <a:t>Inflation in Eurozone and in US </a:t>
            </a:r>
            <a:br>
              <a:rPr lang="en-US" sz="2000" smtClean="0"/>
            </a:br>
            <a:r>
              <a:rPr lang="en-US" sz="2000" smtClean="0"/>
              <a:t>(1999– 2005) (%)</a:t>
            </a:r>
          </a:p>
        </p:txBody>
      </p:sp>
      <p:sp>
        <p:nvSpPr>
          <p:cNvPr id="23555" name="Text Box 3"/>
          <p:cNvSpPr txBox="1">
            <a:spLocks noChangeArrowheads="1"/>
          </p:cNvSpPr>
          <p:nvPr/>
        </p:nvSpPr>
        <p:spPr bwMode="auto">
          <a:xfrm>
            <a:off x="6156177" y="1052736"/>
            <a:ext cx="288032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800" dirty="0">
                <a:latin typeface="Verdana" pitchFamily="34" charset="0"/>
              </a:rPr>
              <a:t>Previous conclusion is not affected by inflation experiences</a:t>
            </a:r>
          </a:p>
          <a:p>
            <a:pPr eaLnBrk="1" hangingPunct="1">
              <a:spcBef>
                <a:spcPct val="50000"/>
              </a:spcBef>
            </a:pPr>
            <a:r>
              <a:rPr lang="nl-BE" sz="1800" dirty="0">
                <a:latin typeface="Verdana" pitchFamily="34" charset="0"/>
              </a:rPr>
              <a:t>Both US and Eurozone experienced similar inflation rates</a:t>
            </a:r>
          </a:p>
          <a:p>
            <a:pPr eaLnBrk="1" hangingPunct="1">
              <a:spcBef>
                <a:spcPct val="50000"/>
              </a:spcBef>
            </a:pPr>
            <a:r>
              <a:rPr lang="en-US" sz="1800" dirty="0">
                <a:latin typeface="Verdana" pitchFamily="34" charset="0"/>
              </a:rPr>
              <a:t>Thus, the more cautious attitude of the ECB vis-à-vis output stabilization was not due to greater inflation risks in the Eurozone as compared to the US.</a:t>
            </a:r>
            <a:r>
              <a:rPr lang="en-US" dirty="0">
                <a:latin typeface="Verdana" pitchFamily="34" charset="0"/>
              </a:rPr>
              <a:t> </a:t>
            </a:r>
          </a:p>
        </p:txBody>
      </p:sp>
      <p:graphicFrame>
        <p:nvGraphicFramePr>
          <p:cNvPr id="5" name="Chart 4"/>
          <p:cNvGraphicFramePr>
            <a:graphicFrameLocks/>
          </p:cNvGraphicFramePr>
          <p:nvPr>
            <p:extLst>
              <p:ext uri="{D42A27DB-BD31-4B8C-83A1-F6EECF244321}">
                <p14:modId xmlns:p14="http://schemas.microsoft.com/office/powerpoint/2010/main" val="2762140163"/>
              </p:ext>
            </p:extLst>
          </p:nvPr>
        </p:nvGraphicFramePr>
        <p:xfrm>
          <a:off x="179512" y="1268760"/>
          <a:ext cx="5904656" cy="37652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dirty="0" smtClean="0">
              <a:solidFill>
                <a:schemeClr val="tx1"/>
              </a:solidFill>
            </a:endParaRPr>
          </a:p>
        </p:txBody>
      </p:sp>
      <p:sp>
        <p:nvSpPr>
          <p:cNvPr id="24579" name="Rectangle 3"/>
          <p:cNvSpPr>
            <a:spLocks noGrp="1" noChangeArrowheads="1"/>
          </p:cNvSpPr>
          <p:nvPr>
            <p:ph type="body" idx="1"/>
          </p:nvPr>
        </p:nvSpPr>
        <p:spPr>
          <a:xfrm>
            <a:off x="827088" y="1557338"/>
            <a:ext cx="8110537" cy="4953000"/>
          </a:xfrm>
        </p:spPr>
        <p:txBody>
          <a:bodyPr/>
          <a:lstStyle/>
          <a:p>
            <a:pPr>
              <a:lnSpc>
                <a:spcPct val="90000"/>
              </a:lnSpc>
            </a:pPr>
            <a:r>
              <a:rPr lang="en-US" sz="2400" dirty="0" smtClean="0"/>
              <a:t>Conclusion: the ECB appears to be more conservative than the US Federal Reserve. </a:t>
            </a:r>
          </a:p>
          <a:p>
            <a:pPr lvl="1">
              <a:lnSpc>
                <a:spcPct val="90000"/>
              </a:lnSpc>
            </a:pPr>
            <a:r>
              <a:rPr lang="en-US" sz="2000" dirty="0" smtClean="0"/>
              <a:t>it attaches greater importance to price stability and it is more cautious in reacting to movements in the business cycle than the US Fed.</a:t>
            </a:r>
          </a:p>
          <a:p>
            <a:pPr>
              <a:lnSpc>
                <a:spcPct val="90000"/>
              </a:lnSpc>
            </a:pPr>
            <a:r>
              <a:rPr lang="en-US" sz="2400" dirty="0" smtClean="0"/>
              <a:t>This does not mean that the Federal Reserve followed better policies than the ECB. </a:t>
            </a:r>
          </a:p>
          <a:p>
            <a:pPr>
              <a:lnSpc>
                <a:spcPct val="90000"/>
              </a:lnSpc>
            </a:pPr>
            <a:r>
              <a:rPr lang="en-US" sz="2400" dirty="0" smtClean="0"/>
              <a:t>There is now consensus among economists that the Fed’s monetary policies during 2001–04 were too expansionary for too long </a:t>
            </a:r>
          </a:p>
          <a:p>
            <a:pPr lvl="1">
              <a:lnSpc>
                <a:spcPct val="90000"/>
              </a:lnSpc>
            </a:pPr>
            <a:r>
              <a:rPr lang="en-US" sz="2000" dirty="0" smtClean="0"/>
              <a:t>fueling a boom in the US housing market. </a:t>
            </a:r>
          </a:p>
          <a:p>
            <a:pPr lvl="1">
              <a:lnSpc>
                <a:spcPct val="90000"/>
              </a:lnSpc>
            </a:pPr>
            <a:r>
              <a:rPr lang="en-US" sz="2000" dirty="0" smtClean="0"/>
              <a:t>contributing to a general consumption boom in the US. </a:t>
            </a:r>
          </a:p>
          <a:p>
            <a:pPr lvl="1">
              <a:lnSpc>
                <a:spcPct val="90000"/>
              </a:lnSpc>
            </a:pPr>
            <a:r>
              <a:rPr lang="en-US" sz="2000" dirty="0" smtClean="0"/>
              <a:t>These booms have come to a spectacular end in 2007.</a:t>
            </a:r>
            <a:r>
              <a:rPr lang="en-US" sz="1800"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4213" y="476250"/>
            <a:ext cx="7772400" cy="768350"/>
          </a:xfrm>
        </p:spPr>
        <p:txBody>
          <a:bodyPr/>
          <a:lstStyle/>
          <a:p>
            <a:r>
              <a:rPr lang="en-US" dirty="0" smtClean="0">
                <a:solidFill>
                  <a:schemeClr val="tx1"/>
                </a:solidFill>
              </a:rPr>
              <a:t>Independence and accountability</a:t>
            </a:r>
            <a:r>
              <a:rPr lang="en-GB" sz="3200" dirty="0" smtClean="0">
                <a:solidFill>
                  <a:schemeClr val="tx1"/>
                </a:solidFill>
              </a:rPr>
              <a:t> </a:t>
            </a:r>
          </a:p>
        </p:txBody>
      </p:sp>
      <p:sp>
        <p:nvSpPr>
          <p:cNvPr id="308227" name="Rectangle 3"/>
          <p:cNvSpPr>
            <a:spLocks noGrp="1" noChangeArrowheads="1"/>
          </p:cNvSpPr>
          <p:nvPr>
            <p:ph type="body" idx="1"/>
          </p:nvPr>
        </p:nvSpPr>
        <p:spPr>
          <a:xfrm>
            <a:off x="304800" y="1905000"/>
            <a:ext cx="8718550" cy="4191000"/>
          </a:xfrm>
        </p:spPr>
        <p:txBody>
          <a:bodyPr/>
          <a:lstStyle/>
          <a:p>
            <a:pPr>
              <a:lnSpc>
                <a:spcPct val="90000"/>
              </a:lnSpc>
            </a:pPr>
            <a:r>
              <a:rPr lang="en-US" smtClean="0"/>
              <a:t>Whenever the government delegates power to the central bank there is a corresponding need to have accountability. </a:t>
            </a:r>
          </a:p>
          <a:p>
            <a:pPr>
              <a:lnSpc>
                <a:spcPct val="90000"/>
              </a:lnSpc>
            </a:pPr>
            <a:r>
              <a:rPr lang="en-US" smtClean="0"/>
              <a:t>The reason is that the government maintains its full accountability towards the voter. </a:t>
            </a:r>
          </a:p>
          <a:p>
            <a:pPr>
              <a:lnSpc>
                <a:spcPct val="90000"/>
              </a:lnSpc>
            </a:pPr>
            <a:r>
              <a:rPr lang="en-US" smtClean="0"/>
              <a:t>Thus it cannot afford to delegate power without maintaining control over the use of this power. </a:t>
            </a:r>
          </a:p>
          <a:p>
            <a:pPr>
              <a:lnSpc>
                <a:spcPct val="90000"/>
              </a:lnSpc>
            </a:pPr>
            <a:r>
              <a:rPr lang="en-US" smtClean="0"/>
              <a:t>Independence and accountability are part of the same process of delegation.</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additive="base">
                                        <p:cTn id="7" dur="500" fill="hold"/>
                                        <p:tgtEl>
                                          <p:spTgt spid="308226"/>
                                        </p:tgtEl>
                                        <p:attrNameLst>
                                          <p:attrName>ppt_x</p:attrName>
                                        </p:attrNameLst>
                                      </p:cBhvr>
                                      <p:tavLst>
                                        <p:tav tm="0">
                                          <p:val>
                                            <p:strVal val="0-#ppt_w/2"/>
                                          </p:val>
                                        </p:tav>
                                        <p:tav tm="100000">
                                          <p:val>
                                            <p:strVal val="#ppt_x"/>
                                          </p:val>
                                        </p:tav>
                                      </p:tavLst>
                                    </p:anim>
                                    <p:anim calcmode="lin" valueType="num">
                                      <p:cBhvr additive="base">
                                        <p:cTn id="8" dur="500" fill="hold"/>
                                        <p:tgtEl>
                                          <p:spTgt spid="308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227">
                                            <p:txEl>
                                              <p:pRg st="0" end="0"/>
                                            </p:txEl>
                                          </p:spTgt>
                                        </p:tgtEl>
                                        <p:attrNameLst>
                                          <p:attrName>style.visibility</p:attrName>
                                        </p:attrNameLst>
                                      </p:cBhvr>
                                      <p:to>
                                        <p:strVal val="visible"/>
                                      </p:to>
                                    </p:set>
                                    <p:anim calcmode="lin" valueType="num">
                                      <p:cBhvr additive="base">
                                        <p:cTn id="13" dur="500" fill="hold"/>
                                        <p:tgtEl>
                                          <p:spTgt spid="3082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8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227">
                                            <p:txEl>
                                              <p:pRg st="1" end="1"/>
                                            </p:txEl>
                                          </p:spTgt>
                                        </p:tgtEl>
                                        <p:attrNameLst>
                                          <p:attrName>style.visibility</p:attrName>
                                        </p:attrNameLst>
                                      </p:cBhvr>
                                      <p:to>
                                        <p:strVal val="visible"/>
                                      </p:to>
                                    </p:set>
                                    <p:anim calcmode="lin" valueType="num">
                                      <p:cBhvr additive="base">
                                        <p:cTn id="19" dur="500" fill="hold"/>
                                        <p:tgtEl>
                                          <p:spTgt spid="3082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8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8227">
                                            <p:txEl>
                                              <p:pRg st="2" end="2"/>
                                            </p:txEl>
                                          </p:spTgt>
                                        </p:tgtEl>
                                        <p:attrNameLst>
                                          <p:attrName>style.visibility</p:attrName>
                                        </p:attrNameLst>
                                      </p:cBhvr>
                                      <p:to>
                                        <p:strVal val="visible"/>
                                      </p:to>
                                    </p:set>
                                    <p:anim calcmode="lin" valueType="num">
                                      <p:cBhvr additive="base">
                                        <p:cTn id="25" dur="500" fill="hold"/>
                                        <p:tgtEl>
                                          <p:spTgt spid="3082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8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8227">
                                            <p:txEl>
                                              <p:pRg st="3" end="3"/>
                                            </p:txEl>
                                          </p:spTgt>
                                        </p:tgtEl>
                                        <p:attrNameLst>
                                          <p:attrName>style.visibility</p:attrName>
                                        </p:attrNameLst>
                                      </p:cBhvr>
                                      <p:to>
                                        <p:strVal val="visible"/>
                                      </p:to>
                                    </p:set>
                                    <p:anim calcmode="lin" valueType="num">
                                      <p:cBhvr additive="base">
                                        <p:cTn id="31" dur="500" fill="hold"/>
                                        <p:tgtEl>
                                          <p:spTgt spid="3082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8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utoUpdateAnimBg="0"/>
      <p:bldP spid="3082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476250"/>
            <a:ext cx="8162925" cy="822325"/>
          </a:xfrm>
        </p:spPr>
        <p:txBody>
          <a:bodyPr/>
          <a:lstStyle/>
          <a:p>
            <a:r>
              <a:rPr lang="nl-BE" sz="2400" smtClean="0"/>
              <a:t>Optimal relation between independence </a:t>
            </a:r>
            <a:br>
              <a:rPr lang="nl-BE" sz="2400" smtClean="0"/>
            </a:br>
            <a:r>
              <a:rPr lang="nl-BE" sz="2400" smtClean="0"/>
              <a:t>and accountability</a:t>
            </a:r>
            <a:endParaRPr lang="en-US" sz="2400" smtClean="0"/>
          </a:p>
        </p:txBody>
      </p:sp>
      <p:sp>
        <p:nvSpPr>
          <p:cNvPr id="26627" name="Line 3"/>
          <p:cNvSpPr>
            <a:spLocks noChangeShapeType="1"/>
          </p:cNvSpPr>
          <p:nvPr/>
        </p:nvSpPr>
        <p:spPr bwMode="auto">
          <a:xfrm flipV="1">
            <a:off x="1187450" y="1989138"/>
            <a:ext cx="0" cy="403225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6628" name="Line 4"/>
          <p:cNvSpPr>
            <a:spLocks noChangeShapeType="1"/>
          </p:cNvSpPr>
          <p:nvPr/>
        </p:nvSpPr>
        <p:spPr bwMode="auto">
          <a:xfrm>
            <a:off x="1187450" y="6021388"/>
            <a:ext cx="5472113"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6629" name="Line 5"/>
          <p:cNvSpPr>
            <a:spLocks noChangeShapeType="1"/>
          </p:cNvSpPr>
          <p:nvPr/>
        </p:nvSpPr>
        <p:spPr bwMode="auto">
          <a:xfrm flipV="1">
            <a:off x="1692275" y="2492375"/>
            <a:ext cx="3816350" cy="295275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6630" name="AutoShape 6"/>
          <p:cNvSpPr>
            <a:spLocks noChangeArrowheads="1"/>
          </p:cNvSpPr>
          <p:nvPr/>
        </p:nvSpPr>
        <p:spPr bwMode="auto">
          <a:xfrm>
            <a:off x="2411413" y="3284538"/>
            <a:ext cx="142875" cy="144462"/>
          </a:xfrm>
          <a:prstGeom prst="hexagon">
            <a:avLst>
              <a:gd name="adj" fmla="val 2500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1">
              <a:latin typeface="Verdana" pitchFamily="34" charset="0"/>
            </a:endParaRPr>
          </a:p>
        </p:txBody>
      </p:sp>
      <p:sp>
        <p:nvSpPr>
          <p:cNvPr id="26631" name="AutoShape 7"/>
          <p:cNvSpPr>
            <a:spLocks noChangeArrowheads="1"/>
          </p:cNvSpPr>
          <p:nvPr/>
        </p:nvSpPr>
        <p:spPr bwMode="auto">
          <a:xfrm>
            <a:off x="2484438" y="3860800"/>
            <a:ext cx="142875" cy="144463"/>
          </a:xfrm>
          <a:prstGeom prst="hexagon">
            <a:avLst>
              <a:gd name="adj" fmla="val 2500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1">
              <a:latin typeface="Verdana" pitchFamily="34" charset="0"/>
            </a:endParaRPr>
          </a:p>
        </p:txBody>
      </p:sp>
      <p:sp>
        <p:nvSpPr>
          <p:cNvPr id="26632" name="AutoShape 8"/>
          <p:cNvSpPr>
            <a:spLocks noChangeArrowheads="1"/>
          </p:cNvSpPr>
          <p:nvPr/>
        </p:nvSpPr>
        <p:spPr bwMode="auto">
          <a:xfrm>
            <a:off x="3203575" y="4292600"/>
            <a:ext cx="142875" cy="144463"/>
          </a:xfrm>
          <a:prstGeom prst="hexagon">
            <a:avLst>
              <a:gd name="adj" fmla="val 2500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1">
              <a:latin typeface="Verdana" pitchFamily="34" charset="0"/>
            </a:endParaRPr>
          </a:p>
        </p:txBody>
      </p:sp>
      <p:sp>
        <p:nvSpPr>
          <p:cNvPr id="26633" name="Text Box 9"/>
          <p:cNvSpPr txBox="1">
            <a:spLocks noChangeArrowheads="1"/>
          </p:cNvSpPr>
          <p:nvPr/>
        </p:nvSpPr>
        <p:spPr bwMode="auto">
          <a:xfrm>
            <a:off x="2411413" y="2997200"/>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600">
                <a:latin typeface="Verdana" pitchFamily="34" charset="0"/>
              </a:rPr>
              <a:t>ECB</a:t>
            </a:r>
            <a:endParaRPr lang="en-US" sz="1600">
              <a:latin typeface="Verdana" pitchFamily="34" charset="0"/>
            </a:endParaRPr>
          </a:p>
        </p:txBody>
      </p:sp>
      <p:sp>
        <p:nvSpPr>
          <p:cNvPr id="26634" name="Text Box 10"/>
          <p:cNvSpPr txBox="1">
            <a:spLocks noChangeArrowheads="1"/>
          </p:cNvSpPr>
          <p:nvPr/>
        </p:nvSpPr>
        <p:spPr bwMode="auto">
          <a:xfrm>
            <a:off x="2411413" y="3573463"/>
            <a:ext cx="2808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600">
                <a:latin typeface="Verdana" pitchFamily="34" charset="0"/>
              </a:rPr>
              <a:t>Bundesbank</a:t>
            </a:r>
            <a:endParaRPr lang="en-US" sz="1600">
              <a:latin typeface="Verdana" pitchFamily="34" charset="0"/>
            </a:endParaRPr>
          </a:p>
        </p:txBody>
      </p:sp>
      <p:sp>
        <p:nvSpPr>
          <p:cNvPr id="26635" name="Text Box 11"/>
          <p:cNvSpPr txBox="1">
            <a:spLocks noChangeArrowheads="1"/>
          </p:cNvSpPr>
          <p:nvPr/>
        </p:nvSpPr>
        <p:spPr bwMode="auto">
          <a:xfrm>
            <a:off x="3276600" y="4365625"/>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600">
                <a:latin typeface="Verdana" pitchFamily="34" charset="0"/>
              </a:rPr>
              <a:t>Fed</a:t>
            </a:r>
            <a:endParaRPr lang="en-US" sz="1600">
              <a:latin typeface="Verdana" pitchFamily="34" charset="0"/>
            </a:endParaRPr>
          </a:p>
        </p:txBody>
      </p:sp>
      <p:sp>
        <p:nvSpPr>
          <p:cNvPr id="26636" name="Text Box 12"/>
          <p:cNvSpPr txBox="1">
            <a:spLocks noChangeArrowheads="1"/>
          </p:cNvSpPr>
          <p:nvPr/>
        </p:nvSpPr>
        <p:spPr bwMode="auto">
          <a:xfrm>
            <a:off x="0" y="1773238"/>
            <a:ext cx="1547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400">
                <a:latin typeface="Verdana" pitchFamily="34" charset="0"/>
              </a:rPr>
              <a:t>Independence</a:t>
            </a:r>
            <a:endParaRPr lang="en-US" sz="1400">
              <a:latin typeface="Verdana" pitchFamily="34" charset="0"/>
            </a:endParaRPr>
          </a:p>
        </p:txBody>
      </p:sp>
      <p:sp>
        <p:nvSpPr>
          <p:cNvPr id="26637" name="Text Box 13"/>
          <p:cNvSpPr txBox="1">
            <a:spLocks noChangeArrowheads="1"/>
          </p:cNvSpPr>
          <p:nvPr/>
        </p:nvSpPr>
        <p:spPr bwMode="auto">
          <a:xfrm>
            <a:off x="5795963" y="5949950"/>
            <a:ext cx="3097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400">
                <a:latin typeface="Verdana" pitchFamily="34" charset="0"/>
              </a:rPr>
              <a:t>Accountability</a:t>
            </a:r>
            <a:endParaRPr lang="en-US" sz="1400">
              <a:latin typeface="Verdana"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685800" y="1001713"/>
            <a:ext cx="7772400" cy="446087"/>
          </a:xfrm>
        </p:spPr>
        <p:txBody>
          <a:bodyPr/>
          <a:lstStyle/>
          <a:p>
            <a:endParaRPr lang="en-US" dirty="0" smtClean="0">
              <a:solidFill>
                <a:schemeClr val="tx1"/>
              </a:solidFill>
            </a:endParaRPr>
          </a:p>
        </p:txBody>
      </p:sp>
      <p:sp>
        <p:nvSpPr>
          <p:cNvPr id="312323" name="Rectangle 3"/>
          <p:cNvSpPr>
            <a:spLocks noGrp="1" noChangeArrowheads="1"/>
          </p:cNvSpPr>
          <p:nvPr>
            <p:ph type="body" idx="1"/>
          </p:nvPr>
        </p:nvSpPr>
        <p:spPr/>
        <p:txBody>
          <a:bodyPr/>
          <a:lstStyle/>
          <a:p>
            <a:r>
              <a:rPr lang="en-US" dirty="0" smtClean="0"/>
              <a:t>ECB is more independent than any other major central banks.</a:t>
            </a:r>
          </a:p>
          <a:p>
            <a:r>
              <a:rPr lang="en-US" dirty="0" smtClean="0"/>
              <a:t>The degree of accountability is weaker than in the FED. </a:t>
            </a:r>
          </a:p>
          <a:p>
            <a:r>
              <a:rPr lang="en-US" dirty="0" smtClean="0"/>
              <a:t>This goes against the theory according to which accountability should be increased together with the degree of independence.</a:t>
            </a: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12322"/>
                                        </p:tgtEl>
                                        <p:attrNameLst>
                                          <p:attrName>style.visibility</p:attrName>
                                        </p:attrNameLst>
                                      </p:cBhvr>
                                      <p:to>
                                        <p:strVal val="visible"/>
                                      </p:to>
                                    </p:set>
                                    <p:anim calcmode="lin" valueType="num">
                                      <p:cBhvr additive="base">
                                        <p:cTn id="7" dur="500" fill="hold"/>
                                        <p:tgtEl>
                                          <p:spTgt spid="312322"/>
                                        </p:tgtEl>
                                        <p:attrNameLst>
                                          <p:attrName>ppt_x</p:attrName>
                                        </p:attrNameLst>
                                      </p:cBhvr>
                                      <p:tavLst>
                                        <p:tav tm="0">
                                          <p:val>
                                            <p:strVal val="0-#ppt_w/2"/>
                                          </p:val>
                                        </p:tav>
                                        <p:tav tm="100000">
                                          <p:val>
                                            <p:strVal val="#ppt_x"/>
                                          </p:val>
                                        </p:tav>
                                      </p:tavLst>
                                    </p:anim>
                                    <p:anim calcmode="lin" valueType="num">
                                      <p:cBhvr additive="base">
                                        <p:cTn id="8" dur="500" fill="hold"/>
                                        <p:tgtEl>
                                          <p:spTgt spid="312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2323">
                                            <p:txEl>
                                              <p:pRg st="0" end="0"/>
                                            </p:txEl>
                                          </p:spTgt>
                                        </p:tgtEl>
                                        <p:attrNameLst>
                                          <p:attrName>style.visibility</p:attrName>
                                        </p:attrNameLst>
                                      </p:cBhvr>
                                      <p:to>
                                        <p:strVal val="visible"/>
                                      </p:to>
                                    </p:set>
                                    <p:anim calcmode="lin" valueType="num">
                                      <p:cBhvr additive="base">
                                        <p:cTn id="13" dur="500" fill="hold"/>
                                        <p:tgtEl>
                                          <p:spTgt spid="3123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2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2323">
                                            <p:txEl>
                                              <p:pRg st="1" end="1"/>
                                            </p:txEl>
                                          </p:spTgt>
                                        </p:tgtEl>
                                        <p:attrNameLst>
                                          <p:attrName>style.visibility</p:attrName>
                                        </p:attrNameLst>
                                      </p:cBhvr>
                                      <p:to>
                                        <p:strVal val="visible"/>
                                      </p:to>
                                    </p:set>
                                    <p:anim calcmode="lin" valueType="num">
                                      <p:cBhvr additive="base">
                                        <p:cTn id="19" dur="500" fill="hold"/>
                                        <p:tgtEl>
                                          <p:spTgt spid="3123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2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2323">
                                            <p:txEl>
                                              <p:pRg st="2" end="2"/>
                                            </p:txEl>
                                          </p:spTgt>
                                        </p:tgtEl>
                                        <p:attrNameLst>
                                          <p:attrName>style.visibility</p:attrName>
                                        </p:attrNameLst>
                                      </p:cBhvr>
                                      <p:to>
                                        <p:strVal val="visible"/>
                                      </p:to>
                                    </p:set>
                                    <p:anim calcmode="lin" valueType="num">
                                      <p:cBhvr additive="base">
                                        <p:cTn id="25" dur="500" fill="hold"/>
                                        <p:tgtEl>
                                          <p:spTgt spid="3123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23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utoUpdateAnimBg="0"/>
      <p:bldP spid="3123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Some references</a:t>
            </a:r>
            <a:endParaRPr lang="en-GB" dirty="0">
              <a:solidFill>
                <a:schemeClr val="tx1"/>
              </a:solidFill>
            </a:endParaRPr>
          </a:p>
        </p:txBody>
      </p:sp>
      <p:sp>
        <p:nvSpPr>
          <p:cNvPr id="3" name="Content Placeholder 2"/>
          <p:cNvSpPr>
            <a:spLocks noGrp="1"/>
          </p:cNvSpPr>
          <p:nvPr>
            <p:ph idx="1"/>
          </p:nvPr>
        </p:nvSpPr>
        <p:spPr>
          <a:xfrm>
            <a:off x="611560" y="1772816"/>
            <a:ext cx="7846640" cy="4323184"/>
          </a:xfrm>
        </p:spPr>
        <p:txBody>
          <a:bodyPr/>
          <a:lstStyle/>
          <a:p>
            <a:pPr eaLnBrk="1" hangingPunct="1">
              <a:spcBef>
                <a:spcPct val="50000"/>
              </a:spcBef>
            </a:pPr>
            <a:r>
              <a:rPr lang="en-GB" sz="1800" dirty="0" err="1">
                <a:latin typeface="+mj-lt"/>
                <a:cs typeface="Arial" pitchFamily="34" charset="0"/>
              </a:rPr>
              <a:t>DeGrauwe</a:t>
            </a:r>
            <a:r>
              <a:rPr lang="en-GB" sz="1800" dirty="0">
                <a:latin typeface="+mj-lt"/>
                <a:cs typeface="Arial" pitchFamily="34" charset="0"/>
              </a:rPr>
              <a:t>, </a:t>
            </a:r>
            <a:r>
              <a:rPr lang="en-GB" sz="1800" b="1" dirty="0">
                <a:latin typeface="+mj-lt"/>
                <a:hlinkClick r:id="rId2"/>
              </a:rPr>
              <a:t>Economics of Monetary Union</a:t>
            </a:r>
            <a:r>
              <a:rPr lang="en-GB" sz="1800" b="1" dirty="0">
                <a:latin typeface="+mj-lt"/>
              </a:rPr>
              <a:t>, Oxford University press. (main chapters: 8 &amp; 9)</a:t>
            </a:r>
            <a:endParaRPr lang="en-GB" sz="1800" dirty="0">
              <a:latin typeface="+mj-lt"/>
            </a:endParaRPr>
          </a:p>
          <a:p>
            <a:pPr eaLnBrk="1" hangingPunct="1">
              <a:spcBef>
                <a:spcPct val="50000"/>
              </a:spcBef>
            </a:pPr>
            <a:r>
              <a:rPr lang="en-GB" sz="1800" dirty="0">
                <a:latin typeface="+mj-lt"/>
                <a:cs typeface="Arial" pitchFamily="34" charset="0"/>
              </a:rPr>
              <a:t/>
            </a:r>
            <a:br>
              <a:rPr lang="en-GB" sz="1800" dirty="0">
                <a:latin typeface="+mj-lt"/>
                <a:cs typeface="Arial" pitchFamily="34" charset="0"/>
              </a:rPr>
            </a:br>
            <a:r>
              <a:rPr lang="en-GB" sz="1800" dirty="0">
                <a:latin typeface="+mj-lt"/>
                <a:cs typeface="Arial" pitchFamily="34" charset="0"/>
              </a:rPr>
              <a:t>Background Studies for the ECB’s Evaluation of its Monetary Policy Strategy, European Central Bank, November. P.10-29</a:t>
            </a:r>
            <a:br>
              <a:rPr lang="en-GB" sz="1800" dirty="0">
                <a:latin typeface="+mj-lt"/>
                <a:cs typeface="Arial" pitchFamily="34" charset="0"/>
              </a:rPr>
            </a:br>
            <a:r>
              <a:rPr lang="en-GB" sz="1800" dirty="0">
                <a:latin typeface="+mj-lt"/>
                <a:cs typeface="Arial" pitchFamily="34" charset="0"/>
                <a:hlinkClick r:id="rId3"/>
              </a:rPr>
              <a:t>http://</a:t>
            </a:r>
            <a:r>
              <a:rPr lang="en-GB" sz="1800" dirty="0" smtClean="0">
                <a:latin typeface="+mj-lt"/>
                <a:cs typeface="Arial" pitchFamily="34" charset="0"/>
                <a:hlinkClick r:id="rId3"/>
              </a:rPr>
              <a:t>www.ecb.int/pub/pdf/other/monetarypolicystrategyreview_backgrounden.pdf</a:t>
            </a:r>
            <a:r>
              <a:rPr lang="en-GB" sz="1800" dirty="0" smtClean="0">
                <a:latin typeface="+mj-lt"/>
                <a:cs typeface="Arial" pitchFamily="34" charset="0"/>
              </a:rPr>
              <a:t> </a:t>
            </a:r>
          </a:p>
          <a:p>
            <a:pPr eaLnBrk="1" hangingPunct="1">
              <a:spcBef>
                <a:spcPct val="50000"/>
              </a:spcBef>
            </a:pPr>
            <a:r>
              <a:rPr lang="en-GB" sz="1800" dirty="0" smtClean="0">
                <a:latin typeface="+mj-lt"/>
                <a:cs typeface="Arial" pitchFamily="34" charset="0"/>
              </a:rPr>
              <a:t>The </a:t>
            </a:r>
            <a:r>
              <a:rPr lang="en-GB" sz="1800" dirty="0">
                <a:latin typeface="+mj-lt"/>
                <a:cs typeface="Arial" pitchFamily="34" charset="0"/>
              </a:rPr>
              <a:t>Monetary Policy of the ECB, 2nd edition 2004 </a:t>
            </a:r>
            <a:br>
              <a:rPr lang="en-GB" sz="1800" dirty="0">
                <a:latin typeface="+mj-lt"/>
                <a:cs typeface="Arial" pitchFamily="34" charset="0"/>
              </a:rPr>
            </a:br>
            <a:r>
              <a:rPr lang="en-GB" sz="1800" dirty="0">
                <a:latin typeface="+mj-lt"/>
                <a:cs typeface="Arial" pitchFamily="34" charset="0"/>
                <a:hlinkClick r:id="rId4"/>
              </a:rPr>
              <a:t>http://www.ecb.int/pub/pdf/other/monetarypolicy2004en.pdf</a:t>
            </a:r>
            <a:r>
              <a:rPr lang="en-GB" sz="1800" dirty="0">
                <a:latin typeface="+mj-lt"/>
                <a:cs typeface="Arial" pitchFamily="34" charset="0"/>
              </a:rPr>
              <a:t/>
            </a:r>
            <a:br>
              <a:rPr lang="en-GB" sz="1800" dirty="0">
                <a:latin typeface="+mj-lt"/>
                <a:cs typeface="Arial" pitchFamily="34" charset="0"/>
              </a:rPr>
            </a:br>
            <a:endParaRPr lang="en-GB" sz="1800" dirty="0" smtClean="0">
              <a:latin typeface="+mj-lt"/>
              <a:cs typeface="Arial" pitchFamily="34" charset="0"/>
            </a:endParaRPr>
          </a:p>
          <a:p>
            <a:pPr eaLnBrk="1" hangingPunct="1">
              <a:spcBef>
                <a:spcPct val="50000"/>
              </a:spcBef>
            </a:pPr>
            <a:r>
              <a:rPr lang="en-GB" sz="1800" dirty="0" smtClean="0">
                <a:latin typeface="+mj-lt"/>
                <a:cs typeface="Arial" pitchFamily="34" charset="0"/>
              </a:rPr>
              <a:t>ECB monthly bulletin</a:t>
            </a:r>
            <a:endParaRPr lang="en-GB" sz="1800" dirty="0">
              <a:latin typeface="+mj-lt"/>
              <a:cs typeface="Arial" pitchFamily="34" charset="0"/>
            </a:endParaRPr>
          </a:p>
          <a:p>
            <a:pPr eaLnBrk="1" hangingPunct="1">
              <a:spcBef>
                <a:spcPct val="50000"/>
              </a:spcBef>
            </a:pPr>
            <a:endParaRPr lang="en-GB" sz="1800" dirty="0">
              <a:latin typeface="+mj-lt"/>
              <a:cs typeface="Arial" pitchFamily="34" charset="0"/>
            </a:endParaRPr>
          </a:p>
          <a:p>
            <a:pPr eaLnBrk="1" hangingPunct="1">
              <a:spcBef>
                <a:spcPct val="50000"/>
              </a:spcBef>
            </a:pPr>
            <a:r>
              <a:rPr lang="en-GB" sz="1800" dirty="0">
                <a:latin typeface="+mj-lt"/>
                <a:cs typeface="Arial" pitchFamily="34" charset="0"/>
              </a:rPr>
              <a:t>www.voeeu.org</a:t>
            </a:r>
          </a:p>
          <a:p>
            <a:endParaRPr lang="en-GB" dirty="0"/>
          </a:p>
        </p:txBody>
      </p:sp>
    </p:spTree>
    <p:extLst>
      <p:ext uri="{BB962C8B-B14F-4D97-AF65-F5344CB8AC3E}">
        <p14:creationId xmlns:p14="http://schemas.microsoft.com/office/powerpoint/2010/main" val="225440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1001713"/>
            <a:ext cx="7772400" cy="446087"/>
          </a:xfrm>
        </p:spPr>
        <p:txBody>
          <a:bodyPr/>
          <a:lstStyle/>
          <a:p>
            <a:endParaRPr lang="en-US" smtClean="0"/>
          </a:p>
        </p:txBody>
      </p:sp>
      <p:sp>
        <p:nvSpPr>
          <p:cNvPr id="314371" name="Rectangle 3"/>
          <p:cNvSpPr>
            <a:spLocks noGrp="1" noChangeArrowheads="1"/>
          </p:cNvSpPr>
          <p:nvPr>
            <p:ph type="body" idx="1"/>
          </p:nvPr>
        </p:nvSpPr>
        <p:spPr/>
        <p:txBody>
          <a:bodyPr/>
          <a:lstStyle/>
          <a:p>
            <a:r>
              <a:rPr lang="en-GB" dirty="0" smtClean="0"/>
              <a:t>Accountability is also related to the degree of precision with which central bank</a:t>
            </a:r>
            <a:r>
              <a:rPr lang="nl-BE" dirty="0" smtClean="0"/>
              <a:t>’s</a:t>
            </a:r>
            <a:r>
              <a:rPr lang="en-GB" dirty="0" smtClean="0"/>
              <a:t> objectives are specified.</a:t>
            </a:r>
          </a:p>
          <a:p>
            <a:pPr lvl="1"/>
            <a:r>
              <a:rPr lang="en-US" dirty="0" smtClean="0"/>
              <a:t>The Treaty is vague about the other objectives besides price stability. </a:t>
            </a:r>
          </a:p>
          <a:p>
            <a:pPr lvl="1"/>
            <a:r>
              <a:rPr lang="en-US" dirty="0" smtClean="0"/>
              <a:t>the ECB has interpreted this to mean that it has to pursue only price stability. </a:t>
            </a:r>
          </a:p>
          <a:p>
            <a:pPr lvl="1"/>
            <a:r>
              <a:rPr lang="en-US" dirty="0" smtClean="0"/>
              <a:t>As a result, the ECB has drastically restricted the domain of responsibilities about which it can be called to account.</a:t>
            </a:r>
            <a:r>
              <a:rPr lang="en-GB"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14370"/>
                                        </p:tgtEl>
                                        <p:attrNameLst>
                                          <p:attrName>style.visibility</p:attrName>
                                        </p:attrNameLst>
                                      </p:cBhvr>
                                      <p:to>
                                        <p:strVal val="visible"/>
                                      </p:to>
                                    </p:set>
                                    <p:anim calcmode="lin" valueType="num">
                                      <p:cBhvr additive="base">
                                        <p:cTn id="7" dur="500" fill="hold"/>
                                        <p:tgtEl>
                                          <p:spTgt spid="314370"/>
                                        </p:tgtEl>
                                        <p:attrNameLst>
                                          <p:attrName>ppt_x</p:attrName>
                                        </p:attrNameLst>
                                      </p:cBhvr>
                                      <p:tavLst>
                                        <p:tav tm="0">
                                          <p:val>
                                            <p:strVal val="0-#ppt_w/2"/>
                                          </p:val>
                                        </p:tav>
                                        <p:tav tm="100000">
                                          <p:val>
                                            <p:strVal val="#ppt_x"/>
                                          </p:val>
                                        </p:tav>
                                      </p:tavLst>
                                    </p:anim>
                                    <p:anim calcmode="lin" valueType="num">
                                      <p:cBhvr additive="base">
                                        <p:cTn id="8" dur="500" fill="hold"/>
                                        <p:tgtEl>
                                          <p:spTgt spid="314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4371">
                                            <p:txEl>
                                              <p:pRg st="0" end="0"/>
                                            </p:txEl>
                                          </p:spTgt>
                                        </p:tgtEl>
                                        <p:attrNameLst>
                                          <p:attrName>style.visibility</p:attrName>
                                        </p:attrNameLst>
                                      </p:cBhvr>
                                      <p:to>
                                        <p:strVal val="visible"/>
                                      </p:to>
                                    </p:set>
                                    <p:anim calcmode="lin" valueType="num">
                                      <p:cBhvr additive="base">
                                        <p:cTn id="13" dur="500" fill="hold"/>
                                        <p:tgtEl>
                                          <p:spTgt spid="314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437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4371">
                                            <p:txEl>
                                              <p:pRg st="1" end="1"/>
                                            </p:txEl>
                                          </p:spTgt>
                                        </p:tgtEl>
                                        <p:attrNameLst>
                                          <p:attrName>style.visibility</p:attrName>
                                        </p:attrNameLst>
                                      </p:cBhvr>
                                      <p:to>
                                        <p:strVal val="visible"/>
                                      </p:to>
                                    </p:set>
                                    <p:anim calcmode="lin" valueType="num">
                                      <p:cBhvr additive="base">
                                        <p:cTn id="17" dur="500" fill="hold"/>
                                        <p:tgtEl>
                                          <p:spTgt spid="3143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437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4371">
                                            <p:txEl>
                                              <p:pRg st="2" end="2"/>
                                            </p:txEl>
                                          </p:spTgt>
                                        </p:tgtEl>
                                        <p:attrNameLst>
                                          <p:attrName>style.visibility</p:attrName>
                                        </p:attrNameLst>
                                      </p:cBhvr>
                                      <p:to>
                                        <p:strVal val="visible"/>
                                      </p:to>
                                    </p:set>
                                    <p:anim calcmode="lin" valueType="num">
                                      <p:cBhvr additive="base">
                                        <p:cTn id="21" dur="500" fill="hold"/>
                                        <p:tgtEl>
                                          <p:spTgt spid="31437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437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14371">
                                            <p:txEl>
                                              <p:pRg st="3" end="3"/>
                                            </p:txEl>
                                          </p:spTgt>
                                        </p:tgtEl>
                                        <p:attrNameLst>
                                          <p:attrName>style.visibility</p:attrName>
                                        </p:attrNameLst>
                                      </p:cBhvr>
                                      <p:to>
                                        <p:strVal val="visible"/>
                                      </p:to>
                                    </p:set>
                                    <p:anim calcmode="lin" valueType="num">
                                      <p:cBhvr additive="base">
                                        <p:cTn id="25" dur="500" fill="hold"/>
                                        <p:tgtEl>
                                          <p:spTgt spid="314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P spid="3143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1001713"/>
            <a:ext cx="7772400" cy="446087"/>
          </a:xfrm>
        </p:spPr>
        <p:txBody>
          <a:bodyPr/>
          <a:lstStyle/>
          <a:p>
            <a:endParaRPr lang="en-US" dirty="0" smtClean="0"/>
          </a:p>
        </p:txBody>
      </p:sp>
      <p:sp>
        <p:nvSpPr>
          <p:cNvPr id="316419" name="Rectangle 3"/>
          <p:cNvSpPr>
            <a:spLocks noGrp="1" noChangeArrowheads="1"/>
          </p:cNvSpPr>
          <p:nvPr>
            <p:ph type="body" idx="1"/>
          </p:nvPr>
        </p:nvSpPr>
        <p:spPr/>
        <p:txBody>
          <a:bodyPr/>
          <a:lstStyle/>
          <a:p>
            <a:r>
              <a:rPr lang="en-US" smtClean="0"/>
              <a:t>Modern central banks have a wider responsibility than simply price stability. </a:t>
            </a:r>
          </a:p>
          <a:p>
            <a:r>
              <a:rPr lang="en-US" smtClean="0"/>
              <a:t>Conflicts between the ECB and the European governments will arise when the ECB is perceived to act too little to avoid recessions and escalating unemployment. </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16418"/>
                                        </p:tgtEl>
                                        <p:attrNameLst>
                                          <p:attrName>style.visibility</p:attrName>
                                        </p:attrNameLst>
                                      </p:cBhvr>
                                      <p:to>
                                        <p:strVal val="visible"/>
                                      </p:to>
                                    </p:set>
                                    <p:anim calcmode="lin" valueType="num">
                                      <p:cBhvr additive="base">
                                        <p:cTn id="7" dur="500" fill="hold"/>
                                        <p:tgtEl>
                                          <p:spTgt spid="316418"/>
                                        </p:tgtEl>
                                        <p:attrNameLst>
                                          <p:attrName>ppt_x</p:attrName>
                                        </p:attrNameLst>
                                      </p:cBhvr>
                                      <p:tavLst>
                                        <p:tav tm="0">
                                          <p:val>
                                            <p:strVal val="0-#ppt_w/2"/>
                                          </p:val>
                                        </p:tav>
                                        <p:tav tm="100000">
                                          <p:val>
                                            <p:strVal val="#ppt_x"/>
                                          </p:val>
                                        </p:tav>
                                      </p:tavLst>
                                    </p:anim>
                                    <p:anim calcmode="lin" valueType="num">
                                      <p:cBhvr additive="base">
                                        <p:cTn id="8" dur="500" fill="hold"/>
                                        <p:tgtEl>
                                          <p:spTgt spid="316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6419">
                                            <p:txEl>
                                              <p:pRg st="0" end="0"/>
                                            </p:txEl>
                                          </p:spTgt>
                                        </p:tgtEl>
                                        <p:attrNameLst>
                                          <p:attrName>style.visibility</p:attrName>
                                        </p:attrNameLst>
                                      </p:cBhvr>
                                      <p:to>
                                        <p:strVal val="visible"/>
                                      </p:to>
                                    </p:set>
                                    <p:anim calcmode="lin" valueType="num">
                                      <p:cBhvr additive="base">
                                        <p:cTn id="13" dur="500" fill="hold"/>
                                        <p:tgtEl>
                                          <p:spTgt spid="3164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6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6419">
                                            <p:txEl>
                                              <p:pRg st="1" end="1"/>
                                            </p:txEl>
                                          </p:spTgt>
                                        </p:tgtEl>
                                        <p:attrNameLst>
                                          <p:attrName>style.visibility</p:attrName>
                                        </p:attrNameLst>
                                      </p:cBhvr>
                                      <p:to>
                                        <p:strVal val="visible"/>
                                      </p:to>
                                    </p:set>
                                    <p:anim calcmode="lin" valueType="num">
                                      <p:cBhvr additive="base">
                                        <p:cTn id="19" dur="500" fill="hold"/>
                                        <p:tgtEl>
                                          <p:spTgt spid="3164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64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utoUpdateAnimBg="0"/>
      <p:bldP spid="3164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323850" y="404813"/>
            <a:ext cx="8134350" cy="768350"/>
          </a:xfrm>
        </p:spPr>
        <p:txBody>
          <a:bodyPr/>
          <a:lstStyle/>
          <a:p>
            <a:r>
              <a:rPr lang="en-GB" dirty="0" smtClean="0">
                <a:solidFill>
                  <a:schemeClr val="tx1"/>
                </a:solidFill>
              </a:rPr>
              <a:t>What ECB could do to avoid conflicts</a:t>
            </a:r>
          </a:p>
        </p:txBody>
      </p:sp>
      <p:sp>
        <p:nvSpPr>
          <p:cNvPr id="318467" name="Rectangle 3"/>
          <p:cNvSpPr>
            <a:spLocks noGrp="1" noChangeArrowheads="1"/>
          </p:cNvSpPr>
          <p:nvPr>
            <p:ph type="body" idx="1"/>
          </p:nvPr>
        </p:nvSpPr>
        <p:spPr/>
        <p:txBody>
          <a:bodyPr/>
          <a:lstStyle/>
          <a:p>
            <a:r>
              <a:rPr lang="en-GB" smtClean="0"/>
              <a:t>Enhancing informal accountability through </a:t>
            </a:r>
            <a:r>
              <a:rPr lang="en-US" smtClean="0"/>
              <a:t>great</a:t>
            </a:r>
            <a:r>
              <a:rPr lang="en-GB" smtClean="0"/>
              <a:t>er transparency</a:t>
            </a:r>
          </a:p>
          <a:p>
            <a:r>
              <a:rPr lang="en-US" smtClean="0"/>
              <a:t>Larger openness in the decision-making process </a:t>
            </a:r>
          </a:p>
          <a:p>
            <a:r>
              <a:rPr lang="en-US" smtClean="0"/>
              <a:t>Inflation targeting promotes informal accountability. </a:t>
            </a:r>
          </a:p>
          <a:p>
            <a:pPr>
              <a:buFontTx/>
              <a:buNone/>
            </a:pP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 calcmode="lin" valueType="num">
                                      <p:cBhvr additive="base">
                                        <p:cTn id="7" dur="500" fill="hold"/>
                                        <p:tgtEl>
                                          <p:spTgt spid="318466"/>
                                        </p:tgtEl>
                                        <p:attrNameLst>
                                          <p:attrName>ppt_x</p:attrName>
                                        </p:attrNameLst>
                                      </p:cBhvr>
                                      <p:tavLst>
                                        <p:tav tm="0">
                                          <p:val>
                                            <p:strVal val="0-#ppt_w/2"/>
                                          </p:val>
                                        </p:tav>
                                        <p:tav tm="100000">
                                          <p:val>
                                            <p:strVal val="#ppt_x"/>
                                          </p:val>
                                        </p:tav>
                                      </p:tavLst>
                                    </p:anim>
                                    <p:anim calcmode="lin" valueType="num">
                                      <p:cBhvr additive="base">
                                        <p:cTn id="8" dur="500" fill="hold"/>
                                        <p:tgtEl>
                                          <p:spTgt spid="318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467">
                                            <p:txEl>
                                              <p:pRg st="0" end="0"/>
                                            </p:txEl>
                                          </p:spTgt>
                                        </p:tgtEl>
                                        <p:attrNameLst>
                                          <p:attrName>style.visibility</p:attrName>
                                        </p:attrNameLst>
                                      </p:cBhvr>
                                      <p:to>
                                        <p:strVal val="visible"/>
                                      </p:to>
                                    </p:set>
                                    <p:anim calcmode="lin" valueType="num">
                                      <p:cBhvr additive="base">
                                        <p:cTn id="13" dur="500" fill="hold"/>
                                        <p:tgtEl>
                                          <p:spTgt spid="3184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8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8467">
                                            <p:txEl>
                                              <p:pRg st="1" end="1"/>
                                            </p:txEl>
                                          </p:spTgt>
                                        </p:tgtEl>
                                        <p:attrNameLst>
                                          <p:attrName>style.visibility</p:attrName>
                                        </p:attrNameLst>
                                      </p:cBhvr>
                                      <p:to>
                                        <p:strVal val="visible"/>
                                      </p:to>
                                    </p:set>
                                    <p:anim calcmode="lin" valueType="num">
                                      <p:cBhvr additive="base">
                                        <p:cTn id="19" dur="500" fill="hold"/>
                                        <p:tgtEl>
                                          <p:spTgt spid="3184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8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additive="base">
                                        <p:cTn id="25" dur="500" fill="hold"/>
                                        <p:tgtEl>
                                          <p:spTgt spid="3184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84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4213" y="260350"/>
            <a:ext cx="8162925" cy="701675"/>
          </a:xfrm>
        </p:spPr>
        <p:txBody>
          <a:bodyPr/>
          <a:lstStyle/>
          <a:p>
            <a:r>
              <a:rPr lang="en-US" sz="2800" smtClean="0">
                <a:solidFill>
                  <a:srgbClr val="002060"/>
                </a:solidFill>
                <a:ea typeface="ＭＳ Ｐゴシック" pitchFamily="34" charset="-128"/>
              </a:rPr>
              <a:t>The ECB: institutional framework</a:t>
            </a:r>
            <a:r>
              <a:rPr lang="en-GB" sz="2800" smtClean="0">
                <a:solidFill>
                  <a:srgbClr val="002060"/>
                </a:solidFill>
                <a:ea typeface="ＭＳ Ｐゴシック" pitchFamily="34" charset="-128"/>
              </a:rPr>
              <a:t> </a:t>
            </a:r>
            <a:endParaRPr lang="en-GB" sz="3200" smtClean="0">
              <a:solidFill>
                <a:srgbClr val="002060"/>
              </a:solidFill>
            </a:endParaRPr>
          </a:p>
        </p:txBody>
      </p:sp>
      <p:sp>
        <p:nvSpPr>
          <p:cNvPr id="320515" name="Rectangle 3"/>
          <p:cNvSpPr>
            <a:spLocks noGrp="1" noChangeArrowheads="1"/>
          </p:cNvSpPr>
          <p:nvPr>
            <p:ph type="body" idx="1"/>
          </p:nvPr>
        </p:nvSpPr>
        <p:spPr>
          <a:xfrm>
            <a:off x="323850" y="1484313"/>
            <a:ext cx="8640763" cy="5183187"/>
          </a:xfrm>
        </p:spPr>
        <p:txBody>
          <a:bodyPr/>
          <a:lstStyle/>
          <a:p>
            <a:pPr>
              <a:lnSpc>
                <a:spcPct val="90000"/>
              </a:lnSpc>
            </a:pPr>
            <a:r>
              <a:rPr lang="en-US" smtClean="0"/>
              <a:t>The Eurosystem</a:t>
            </a:r>
            <a:r>
              <a:rPr lang="en-GB" smtClean="0"/>
              <a:t> </a:t>
            </a:r>
            <a:r>
              <a:rPr lang="en-US" smtClean="0"/>
              <a:t>consists of </a:t>
            </a:r>
          </a:p>
          <a:p>
            <a:pPr lvl="1">
              <a:lnSpc>
                <a:spcPct val="90000"/>
              </a:lnSpc>
            </a:pPr>
            <a:r>
              <a:rPr lang="en-US" smtClean="0"/>
              <a:t>the European Central Bank (ECB) </a:t>
            </a:r>
          </a:p>
          <a:p>
            <a:pPr lvl="1">
              <a:lnSpc>
                <a:spcPct val="90000"/>
              </a:lnSpc>
            </a:pPr>
            <a:r>
              <a:rPr lang="en-US" smtClean="0"/>
              <a:t>the national central banks (NCBs) of member countries </a:t>
            </a:r>
          </a:p>
          <a:p>
            <a:pPr>
              <a:lnSpc>
                <a:spcPct val="90000"/>
              </a:lnSpc>
            </a:pPr>
            <a:r>
              <a:rPr lang="en-US" smtClean="0"/>
              <a:t>Governing bodies are </a:t>
            </a:r>
          </a:p>
          <a:p>
            <a:pPr lvl="1">
              <a:lnSpc>
                <a:spcPct val="90000"/>
              </a:lnSpc>
            </a:pPr>
            <a:r>
              <a:rPr lang="en-US" smtClean="0"/>
              <a:t>the Executive Board </a:t>
            </a:r>
          </a:p>
          <a:p>
            <a:pPr lvl="1">
              <a:lnSpc>
                <a:spcPct val="90000"/>
              </a:lnSpc>
            </a:pPr>
            <a:r>
              <a:rPr lang="en-US" smtClean="0"/>
              <a:t>the Governing Council. </a:t>
            </a:r>
          </a:p>
          <a:p>
            <a:pPr>
              <a:lnSpc>
                <a:spcPct val="90000"/>
              </a:lnSpc>
            </a:pPr>
            <a:r>
              <a:rPr lang="en-US" smtClean="0"/>
              <a:t>Executive Board consists of President, Vice-President, and four Directors of ECB. </a:t>
            </a:r>
          </a:p>
          <a:p>
            <a:pPr>
              <a:lnSpc>
                <a:spcPct val="90000"/>
              </a:lnSpc>
            </a:pPr>
            <a:r>
              <a:rPr lang="en-US" smtClean="0"/>
              <a:t>Governing Council consists of the six members of the Executive Board and the governors of the twelve national central banks</a:t>
            </a:r>
            <a:r>
              <a:rPr lang="en-US" sz="2400" smtClean="0"/>
              <a:t>.</a:t>
            </a:r>
            <a:endParaRPr lang="en-GB"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0-#ppt_w/2"/>
                                          </p:val>
                                        </p:tav>
                                        <p:tav tm="100000">
                                          <p:val>
                                            <p:strVal val="#ppt_x"/>
                                          </p:val>
                                        </p:tav>
                                      </p:tavLst>
                                    </p:anim>
                                    <p:anim calcmode="lin" valueType="num">
                                      <p:cBhvr additive="base">
                                        <p:cTn id="8" dur="500" fill="hold"/>
                                        <p:tgtEl>
                                          <p:spTgt spid="320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5">
                                            <p:txEl>
                                              <p:pRg st="0" end="0"/>
                                            </p:txEl>
                                          </p:spTgt>
                                        </p:tgtEl>
                                        <p:attrNameLst>
                                          <p:attrName>style.visibility</p:attrName>
                                        </p:attrNameLst>
                                      </p:cBhvr>
                                      <p:to>
                                        <p:strVal val="visible"/>
                                      </p:to>
                                    </p:set>
                                    <p:anim calcmode="lin" valueType="num">
                                      <p:cBhvr additive="base">
                                        <p:cTn id="13" dur="500" fill="hold"/>
                                        <p:tgtEl>
                                          <p:spTgt spid="3205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20515">
                                            <p:txEl>
                                              <p:pRg st="1" end="1"/>
                                            </p:txEl>
                                          </p:spTgt>
                                        </p:tgtEl>
                                        <p:attrNameLst>
                                          <p:attrName>style.visibility</p:attrName>
                                        </p:attrNameLst>
                                      </p:cBhvr>
                                      <p:to>
                                        <p:strVal val="visible"/>
                                      </p:to>
                                    </p:set>
                                    <p:anim calcmode="lin" valueType="num">
                                      <p:cBhvr additive="base">
                                        <p:cTn id="17" dur="500" fill="hold"/>
                                        <p:tgtEl>
                                          <p:spTgt spid="32051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051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0515">
                                            <p:txEl>
                                              <p:pRg st="2" end="2"/>
                                            </p:txEl>
                                          </p:spTgt>
                                        </p:tgtEl>
                                        <p:attrNameLst>
                                          <p:attrName>style.visibility</p:attrName>
                                        </p:attrNameLst>
                                      </p:cBhvr>
                                      <p:to>
                                        <p:strVal val="visible"/>
                                      </p:to>
                                    </p:set>
                                    <p:anim calcmode="lin" valueType="num">
                                      <p:cBhvr additive="base">
                                        <p:cTn id="21" dur="500" fill="hold"/>
                                        <p:tgtEl>
                                          <p:spTgt spid="32051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20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0515">
                                            <p:txEl>
                                              <p:pRg st="3" end="3"/>
                                            </p:txEl>
                                          </p:spTgt>
                                        </p:tgtEl>
                                        <p:attrNameLst>
                                          <p:attrName>style.visibility</p:attrName>
                                        </p:attrNameLst>
                                      </p:cBhvr>
                                      <p:to>
                                        <p:strVal val="visible"/>
                                      </p:to>
                                    </p:set>
                                    <p:anim calcmode="lin" valueType="num">
                                      <p:cBhvr additive="base">
                                        <p:cTn id="27" dur="500" fill="hold"/>
                                        <p:tgtEl>
                                          <p:spTgt spid="32051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051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0515">
                                            <p:txEl>
                                              <p:pRg st="4" end="4"/>
                                            </p:txEl>
                                          </p:spTgt>
                                        </p:tgtEl>
                                        <p:attrNameLst>
                                          <p:attrName>style.visibility</p:attrName>
                                        </p:attrNameLst>
                                      </p:cBhvr>
                                      <p:to>
                                        <p:strVal val="visible"/>
                                      </p:to>
                                    </p:set>
                                    <p:anim calcmode="lin" valueType="num">
                                      <p:cBhvr additive="base">
                                        <p:cTn id="31" dur="500" fill="hold"/>
                                        <p:tgtEl>
                                          <p:spTgt spid="320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0515">
                                            <p:txEl>
                                              <p:pRg st="5" end="5"/>
                                            </p:txEl>
                                          </p:spTgt>
                                        </p:tgtEl>
                                        <p:attrNameLst>
                                          <p:attrName>style.visibility</p:attrName>
                                        </p:attrNameLst>
                                      </p:cBhvr>
                                      <p:to>
                                        <p:strVal val="visible"/>
                                      </p:to>
                                    </p:set>
                                    <p:anim calcmode="lin" valueType="num">
                                      <p:cBhvr additive="base">
                                        <p:cTn id="35" dur="500" fill="hold"/>
                                        <p:tgtEl>
                                          <p:spTgt spid="32051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0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20515">
                                            <p:txEl>
                                              <p:pRg st="6" end="6"/>
                                            </p:txEl>
                                          </p:spTgt>
                                        </p:tgtEl>
                                        <p:attrNameLst>
                                          <p:attrName>style.visibility</p:attrName>
                                        </p:attrNameLst>
                                      </p:cBhvr>
                                      <p:to>
                                        <p:strVal val="visible"/>
                                      </p:to>
                                    </p:set>
                                    <p:anim calcmode="lin" valueType="num">
                                      <p:cBhvr additive="base">
                                        <p:cTn id="41" dur="500" fill="hold"/>
                                        <p:tgtEl>
                                          <p:spTgt spid="3205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20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20515">
                                            <p:txEl>
                                              <p:pRg st="7" end="7"/>
                                            </p:txEl>
                                          </p:spTgt>
                                        </p:tgtEl>
                                        <p:attrNameLst>
                                          <p:attrName>style.visibility</p:attrName>
                                        </p:attrNameLst>
                                      </p:cBhvr>
                                      <p:to>
                                        <p:strVal val="visible"/>
                                      </p:to>
                                    </p:set>
                                    <p:anim calcmode="lin" valueType="num">
                                      <p:cBhvr additive="base">
                                        <p:cTn id="47" dur="500" fill="hold"/>
                                        <p:tgtEl>
                                          <p:spTgt spid="32051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205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817563"/>
            <a:ext cx="5738813"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85800" y="609600"/>
            <a:ext cx="7772400" cy="411163"/>
          </a:xfrm>
        </p:spPr>
        <p:txBody>
          <a:bodyPr/>
          <a:lstStyle/>
          <a:p>
            <a:endParaRPr lang="en-US" sz="3200" dirty="0" smtClean="0"/>
          </a:p>
        </p:txBody>
      </p:sp>
      <p:sp>
        <p:nvSpPr>
          <p:cNvPr id="324611" name="Rectangle 3"/>
          <p:cNvSpPr>
            <a:spLocks noGrp="1" noChangeArrowheads="1"/>
          </p:cNvSpPr>
          <p:nvPr>
            <p:ph type="body" idx="1"/>
          </p:nvPr>
        </p:nvSpPr>
        <p:spPr>
          <a:xfrm>
            <a:off x="179388" y="1412875"/>
            <a:ext cx="8964612" cy="5184775"/>
          </a:xfrm>
        </p:spPr>
        <p:txBody>
          <a:bodyPr/>
          <a:lstStyle/>
          <a:p>
            <a:r>
              <a:rPr lang="en-US" dirty="0" smtClean="0"/>
              <a:t>Governing Council is the main decision-making body of the </a:t>
            </a:r>
            <a:r>
              <a:rPr lang="en-US" dirty="0" err="1" smtClean="0"/>
              <a:t>Eurosystem</a:t>
            </a:r>
            <a:r>
              <a:rPr lang="en-US" dirty="0" smtClean="0"/>
              <a:t>. </a:t>
            </a:r>
          </a:p>
          <a:p>
            <a:r>
              <a:rPr lang="en-US" dirty="0" smtClean="0"/>
              <a:t>It takes decisions concerning interest rates, reserve requirements, and the provision of liquidity into the system. </a:t>
            </a:r>
          </a:p>
          <a:p>
            <a:r>
              <a:rPr lang="en-US" dirty="0" smtClean="0"/>
              <a:t>It meets every two weeks in Frankfurt. During these meetings, the 18 members of the Governing Council deliberate and take the appropriate decisions. </a:t>
            </a:r>
          </a:p>
          <a:p>
            <a:r>
              <a:rPr lang="en-US" dirty="0" smtClean="0"/>
              <a:t>Each of the members has one vote. </a:t>
            </a:r>
          </a:p>
          <a:p>
            <a:pPr lvl="1"/>
            <a:r>
              <a:rPr lang="nl-BE" dirty="0" smtClean="0"/>
              <a:t>Note : with enlargement this will change</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4610"/>
                                        </p:tgtEl>
                                        <p:attrNameLst>
                                          <p:attrName>style.visibility</p:attrName>
                                        </p:attrNameLst>
                                      </p:cBhvr>
                                      <p:to>
                                        <p:strVal val="visible"/>
                                      </p:to>
                                    </p:set>
                                    <p:anim calcmode="lin" valueType="num">
                                      <p:cBhvr additive="base">
                                        <p:cTn id="7" dur="500" fill="hold"/>
                                        <p:tgtEl>
                                          <p:spTgt spid="324610"/>
                                        </p:tgtEl>
                                        <p:attrNameLst>
                                          <p:attrName>ppt_x</p:attrName>
                                        </p:attrNameLst>
                                      </p:cBhvr>
                                      <p:tavLst>
                                        <p:tav tm="0">
                                          <p:val>
                                            <p:strVal val="0-#ppt_w/2"/>
                                          </p:val>
                                        </p:tav>
                                        <p:tav tm="100000">
                                          <p:val>
                                            <p:strVal val="#ppt_x"/>
                                          </p:val>
                                        </p:tav>
                                      </p:tavLst>
                                    </p:anim>
                                    <p:anim calcmode="lin" valueType="num">
                                      <p:cBhvr additive="base">
                                        <p:cTn id="8" dur="500" fill="hold"/>
                                        <p:tgtEl>
                                          <p:spTgt spid="3246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4611">
                                            <p:txEl>
                                              <p:pRg st="0" end="0"/>
                                            </p:txEl>
                                          </p:spTgt>
                                        </p:tgtEl>
                                        <p:attrNameLst>
                                          <p:attrName>style.visibility</p:attrName>
                                        </p:attrNameLst>
                                      </p:cBhvr>
                                      <p:to>
                                        <p:strVal val="visible"/>
                                      </p:to>
                                    </p:set>
                                    <p:anim calcmode="lin" valueType="num">
                                      <p:cBhvr additive="base">
                                        <p:cTn id="13" dur="500" fill="hold"/>
                                        <p:tgtEl>
                                          <p:spTgt spid="3246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4611">
                                            <p:txEl>
                                              <p:pRg st="1" end="1"/>
                                            </p:txEl>
                                          </p:spTgt>
                                        </p:tgtEl>
                                        <p:attrNameLst>
                                          <p:attrName>style.visibility</p:attrName>
                                        </p:attrNameLst>
                                      </p:cBhvr>
                                      <p:to>
                                        <p:strVal val="visible"/>
                                      </p:to>
                                    </p:set>
                                    <p:anim calcmode="lin" valueType="num">
                                      <p:cBhvr additive="base">
                                        <p:cTn id="19" dur="500" fill="hold"/>
                                        <p:tgtEl>
                                          <p:spTgt spid="3246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4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4611">
                                            <p:txEl>
                                              <p:pRg st="2" end="2"/>
                                            </p:txEl>
                                          </p:spTgt>
                                        </p:tgtEl>
                                        <p:attrNameLst>
                                          <p:attrName>style.visibility</p:attrName>
                                        </p:attrNameLst>
                                      </p:cBhvr>
                                      <p:to>
                                        <p:strVal val="visible"/>
                                      </p:to>
                                    </p:set>
                                    <p:anim calcmode="lin" valueType="num">
                                      <p:cBhvr additive="base">
                                        <p:cTn id="25" dur="500" fill="hold"/>
                                        <p:tgtEl>
                                          <p:spTgt spid="3246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4611">
                                            <p:txEl>
                                              <p:pRg st="3" end="3"/>
                                            </p:txEl>
                                          </p:spTgt>
                                        </p:tgtEl>
                                        <p:attrNameLst>
                                          <p:attrName>style.visibility</p:attrName>
                                        </p:attrNameLst>
                                      </p:cBhvr>
                                      <p:to>
                                        <p:strVal val="visible"/>
                                      </p:to>
                                    </p:set>
                                    <p:anim calcmode="lin" valueType="num">
                                      <p:cBhvr additive="base">
                                        <p:cTn id="31" dur="500" fill="hold"/>
                                        <p:tgtEl>
                                          <p:spTgt spid="3246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4611">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4611">
                                            <p:txEl>
                                              <p:pRg st="4" end="4"/>
                                            </p:txEl>
                                          </p:spTgt>
                                        </p:tgtEl>
                                        <p:attrNameLst>
                                          <p:attrName>style.visibility</p:attrName>
                                        </p:attrNameLst>
                                      </p:cBhvr>
                                      <p:to>
                                        <p:strVal val="visible"/>
                                      </p:to>
                                    </p:set>
                                    <p:anim calcmode="lin" valueType="num">
                                      <p:cBhvr additive="base">
                                        <p:cTn id="35" dur="500" fill="hold"/>
                                        <p:tgtEl>
                                          <p:spTgt spid="32461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4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utoUpdateAnimBg="0"/>
      <p:bldP spid="3246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685800" y="1001713"/>
            <a:ext cx="7772400" cy="446087"/>
          </a:xfrm>
        </p:spPr>
        <p:txBody>
          <a:bodyPr/>
          <a:lstStyle/>
          <a:p>
            <a:endParaRPr lang="en-US" dirty="0" smtClean="0"/>
          </a:p>
        </p:txBody>
      </p:sp>
      <p:sp>
        <p:nvSpPr>
          <p:cNvPr id="326659" name="Rectangle 3"/>
          <p:cNvSpPr>
            <a:spLocks noGrp="1" noChangeArrowheads="1"/>
          </p:cNvSpPr>
          <p:nvPr>
            <p:ph type="body" idx="1"/>
          </p:nvPr>
        </p:nvSpPr>
        <p:spPr>
          <a:xfrm>
            <a:off x="533400" y="1905000"/>
            <a:ext cx="8489950" cy="4953000"/>
          </a:xfrm>
        </p:spPr>
        <p:txBody>
          <a:bodyPr/>
          <a:lstStyle/>
          <a:p>
            <a:pPr>
              <a:lnSpc>
                <a:spcPct val="80000"/>
              </a:lnSpc>
            </a:pPr>
            <a:r>
              <a:rPr lang="en-US" dirty="0" smtClean="0"/>
              <a:t>There is no qualified voting in the Governing Council. </a:t>
            </a:r>
          </a:p>
          <a:p>
            <a:pPr>
              <a:lnSpc>
                <a:spcPct val="80000"/>
              </a:lnSpc>
            </a:pPr>
            <a:r>
              <a:rPr lang="en-US" dirty="0" smtClean="0"/>
              <a:t>The rationale is in the Treaty:</a:t>
            </a:r>
          </a:p>
          <a:p>
            <a:pPr lvl="1">
              <a:lnSpc>
                <a:spcPct val="80000"/>
              </a:lnSpc>
            </a:pPr>
            <a:r>
              <a:rPr lang="en-US" dirty="0" smtClean="0"/>
              <a:t> members of the Governing Council should be concerned with the interests of </a:t>
            </a:r>
            <a:r>
              <a:rPr lang="en-US" dirty="0" err="1" smtClean="0"/>
              <a:t>Euroland</a:t>
            </a:r>
            <a:r>
              <a:rPr lang="en-US" dirty="0" smtClean="0"/>
              <a:t> as a whole, and not with the interests of the country from which they originate. </a:t>
            </a:r>
          </a:p>
          <a:p>
            <a:pPr lvl="1">
              <a:lnSpc>
                <a:spcPct val="80000"/>
              </a:lnSpc>
            </a:pPr>
            <a:r>
              <a:rPr lang="en-US" dirty="0" smtClean="0"/>
              <a:t>Qualified voting would have suggested that the members of the Governing Council represent national interests. </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6658"/>
                                        </p:tgtEl>
                                        <p:attrNameLst>
                                          <p:attrName>style.visibility</p:attrName>
                                        </p:attrNameLst>
                                      </p:cBhvr>
                                      <p:to>
                                        <p:strVal val="visible"/>
                                      </p:to>
                                    </p:set>
                                    <p:anim calcmode="lin" valueType="num">
                                      <p:cBhvr additive="base">
                                        <p:cTn id="7" dur="500" fill="hold"/>
                                        <p:tgtEl>
                                          <p:spTgt spid="326658"/>
                                        </p:tgtEl>
                                        <p:attrNameLst>
                                          <p:attrName>ppt_x</p:attrName>
                                        </p:attrNameLst>
                                      </p:cBhvr>
                                      <p:tavLst>
                                        <p:tav tm="0">
                                          <p:val>
                                            <p:strVal val="0-#ppt_w/2"/>
                                          </p:val>
                                        </p:tav>
                                        <p:tav tm="100000">
                                          <p:val>
                                            <p:strVal val="#ppt_x"/>
                                          </p:val>
                                        </p:tav>
                                      </p:tavLst>
                                    </p:anim>
                                    <p:anim calcmode="lin" valueType="num">
                                      <p:cBhvr additive="base">
                                        <p:cTn id="8" dur="500" fill="hold"/>
                                        <p:tgtEl>
                                          <p:spTgt spid="326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59">
                                            <p:txEl>
                                              <p:pRg st="0" end="0"/>
                                            </p:txEl>
                                          </p:spTgt>
                                        </p:tgtEl>
                                        <p:attrNameLst>
                                          <p:attrName>style.visibility</p:attrName>
                                        </p:attrNameLst>
                                      </p:cBhvr>
                                      <p:to>
                                        <p:strVal val="visible"/>
                                      </p:to>
                                    </p:set>
                                    <p:anim calcmode="lin" valueType="num">
                                      <p:cBhvr additive="base">
                                        <p:cTn id="13" dur="500" fill="hold"/>
                                        <p:tgtEl>
                                          <p:spTgt spid="3266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59">
                                            <p:txEl>
                                              <p:pRg st="1" end="1"/>
                                            </p:txEl>
                                          </p:spTgt>
                                        </p:tgtEl>
                                        <p:attrNameLst>
                                          <p:attrName>style.visibility</p:attrName>
                                        </p:attrNameLst>
                                      </p:cBhvr>
                                      <p:to>
                                        <p:strVal val="visible"/>
                                      </p:to>
                                    </p:set>
                                    <p:anim calcmode="lin" valueType="num">
                                      <p:cBhvr additive="base">
                                        <p:cTn id="19" dur="500" fill="hold"/>
                                        <p:tgtEl>
                                          <p:spTgt spid="3266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5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6659">
                                            <p:txEl>
                                              <p:pRg st="2" end="2"/>
                                            </p:txEl>
                                          </p:spTgt>
                                        </p:tgtEl>
                                        <p:attrNameLst>
                                          <p:attrName>style.visibility</p:attrName>
                                        </p:attrNameLst>
                                      </p:cBhvr>
                                      <p:to>
                                        <p:strVal val="visible"/>
                                      </p:to>
                                    </p:set>
                                    <p:anim calcmode="lin" valueType="num">
                                      <p:cBhvr additive="base">
                                        <p:cTn id="23" dur="500" fill="hold"/>
                                        <p:tgtEl>
                                          <p:spTgt spid="32665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665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6659">
                                            <p:txEl>
                                              <p:pRg st="3" end="3"/>
                                            </p:txEl>
                                          </p:spTgt>
                                        </p:tgtEl>
                                        <p:attrNameLst>
                                          <p:attrName>style.visibility</p:attrName>
                                        </p:attrNameLst>
                                      </p:cBhvr>
                                      <p:to>
                                        <p:strVal val="visible"/>
                                      </p:to>
                                    </p:set>
                                    <p:anim calcmode="lin" valueType="num">
                                      <p:cBhvr additive="base">
                                        <p:cTn id="27" dur="500" fill="hold"/>
                                        <p:tgtEl>
                                          <p:spTgt spid="32665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6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utoUpdateAnimBg="0"/>
      <p:bldP spid="3266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85800" y="1001713"/>
            <a:ext cx="7772400" cy="446087"/>
          </a:xfrm>
        </p:spPr>
        <p:txBody>
          <a:bodyPr/>
          <a:lstStyle/>
          <a:p>
            <a:endParaRPr lang="en-US" dirty="0" smtClean="0"/>
          </a:p>
        </p:txBody>
      </p:sp>
      <p:sp>
        <p:nvSpPr>
          <p:cNvPr id="328707" name="Rectangle 3"/>
          <p:cNvSpPr>
            <a:spLocks noGrp="1" noChangeArrowheads="1"/>
          </p:cNvSpPr>
          <p:nvPr>
            <p:ph type="body" idx="4294967295"/>
          </p:nvPr>
        </p:nvSpPr>
        <p:spPr>
          <a:xfrm>
            <a:off x="611188" y="1628775"/>
            <a:ext cx="8229600" cy="4525963"/>
          </a:xfrm>
        </p:spPr>
        <p:txBody>
          <a:bodyPr/>
          <a:lstStyle/>
          <a:p>
            <a:pPr>
              <a:lnSpc>
                <a:spcPct val="90000"/>
              </a:lnSpc>
            </a:pPr>
            <a:r>
              <a:rPr lang="en-US" smtClean="0"/>
              <a:t>The Executive Board of the ECB</a:t>
            </a:r>
          </a:p>
          <a:p>
            <a:pPr lvl="1">
              <a:lnSpc>
                <a:spcPct val="90000"/>
              </a:lnSpc>
            </a:pPr>
            <a:r>
              <a:rPr lang="en-US" smtClean="0"/>
              <a:t>implements monetary policy decisions taken by the Governing Council. </a:t>
            </a:r>
          </a:p>
          <a:p>
            <a:pPr lvl="1">
              <a:lnSpc>
                <a:spcPct val="90000"/>
              </a:lnSpc>
            </a:pPr>
            <a:r>
              <a:rPr lang="en-US" smtClean="0"/>
              <a:t>gives instructions to the NCBs. </a:t>
            </a:r>
          </a:p>
          <a:p>
            <a:pPr lvl="1">
              <a:lnSpc>
                <a:spcPct val="90000"/>
              </a:lnSpc>
            </a:pPr>
            <a:r>
              <a:rPr lang="en-US" smtClean="0"/>
              <a:t>sets the agenda for the meetings of the Governing Council. </a:t>
            </a:r>
          </a:p>
          <a:p>
            <a:pPr>
              <a:lnSpc>
                <a:spcPct val="90000"/>
              </a:lnSpc>
            </a:pPr>
            <a:r>
              <a:rPr lang="en-US" smtClean="0"/>
              <a:t>Thus, Executive Board has strategic position in the decision-making process in the Governing Council. </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8706"/>
                                        </p:tgtEl>
                                        <p:attrNameLst>
                                          <p:attrName>style.visibility</p:attrName>
                                        </p:attrNameLst>
                                      </p:cBhvr>
                                      <p:to>
                                        <p:strVal val="visible"/>
                                      </p:to>
                                    </p:set>
                                    <p:anim calcmode="lin" valueType="num">
                                      <p:cBhvr additive="base">
                                        <p:cTn id="7" dur="500" fill="hold"/>
                                        <p:tgtEl>
                                          <p:spTgt spid="328706"/>
                                        </p:tgtEl>
                                        <p:attrNameLst>
                                          <p:attrName>ppt_x</p:attrName>
                                        </p:attrNameLst>
                                      </p:cBhvr>
                                      <p:tavLst>
                                        <p:tav tm="0">
                                          <p:val>
                                            <p:strVal val="0-#ppt_w/2"/>
                                          </p:val>
                                        </p:tav>
                                        <p:tav tm="100000">
                                          <p:val>
                                            <p:strVal val="#ppt_x"/>
                                          </p:val>
                                        </p:tav>
                                      </p:tavLst>
                                    </p:anim>
                                    <p:anim calcmode="lin" valueType="num">
                                      <p:cBhvr additive="base">
                                        <p:cTn id="8" dur="500" fill="hold"/>
                                        <p:tgtEl>
                                          <p:spTgt spid="328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7">
                                            <p:txEl>
                                              <p:pRg st="0" end="0"/>
                                            </p:txEl>
                                          </p:spTgt>
                                        </p:tgtEl>
                                        <p:attrNameLst>
                                          <p:attrName>style.visibility</p:attrName>
                                        </p:attrNameLst>
                                      </p:cBhvr>
                                      <p:to>
                                        <p:strVal val="visible"/>
                                      </p:to>
                                    </p:set>
                                    <p:anim calcmode="lin" valueType="num">
                                      <p:cBhvr additive="base">
                                        <p:cTn id="13" dur="500" fill="hold"/>
                                        <p:tgtEl>
                                          <p:spTgt spid="3287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28707">
                                            <p:txEl>
                                              <p:pRg st="1" end="1"/>
                                            </p:txEl>
                                          </p:spTgt>
                                        </p:tgtEl>
                                        <p:attrNameLst>
                                          <p:attrName>style.visibility</p:attrName>
                                        </p:attrNameLst>
                                      </p:cBhvr>
                                      <p:to>
                                        <p:strVal val="visible"/>
                                      </p:to>
                                    </p:set>
                                    <p:anim calcmode="lin" valueType="num">
                                      <p:cBhvr additive="base">
                                        <p:cTn id="17" dur="500" fill="hold"/>
                                        <p:tgtEl>
                                          <p:spTgt spid="32870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870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8707">
                                            <p:txEl>
                                              <p:pRg st="2" end="2"/>
                                            </p:txEl>
                                          </p:spTgt>
                                        </p:tgtEl>
                                        <p:attrNameLst>
                                          <p:attrName>style.visibility</p:attrName>
                                        </p:attrNameLst>
                                      </p:cBhvr>
                                      <p:to>
                                        <p:strVal val="visible"/>
                                      </p:to>
                                    </p:set>
                                    <p:anim calcmode="lin" valueType="num">
                                      <p:cBhvr additive="base">
                                        <p:cTn id="21" dur="500" fill="hold"/>
                                        <p:tgtEl>
                                          <p:spTgt spid="32870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2870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28707">
                                            <p:txEl>
                                              <p:pRg st="3" end="3"/>
                                            </p:txEl>
                                          </p:spTgt>
                                        </p:tgtEl>
                                        <p:attrNameLst>
                                          <p:attrName>style.visibility</p:attrName>
                                        </p:attrNameLst>
                                      </p:cBhvr>
                                      <p:to>
                                        <p:strVal val="visible"/>
                                      </p:to>
                                    </p:set>
                                    <p:anim calcmode="lin" valueType="num">
                                      <p:cBhvr additive="base">
                                        <p:cTn id="25" dur="500" fill="hold"/>
                                        <p:tgtEl>
                                          <p:spTgt spid="328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7">
                                            <p:txEl>
                                              <p:pRg st="4" end="4"/>
                                            </p:txEl>
                                          </p:spTgt>
                                        </p:tgtEl>
                                        <p:attrNameLst>
                                          <p:attrName>style.visibility</p:attrName>
                                        </p:attrNameLst>
                                      </p:cBhvr>
                                      <p:to>
                                        <p:strVal val="visible"/>
                                      </p:to>
                                    </p:set>
                                    <p:anim calcmode="lin" valueType="num">
                                      <p:cBhvr additive="base">
                                        <p:cTn id="31" dur="500" fill="hold"/>
                                        <p:tgtEl>
                                          <p:spTgt spid="328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utoUpdateAnimBg="0"/>
      <p:bldP spid="3287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981075" y="685800"/>
            <a:ext cx="8162925" cy="579438"/>
          </a:xfrm>
        </p:spPr>
        <p:txBody>
          <a:bodyPr/>
          <a:lstStyle/>
          <a:p>
            <a:r>
              <a:rPr lang="en-US" dirty="0" smtClean="0">
                <a:solidFill>
                  <a:schemeClr val="tx1"/>
                </a:solidFill>
              </a:rPr>
              <a:t>Is the </a:t>
            </a:r>
            <a:r>
              <a:rPr lang="en-US" dirty="0" err="1" smtClean="0">
                <a:solidFill>
                  <a:schemeClr val="tx1"/>
                </a:solidFill>
              </a:rPr>
              <a:t>Eurosystem</a:t>
            </a:r>
            <a:r>
              <a:rPr lang="en-US" dirty="0" smtClean="0">
                <a:solidFill>
                  <a:schemeClr val="tx1"/>
                </a:solidFill>
              </a:rPr>
              <a:t> too decentralized?</a:t>
            </a:r>
            <a:endParaRPr lang="en-GB" dirty="0" smtClean="0">
              <a:solidFill>
                <a:schemeClr val="tx1"/>
              </a:solidFill>
            </a:endParaRPr>
          </a:p>
        </p:txBody>
      </p:sp>
      <p:sp>
        <p:nvSpPr>
          <p:cNvPr id="330755" name="Rectangle 3"/>
          <p:cNvSpPr>
            <a:spLocks noGrp="1" noChangeArrowheads="1"/>
          </p:cNvSpPr>
          <p:nvPr>
            <p:ph type="body" idx="1"/>
          </p:nvPr>
        </p:nvSpPr>
        <p:spPr>
          <a:xfrm>
            <a:off x="708025" y="1628775"/>
            <a:ext cx="8435975" cy="4876800"/>
          </a:xfrm>
        </p:spPr>
        <p:txBody>
          <a:bodyPr/>
          <a:lstStyle/>
          <a:p>
            <a:pPr>
              <a:lnSpc>
                <a:spcPct val="80000"/>
              </a:lnSpc>
            </a:pPr>
            <a:r>
              <a:rPr lang="en-US" dirty="0" smtClean="0"/>
              <a:t>Is influence of the NCBs in the Governing Council too large so that national interests prevail at the expense of the system-wide interests?</a:t>
            </a:r>
            <a:r>
              <a:rPr lang="en-GB" dirty="0" smtClean="0"/>
              <a:t> </a:t>
            </a:r>
            <a:endParaRPr lang="nl-BE" dirty="0" smtClean="0"/>
          </a:p>
          <a:p>
            <a:r>
              <a:rPr lang="en-US" dirty="0" smtClean="0"/>
              <a:t>In order to analyze this: compute Taylor rule for each central banker </a:t>
            </a:r>
          </a:p>
          <a:p>
            <a:pPr lvl="1"/>
            <a:r>
              <a:rPr lang="en-US" dirty="0" smtClean="0"/>
              <a:t>Taylor rule computes the interest rates that each of the national governors desire, given the economic conditions that prevail in their own country. </a:t>
            </a:r>
          </a:p>
          <a:p>
            <a:r>
              <a:rPr lang="en-US" dirty="0" smtClean="0"/>
              <a:t>Assume that the ECB Board applies the Taylor rule, using Eurozone wide aggregates of inflation and output gap.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 calcmode="lin" valueType="num">
                                      <p:cBhvr additive="base">
                                        <p:cTn id="7" dur="500" fill="hold"/>
                                        <p:tgtEl>
                                          <p:spTgt spid="330754"/>
                                        </p:tgtEl>
                                        <p:attrNameLst>
                                          <p:attrName>ppt_x</p:attrName>
                                        </p:attrNameLst>
                                      </p:cBhvr>
                                      <p:tavLst>
                                        <p:tav tm="0">
                                          <p:val>
                                            <p:strVal val="0-#ppt_w/2"/>
                                          </p:val>
                                        </p:tav>
                                        <p:tav tm="100000">
                                          <p:val>
                                            <p:strVal val="#ppt_x"/>
                                          </p:val>
                                        </p:tav>
                                      </p:tavLst>
                                    </p:anim>
                                    <p:anim calcmode="lin" valueType="num">
                                      <p:cBhvr additive="base">
                                        <p:cTn id="8" dur="500" fill="hold"/>
                                        <p:tgtEl>
                                          <p:spTgt spid="330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5">
                                            <p:txEl>
                                              <p:pRg st="0" end="0"/>
                                            </p:txEl>
                                          </p:spTgt>
                                        </p:tgtEl>
                                        <p:attrNameLst>
                                          <p:attrName>style.visibility</p:attrName>
                                        </p:attrNameLst>
                                      </p:cBhvr>
                                      <p:to>
                                        <p:strVal val="visible"/>
                                      </p:to>
                                    </p:set>
                                    <p:anim calcmode="lin" valueType="num">
                                      <p:cBhvr additive="base">
                                        <p:cTn id="13" dur="500" fill="hold"/>
                                        <p:tgtEl>
                                          <p:spTgt spid="3307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0755">
                                            <p:txEl>
                                              <p:pRg st="1" end="1"/>
                                            </p:txEl>
                                          </p:spTgt>
                                        </p:tgtEl>
                                        <p:attrNameLst>
                                          <p:attrName>style.visibility</p:attrName>
                                        </p:attrNameLst>
                                      </p:cBhvr>
                                      <p:to>
                                        <p:strVal val="visible"/>
                                      </p:to>
                                    </p:set>
                                    <p:anim calcmode="lin" valueType="num">
                                      <p:cBhvr additive="base">
                                        <p:cTn id="19" dur="500" fill="hold"/>
                                        <p:tgtEl>
                                          <p:spTgt spid="3307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075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0755">
                                            <p:txEl>
                                              <p:pRg st="2" end="2"/>
                                            </p:txEl>
                                          </p:spTgt>
                                        </p:tgtEl>
                                        <p:attrNameLst>
                                          <p:attrName>style.visibility</p:attrName>
                                        </p:attrNameLst>
                                      </p:cBhvr>
                                      <p:to>
                                        <p:strVal val="visible"/>
                                      </p:to>
                                    </p:set>
                                    <p:anim calcmode="lin" valueType="num">
                                      <p:cBhvr additive="base">
                                        <p:cTn id="23" dur="500" fill="hold"/>
                                        <p:tgtEl>
                                          <p:spTgt spid="33075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0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0755">
                                            <p:txEl>
                                              <p:pRg st="3" end="3"/>
                                            </p:txEl>
                                          </p:spTgt>
                                        </p:tgtEl>
                                        <p:attrNameLst>
                                          <p:attrName>style.visibility</p:attrName>
                                        </p:attrNameLst>
                                      </p:cBhvr>
                                      <p:to>
                                        <p:strVal val="visible"/>
                                      </p:to>
                                    </p:set>
                                    <p:anim calcmode="lin" valueType="num">
                                      <p:cBhvr additive="base">
                                        <p:cTn id="29" dur="500" fill="hold"/>
                                        <p:tgtEl>
                                          <p:spTgt spid="33075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0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333375"/>
            <a:ext cx="7772400" cy="838200"/>
          </a:xfrm>
        </p:spPr>
        <p:txBody>
          <a:bodyPr/>
          <a:lstStyle/>
          <a:p>
            <a:r>
              <a:rPr lang="nl-BE" dirty="0" smtClean="0">
                <a:solidFill>
                  <a:schemeClr val="tx1"/>
                </a:solidFill>
              </a:rPr>
              <a:t/>
            </a:r>
            <a:br>
              <a:rPr lang="nl-BE" dirty="0" smtClean="0">
                <a:solidFill>
                  <a:schemeClr val="tx1"/>
                </a:solidFill>
              </a:rPr>
            </a:br>
            <a:r>
              <a:rPr lang="nl-BE" dirty="0" smtClean="0">
                <a:solidFill>
                  <a:schemeClr val="tx1"/>
                </a:solidFill>
              </a:rPr>
              <a:t>Taylor rule</a:t>
            </a:r>
            <a:endParaRPr lang="en-US" dirty="0" smtClean="0">
              <a:solidFill>
                <a:schemeClr val="tx1"/>
              </a:solidFill>
            </a:endParaRPr>
          </a:p>
        </p:txBody>
      </p:sp>
      <p:sp>
        <p:nvSpPr>
          <p:cNvPr id="37891" name="Rectangle 3"/>
          <p:cNvSpPr>
            <a:spLocks noGrp="1" noChangeArrowheads="1"/>
          </p:cNvSpPr>
          <p:nvPr>
            <p:ph type="body" idx="1"/>
          </p:nvPr>
        </p:nvSpPr>
        <p:spPr>
          <a:xfrm>
            <a:off x="684213" y="1557338"/>
            <a:ext cx="7772400" cy="4495800"/>
          </a:xfrm>
        </p:spPr>
        <p:txBody>
          <a:bodyPr/>
          <a:lstStyle/>
          <a:p>
            <a:pPr>
              <a:buFontTx/>
              <a:buNone/>
            </a:pPr>
            <a:endParaRPr lang="nl-BE" smtClean="0"/>
          </a:p>
          <a:p>
            <a:pPr>
              <a:buFontTx/>
              <a:buNone/>
            </a:pPr>
            <a:endParaRPr lang="nl-BE" baseline="-25000" smtClean="0">
              <a:sym typeface="Symbol" pitchFamily="18" charset="2"/>
            </a:endParaRPr>
          </a:p>
          <a:p>
            <a:pPr>
              <a:buFontTx/>
              <a:buNone/>
            </a:pPr>
            <a:r>
              <a:rPr lang="nl-BE" baseline="-25000" smtClean="0">
                <a:sym typeface="Symbol" pitchFamily="18" charset="2"/>
              </a:rPr>
              <a:t>	</a:t>
            </a:r>
            <a:endParaRPr lang="en-GB" smtClean="0">
              <a:sym typeface="Symbol" pitchFamily="18" charset="2"/>
            </a:endParaRPr>
          </a:p>
        </p:txBody>
      </p:sp>
      <p:sp>
        <p:nvSpPr>
          <p:cNvPr id="37892"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7893" name="Object 5"/>
          <p:cNvGraphicFramePr>
            <a:graphicFrameLocks noChangeAspect="1"/>
          </p:cNvGraphicFramePr>
          <p:nvPr/>
        </p:nvGraphicFramePr>
        <p:xfrm>
          <a:off x="1331913" y="1916113"/>
          <a:ext cx="5111750" cy="649287"/>
        </p:xfrm>
        <a:graphic>
          <a:graphicData uri="http://schemas.openxmlformats.org/presentationml/2006/ole">
            <mc:AlternateContent xmlns:mc="http://schemas.openxmlformats.org/markup-compatibility/2006">
              <mc:Choice xmlns:v="urn:schemas-microsoft-com:vml" Requires="v">
                <p:oleObj spid="_x0000_s37929" name="Equation" r:id="rId4" imgW="1879600" imgH="241300" progId="Equation.3">
                  <p:embed/>
                </p:oleObj>
              </mc:Choice>
              <mc:Fallback>
                <p:oleObj name="Equation" r:id="rId4" imgW="1879600" imgH="241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916113"/>
                        <a:ext cx="51117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4" name="Rectangle 6"/>
          <p:cNvSpPr>
            <a:spLocks noChangeArrowheads="1"/>
          </p:cNvSpPr>
          <p:nvPr/>
        </p:nvSpPr>
        <p:spPr bwMode="auto">
          <a:xfrm>
            <a:off x="1476375" y="2824163"/>
            <a:ext cx="69326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2800" i="1">
                <a:latin typeface="Arial" pitchFamily="34" charset="0"/>
                <a:cs typeface="Times New Roman" pitchFamily="18" charset="0"/>
              </a:rPr>
              <a:t>r</a:t>
            </a:r>
            <a:r>
              <a:rPr lang="en-US" sz="2800" i="1" baseline="-30000">
                <a:latin typeface="Arial" pitchFamily="34" charset="0"/>
                <a:cs typeface="Times New Roman" pitchFamily="18" charset="0"/>
              </a:rPr>
              <a:t>t</a:t>
            </a:r>
            <a:r>
              <a:rPr lang="en-US" sz="2800">
                <a:latin typeface="Arial" pitchFamily="34" charset="0"/>
                <a:cs typeface="Times New Roman" pitchFamily="18" charset="0"/>
              </a:rPr>
              <a:t>*  is the desired interest rate, </a:t>
            </a:r>
          </a:p>
          <a:p>
            <a:pPr eaLnBrk="1" hangingPunct="1"/>
            <a:r>
              <a:rPr lang="en-US" sz="2800" i="1">
                <a:latin typeface="GraphHelveticaGreek-LightItalic"/>
                <a:cs typeface="Times New Roman" pitchFamily="18" charset="0"/>
                <a:sym typeface="Symbol" pitchFamily="18" charset="2"/>
              </a:rPr>
              <a:t></a:t>
            </a:r>
            <a:r>
              <a:rPr lang="en-US" sz="2800">
                <a:latin typeface="Verdana" pitchFamily="34" charset="0"/>
                <a:cs typeface="Times New Roman" pitchFamily="18" charset="0"/>
              </a:rPr>
              <a:t>   is the long-term real interest rate</a:t>
            </a:r>
            <a:r>
              <a:rPr lang="en-US">
                <a:latin typeface="Verdana" pitchFamily="34" charset="0"/>
                <a:cs typeface="Times New Roman" pitchFamily="18" charset="0"/>
              </a:rPr>
              <a:t>,</a:t>
            </a:r>
            <a:r>
              <a:rPr lang="en-US" sz="1200">
                <a:latin typeface="Verdana" pitchFamily="34" charset="0"/>
                <a:cs typeface="Times New Roman" pitchFamily="18" charset="0"/>
              </a:rPr>
              <a:t> </a:t>
            </a:r>
            <a:endParaRPr lang="en-US" sz="1200" i="1">
              <a:latin typeface="GraphHelveticaGreek-LightItalic"/>
              <a:cs typeface="Times New Roman" pitchFamily="18" charset="0"/>
              <a:sym typeface="Symbol" pitchFamily="18" charset="2"/>
            </a:endParaRPr>
          </a:p>
        </p:txBody>
      </p:sp>
      <p:graphicFrame>
        <p:nvGraphicFramePr>
          <p:cNvPr id="37895" name="Object 7"/>
          <p:cNvGraphicFramePr>
            <a:graphicFrameLocks noChangeAspect="1"/>
          </p:cNvGraphicFramePr>
          <p:nvPr/>
        </p:nvGraphicFramePr>
        <p:xfrm>
          <a:off x="1476375" y="4005263"/>
          <a:ext cx="481013" cy="576262"/>
        </p:xfrm>
        <a:graphic>
          <a:graphicData uri="http://schemas.openxmlformats.org/presentationml/2006/ole">
            <mc:AlternateContent xmlns:mc="http://schemas.openxmlformats.org/markup-compatibility/2006">
              <mc:Choice xmlns:v="urn:schemas-microsoft-com:vml" Requires="v">
                <p:oleObj spid="_x0000_s37930" name="Equation" r:id="rId6" imgW="190500" imgH="228600" progId="Equation.3">
                  <p:embed/>
                </p:oleObj>
              </mc:Choice>
              <mc:Fallback>
                <p:oleObj name="Equation" r:id="rId6" imgW="1905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005263"/>
                        <a:ext cx="481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6" name="Rectangle 8"/>
          <p:cNvSpPr>
            <a:spLocks noChangeArrowheads="1"/>
          </p:cNvSpPr>
          <p:nvPr/>
        </p:nvSpPr>
        <p:spPr bwMode="auto">
          <a:xfrm>
            <a:off x="1476375" y="4005263"/>
            <a:ext cx="4824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200">
                <a:latin typeface="Arial" pitchFamily="34" charset="0"/>
                <a:cs typeface="Times New Roman" pitchFamily="18" charset="0"/>
              </a:rPr>
              <a:t>             </a:t>
            </a:r>
            <a:r>
              <a:rPr lang="en-US" sz="2800">
                <a:latin typeface="Arial" pitchFamily="34" charset="0"/>
                <a:cs typeface="Times New Roman" pitchFamily="18" charset="0"/>
              </a:rPr>
              <a:t>is the inflation target and </a:t>
            </a:r>
          </a:p>
          <a:p>
            <a:pPr eaLnBrk="1" hangingPunct="1"/>
            <a:r>
              <a:rPr lang="en-US" sz="2800" i="1">
                <a:latin typeface="Arial" pitchFamily="34" charset="0"/>
                <a:cs typeface="Times New Roman" pitchFamily="18" charset="0"/>
              </a:rPr>
              <a:t>x</a:t>
            </a:r>
            <a:r>
              <a:rPr lang="en-US" sz="2800" i="1" baseline="-30000">
                <a:latin typeface="Arial" pitchFamily="34" charset="0"/>
                <a:cs typeface="Times New Roman" pitchFamily="18" charset="0"/>
              </a:rPr>
              <a:t>t</a:t>
            </a:r>
            <a:r>
              <a:rPr lang="en-US" sz="2800">
                <a:latin typeface="Arial" pitchFamily="34" charset="0"/>
                <a:cs typeface="Times New Roman" pitchFamily="18" charset="0"/>
              </a:rPr>
              <a:t>   is the output gap.</a:t>
            </a:r>
            <a:endParaRPr lang="en-US" sz="280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Objectives for this week</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To understand the origins of the European Central Bank (ECB)</a:t>
            </a:r>
          </a:p>
          <a:p>
            <a:endParaRPr lang="en-GB" dirty="0"/>
          </a:p>
          <a:p>
            <a:r>
              <a:rPr lang="en-GB" dirty="0" smtClean="0"/>
              <a:t>To understand the functioning of the ECB</a:t>
            </a:r>
          </a:p>
          <a:p>
            <a:endParaRPr lang="en-GB" dirty="0"/>
          </a:p>
          <a:p>
            <a:r>
              <a:rPr lang="en-GB" dirty="0" smtClean="0"/>
              <a:t>To analyse the policy of the ECB</a:t>
            </a:r>
          </a:p>
          <a:p>
            <a:endParaRPr lang="en-GB" dirty="0"/>
          </a:p>
          <a:p>
            <a:r>
              <a:rPr lang="en-GB" dirty="0" smtClean="0"/>
              <a:t>To look at the unconventional monetary policy – ECB Vs. FED Vs. </a:t>
            </a:r>
            <a:r>
              <a:rPr lang="en-GB" dirty="0" err="1" smtClean="0"/>
              <a:t>BofE</a:t>
            </a:r>
            <a:r>
              <a:rPr lang="en-GB" dirty="0" smtClean="0"/>
              <a:t> (time permitting)</a:t>
            </a:r>
          </a:p>
        </p:txBody>
      </p:sp>
    </p:spTree>
    <p:extLst>
      <p:ext uri="{BB962C8B-B14F-4D97-AF65-F5344CB8AC3E}">
        <p14:creationId xmlns:p14="http://schemas.microsoft.com/office/powerpoint/2010/main" val="1572230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1212850"/>
            <a:ext cx="8162925" cy="396875"/>
          </a:xfrm>
        </p:spPr>
        <p:txBody>
          <a:bodyPr/>
          <a:lstStyle/>
          <a:p>
            <a:endParaRPr lang="en-US" sz="1600" smtClean="0"/>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844550"/>
            <a:ext cx="9145588"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9388" y="0"/>
            <a:ext cx="8964612" cy="885825"/>
          </a:xfrm>
        </p:spPr>
        <p:txBody>
          <a:bodyPr/>
          <a:lstStyle/>
          <a:p>
            <a:r>
              <a:rPr lang="nl-BE" sz="2400" smtClean="0"/>
              <a:t>Asymmetric distibution of desired interest rates using Taylor Rule (2007)</a:t>
            </a:r>
            <a:endParaRPr lang="en-GB" sz="2400" smtClean="0"/>
          </a:p>
        </p:txBody>
      </p:sp>
      <p:sp>
        <p:nvSpPr>
          <p:cNvPr id="336899" name="Text Box 3"/>
          <p:cNvSpPr txBox="1">
            <a:spLocks noChangeArrowheads="1"/>
          </p:cNvSpPr>
          <p:nvPr/>
        </p:nvSpPr>
        <p:spPr bwMode="auto">
          <a:xfrm>
            <a:off x="5508625" y="2060575"/>
            <a:ext cx="38639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2000">
                <a:latin typeface="Comic Sans MS" pitchFamily="66" charset="0"/>
              </a:rPr>
              <a:t>Assumptions:</a:t>
            </a:r>
          </a:p>
          <a:p>
            <a:pPr eaLnBrk="1" hangingPunct="1">
              <a:spcBef>
                <a:spcPct val="50000"/>
              </a:spcBef>
            </a:pPr>
            <a:r>
              <a:rPr lang="nl-BE" sz="2000">
                <a:latin typeface="Comic Sans MS" pitchFamily="66" charset="0"/>
              </a:rPr>
              <a:t>Governors are nationalistic</a:t>
            </a:r>
          </a:p>
          <a:p>
            <a:pPr eaLnBrk="1" hangingPunct="1">
              <a:spcBef>
                <a:spcPct val="50000"/>
              </a:spcBef>
            </a:pPr>
            <a:r>
              <a:rPr lang="nl-BE" sz="2000">
                <a:latin typeface="Comic Sans MS" pitchFamily="66" charset="0"/>
              </a:rPr>
              <a:t>ECB-board cares about Euro-wide interests</a:t>
            </a:r>
          </a:p>
          <a:p>
            <a:pPr eaLnBrk="1" hangingPunct="1">
              <a:spcBef>
                <a:spcPct val="50000"/>
              </a:spcBef>
            </a:pPr>
            <a:r>
              <a:rPr lang="nl-BE" sz="2000">
                <a:latin typeface="Comic Sans MS" pitchFamily="66" charset="0"/>
              </a:rPr>
              <a:t>ECB-Board only needs three votes to find majority for its proposal</a:t>
            </a:r>
          </a:p>
          <a:p>
            <a:pPr eaLnBrk="1" hangingPunct="1">
              <a:spcBef>
                <a:spcPct val="50000"/>
              </a:spcBef>
            </a:pPr>
            <a:r>
              <a:rPr lang="nl-BE" sz="2000">
                <a:latin typeface="Comic Sans MS" pitchFamily="66" charset="0"/>
              </a:rPr>
              <a:t>ECB-Board has strategic position despite asymmetries in shocks</a:t>
            </a:r>
            <a:endParaRPr lang="en-GB" sz="2000">
              <a:latin typeface="Comic Sans MS" pitchFamily="66" charset="0"/>
            </a:endParaRPr>
          </a:p>
        </p:txBody>
      </p:sp>
      <p:sp>
        <p:nvSpPr>
          <p:cNvPr id="39940" name="Text Box 4"/>
          <p:cNvSpPr txBox="1">
            <a:spLocks noChangeArrowheads="1"/>
          </p:cNvSpPr>
          <p:nvPr/>
        </p:nvSpPr>
        <p:spPr bwMode="auto">
          <a:xfrm>
            <a:off x="539750" y="981075"/>
            <a:ext cx="2735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Verdana" pitchFamily="34" charset="0"/>
              </a:rPr>
              <a:t>Without ECB-Board</a:t>
            </a:r>
          </a:p>
        </p:txBody>
      </p:sp>
      <p:sp>
        <p:nvSpPr>
          <p:cNvPr id="39941" name="Rectangle 5"/>
          <p:cNvSpPr>
            <a:spLocks noChangeArrowheads="1"/>
          </p:cNvSpPr>
          <p:nvPr/>
        </p:nvSpPr>
        <p:spPr bwMode="auto">
          <a:xfrm>
            <a:off x="323850" y="3890963"/>
            <a:ext cx="1822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600">
                <a:latin typeface="Verdana" pitchFamily="34" charset="0"/>
              </a:rPr>
              <a:t>With ECB-Board</a:t>
            </a:r>
          </a:p>
        </p:txBody>
      </p:sp>
      <p:pic>
        <p:nvPicPr>
          <p:cNvPr id="399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139700"/>
            <a:ext cx="52578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611188" y="1052513"/>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600">
                <a:latin typeface="Verdana" pitchFamily="34" charset="0"/>
              </a:rPr>
              <a:t>Without ECB-Board</a:t>
            </a:r>
            <a:endParaRPr lang="en-US" sz="1600">
              <a:latin typeface="Verdana" pitchFamily="34" charset="0"/>
            </a:endParaRPr>
          </a:p>
        </p:txBody>
      </p:sp>
      <p:pic>
        <p:nvPicPr>
          <p:cNvPr id="3994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8" y="3500438"/>
            <a:ext cx="52197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 Box 9"/>
          <p:cNvSpPr txBox="1">
            <a:spLocks noChangeArrowheads="1"/>
          </p:cNvSpPr>
          <p:nvPr/>
        </p:nvSpPr>
        <p:spPr bwMode="auto">
          <a:xfrm>
            <a:off x="611188" y="4005263"/>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600">
                <a:latin typeface="Verdana" pitchFamily="34" charset="0"/>
              </a:rPr>
              <a:t>With ECB-Board</a:t>
            </a:r>
            <a:endParaRPr lang="en-US" sz="16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 calcmode="lin" valueType="num">
                                      <p:cBhvr additive="base">
                                        <p:cTn id="7" dur="5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6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6899">
                                            <p:txEl>
                                              <p:pRg st="1" end="1"/>
                                            </p:txEl>
                                          </p:spTgt>
                                        </p:tgtEl>
                                        <p:attrNameLst>
                                          <p:attrName>style.visibility</p:attrName>
                                        </p:attrNameLst>
                                      </p:cBhvr>
                                      <p:to>
                                        <p:strVal val="visible"/>
                                      </p:to>
                                    </p:set>
                                    <p:anim calcmode="lin" valueType="num">
                                      <p:cBhvr additive="base">
                                        <p:cTn id="11" dur="5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6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36899">
                                            <p:txEl>
                                              <p:pRg st="2" end="2"/>
                                            </p:txEl>
                                          </p:spTgt>
                                        </p:tgtEl>
                                        <p:attrNameLst>
                                          <p:attrName>style.visibility</p:attrName>
                                        </p:attrNameLst>
                                      </p:cBhvr>
                                      <p:to>
                                        <p:strVal val="visible"/>
                                      </p:to>
                                    </p:set>
                                    <p:anim calcmode="lin" valueType="num">
                                      <p:cBhvr additive="base">
                                        <p:cTn id="17" dur="5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6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36899">
                                            <p:txEl>
                                              <p:pRg st="3" end="3"/>
                                            </p:txEl>
                                          </p:spTgt>
                                        </p:tgtEl>
                                        <p:attrNameLst>
                                          <p:attrName>style.visibility</p:attrName>
                                        </p:attrNameLst>
                                      </p:cBhvr>
                                      <p:to>
                                        <p:strVal val="visible"/>
                                      </p:to>
                                    </p:set>
                                    <p:anim calcmode="lin" valueType="num">
                                      <p:cBhvr additive="base">
                                        <p:cTn id="23" dur="500" fill="hold"/>
                                        <p:tgtEl>
                                          <p:spTgt spid="3368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6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36899">
                                            <p:txEl>
                                              <p:pRg st="4" end="4"/>
                                            </p:txEl>
                                          </p:spTgt>
                                        </p:tgtEl>
                                        <p:attrNameLst>
                                          <p:attrName>style.visibility</p:attrName>
                                        </p:attrNameLst>
                                      </p:cBhvr>
                                      <p:to>
                                        <p:strVal val="visible"/>
                                      </p:to>
                                    </p:set>
                                    <p:anim calcmode="lin" valueType="num">
                                      <p:cBhvr additive="base">
                                        <p:cTn id="29" dur="5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68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5800"/>
            <a:ext cx="7772400" cy="684213"/>
          </a:xfrm>
        </p:spPr>
        <p:txBody>
          <a:bodyPr/>
          <a:lstStyle/>
          <a:p>
            <a:r>
              <a:rPr lang="nl-BE" smtClean="0"/>
              <a:t>Conclusion of previous analysis</a:t>
            </a:r>
            <a:endParaRPr lang="en-GB" smtClean="0"/>
          </a:p>
        </p:txBody>
      </p:sp>
      <p:sp>
        <p:nvSpPr>
          <p:cNvPr id="40963" name="Rectangle 3"/>
          <p:cNvSpPr>
            <a:spLocks noGrp="1" noChangeArrowheads="1"/>
          </p:cNvSpPr>
          <p:nvPr>
            <p:ph type="body" idx="1"/>
          </p:nvPr>
        </p:nvSpPr>
        <p:spPr/>
        <p:txBody>
          <a:bodyPr/>
          <a:lstStyle/>
          <a:p>
            <a:pPr algn="just">
              <a:lnSpc>
                <a:spcPct val="90000"/>
              </a:lnSpc>
            </a:pPr>
            <a:r>
              <a:rPr lang="nl-BE" smtClean="0">
                <a:cs typeface="Times New Roman" pitchFamily="18" charset="0"/>
              </a:rPr>
              <a:t>Today</a:t>
            </a:r>
            <a:r>
              <a:rPr lang="en-GB" smtClean="0">
                <a:cs typeface="Times New Roman" pitchFamily="18" charset="0"/>
              </a:rPr>
              <a:t> the ECB-Board has strategic position within Governing Council</a:t>
            </a:r>
            <a:r>
              <a:rPr lang="nl-BE" smtClean="0">
                <a:cs typeface="Times New Roman" pitchFamily="18" charset="0"/>
              </a:rPr>
              <a:t>. (Its interest rate proposal is close to median.)</a:t>
            </a:r>
          </a:p>
          <a:p>
            <a:pPr algn="just">
              <a:lnSpc>
                <a:spcPct val="90000"/>
              </a:lnSpc>
            </a:pPr>
            <a:r>
              <a:rPr lang="nl-BE" smtClean="0">
                <a:cs typeface="Times New Roman" pitchFamily="18" charset="0"/>
              </a:rPr>
              <a:t>This </a:t>
            </a:r>
            <a:r>
              <a:rPr lang="en-GB" smtClean="0">
                <a:cs typeface="Times New Roman" pitchFamily="18" charset="0"/>
              </a:rPr>
              <a:t>is maintained even when distribution of desired interest rates is very different among large and small countries. </a:t>
            </a:r>
            <a:endParaRPr lang="nl-BE" smtClean="0">
              <a:cs typeface="Times New Roman" pitchFamily="18" charset="0"/>
            </a:endParaRPr>
          </a:p>
          <a:p>
            <a:pPr algn="just">
              <a:lnSpc>
                <a:spcPct val="90000"/>
              </a:lnSpc>
            </a:pPr>
            <a:r>
              <a:rPr lang="en-GB" smtClean="0">
                <a:cs typeface="Times New Roman" pitchFamily="18" charset="0"/>
              </a:rPr>
              <a:t> </a:t>
            </a:r>
            <a:r>
              <a:rPr lang="nl-BE" smtClean="0">
                <a:cs typeface="Times New Roman" pitchFamily="18" charset="0"/>
              </a:rPr>
              <a:t>T</a:t>
            </a:r>
            <a:r>
              <a:rPr lang="en-GB" smtClean="0">
                <a:cs typeface="Times New Roman" pitchFamily="18" charset="0"/>
              </a:rPr>
              <a:t>h</a:t>
            </a:r>
            <a:r>
              <a:rPr lang="nl-BE" smtClean="0">
                <a:cs typeface="Times New Roman" pitchFamily="18" charset="0"/>
              </a:rPr>
              <a:t>is</a:t>
            </a:r>
            <a:r>
              <a:rPr lang="en-GB" smtClean="0">
                <a:cs typeface="Times New Roman" pitchFamily="18" charset="0"/>
              </a:rPr>
              <a:t> decision making process ensures that the interest rate that </a:t>
            </a:r>
            <a:r>
              <a:rPr lang="nl-BE" smtClean="0">
                <a:cs typeface="Times New Roman" pitchFamily="18" charset="0"/>
              </a:rPr>
              <a:t>is</a:t>
            </a:r>
            <a:r>
              <a:rPr lang="en-GB" smtClean="0">
                <a:cs typeface="Times New Roman" pitchFamily="18" charset="0"/>
              </a:rPr>
              <a:t> decided is the optimal one from the point of view of the Euro</a:t>
            </a:r>
            <a:r>
              <a:rPr lang="nl-BE" smtClean="0">
                <a:cs typeface="Times New Roman" pitchFamily="18" charset="0"/>
              </a:rPr>
              <a:t>zone</a:t>
            </a:r>
            <a:r>
              <a:rPr lang="en-GB" smtClean="0">
                <a:cs typeface="Times New Roman" pitchFamily="18" charset="0"/>
              </a:rPr>
              <a:t> as a whole. </a:t>
            </a:r>
            <a:endParaRPr lang="nl-BE" smtClean="0">
              <a:cs typeface="Times New Roman" pitchFamily="18" charset="0"/>
            </a:endParaRPr>
          </a:p>
          <a:p>
            <a:pPr>
              <a:lnSpc>
                <a:spcPct val="90000"/>
              </a:lnSpc>
              <a:buFontTx/>
              <a:buNone/>
            </a:pPr>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dirty="0" smtClean="0"/>
          </a:p>
        </p:txBody>
      </p:sp>
      <p:sp>
        <p:nvSpPr>
          <p:cNvPr id="41987" name="Rectangle 3"/>
          <p:cNvSpPr>
            <a:spLocks noGrp="1" noChangeArrowheads="1"/>
          </p:cNvSpPr>
          <p:nvPr>
            <p:ph type="body" idx="1"/>
          </p:nvPr>
        </p:nvSpPr>
        <p:spPr/>
        <p:txBody>
          <a:bodyPr/>
          <a:lstStyle/>
          <a:p>
            <a:pPr algn="just">
              <a:lnSpc>
                <a:spcPct val="90000"/>
              </a:lnSpc>
            </a:pPr>
            <a:r>
              <a:rPr lang="en-GB" dirty="0" smtClean="0">
                <a:cs typeface="Times New Roman" pitchFamily="18" charset="0"/>
              </a:rPr>
              <a:t>This is so even if national governors are guided by economic conditions</a:t>
            </a:r>
            <a:r>
              <a:rPr lang="nl-BE" dirty="0" smtClean="0">
                <a:cs typeface="Times New Roman" pitchFamily="18" charset="0"/>
              </a:rPr>
              <a:t> </a:t>
            </a:r>
            <a:r>
              <a:rPr lang="en-GB" dirty="0" smtClean="0">
                <a:cs typeface="Times New Roman" pitchFamily="18" charset="0"/>
              </a:rPr>
              <a:t>prevail</a:t>
            </a:r>
            <a:r>
              <a:rPr lang="nl-BE" dirty="0" smtClean="0">
                <a:cs typeface="Times New Roman" pitchFamily="18" charset="0"/>
              </a:rPr>
              <a:t>ing</a:t>
            </a:r>
            <a:r>
              <a:rPr lang="en-GB" dirty="0" smtClean="0">
                <a:cs typeface="Times New Roman" pitchFamily="18" charset="0"/>
              </a:rPr>
              <a:t> in their own countries. </a:t>
            </a:r>
            <a:endParaRPr lang="nl-BE" dirty="0" smtClean="0">
              <a:cs typeface="Times New Roman" pitchFamily="18" charset="0"/>
            </a:endParaRPr>
          </a:p>
          <a:p>
            <a:pPr algn="just">
              <a:lnSpc>
                <a:spcPct val="90000"/>
              </a:lnSpc>
            </a:pPr>
            <a:r>
              <a:rPr lang="nl-BE" dirty="0" smtClean="0">
                <a:cs typeface="Times New Roman" pitchFamily="18" charset="0"/>
              </a:rPr>
              <a:t>T</a:t>
            </a:r>
            <a:r>
              <a:rPr lang="en-GB" dirty="0" smtClean="0">
                <a:cs typeface="Times New Roman" pitchFamily="18" charset="0"/>
              </a:rPr>
              <a:t>his decision making model also ensures that large </a:t>
            </a:r>
            <a:r>
              <a:rPr lang="en-GB" dirty="0" err="1" smtClean="0">
                <a:cs typeface="Times New Roman" pitchFamily="18" charset="0"/>
              </a:rPr>
              <a:t>countr</a:t>
            </a:r>
            <a:r>
              <a:rPr lang="nl-BE" dirty="0" smtClean="0">
                <a:cs typeface="Times New Roman" pitchFamily="18" charset="0"/>
              </a:rPr>
              <a:t>ie</a:t>
            </a:r>
            <a:r>
              <a:rPr lang="en-GB" dirty="0" smtClean="0">
                <a:cs typeface="Times New Roman" pitchFamily="18" charset="0"/>
              </a:rPr>
              <a:t>s</a:t>
            </a:r>
            <a:r>
              <a:rPr lang="nl-BE" dirty="0" smtClean="0">
                <a:cs typeface="Times New Roman" pitchFamily="18" charset="0"/>
              </a:rPr>
              <a:t>’</a:t>
            </a:r>
            <a:r>
              <a:rPr lang="en-GB" dirty="0" smtClean="0">
                <a:cs typeface="Times New Roman" pitchFamily="18" charset="0"/>
              </a:rPr>
              <a:t> </a:t>
            </a:r>
            <a:r>
              <a:rPr lang="nl-BE" dirty="0" smtClean="0">
                <a:cs typeface="Times New Roman" pitchFamily="18" charset="0"/>
              </a:rPr>
              <a:t>(France, Germany, Italy) </a:t>
            </a:r>
            <a:r>
              <a:rPr lang="en-GB" dirty="0" smtClean="0">
                <a:cs typeface="Times New Roman" pitchFamily="18" charset="0"/>
              </a:rPr>
              <a:t>interests are relatively well served, despite the overrepresentation of the small countries in the Governing Council. </a:t>
            </a:r>
          </a:p>
          <a:p>
            <a:pPr algn="just">
              <a:lnSpc>
                <a:spcPct val="90000"/>
              </a:lnSpc>
            </a:pPr>
            <a:r>
              <a:rPr lang="nl-BE" dirty="0" smtClean="0">
                <a:cs typeface="Times New Roman" pitchFamily="18" charset="0"/>
              </a:rPr>
              <a:t>Consensus is easy to reach and formal voting usually unnecessary.</a:t>
            </a:r>
            <a:endParaRPr lang="en-GB" dirty="0" smtClean="0">
              <a:cs typeface="Times New Roman" pitchFamily="18" charset="0"/>
            </a:endParaRPr>
          </a:p>
          <a:p>
            <a:pPr>
              <a:lnSpc>
                <a:spcPct val="90000"/>
              </a:lnSpc>
            </a:pP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dirty="0" smtClean="0"/>
          </a:p>
        </p:txBody>
      </p:sp>
      <p:sp>
        <p:nvSpPr>
          <p:cNvPr id="43011" name="Rectangle 3"/>
          <p:cNvSpPr>
            <a:spLocks noGrp="1" noChangeArrowheads="1"/>
          </p:cNvSpPr>
          <p:nvPr>
            <p:ph type="body" idx="1"/>
          </p:nvPr>
        </p:nvSpPr>
        <p:spPr/>
        <p:txBody>
          <a:bodyPr/>
          <a:lstStyle/>
          <a:p>
            <a:pPr algn="just">
              <a:lnSpc>
                <a:spcPct val="90000"/>
              </a:lnSpc>
            </a:pPr>
            <a:r>
              <a:rPr lang="en-GB" dirty="0" smtClean="0">
                <a:cs typeface="Times New Roman" pitchFamily="18" charset="0"/>
              </a:rPr>
              <a:t>In enlarged Euro</a:t>
            </a:r>
            <a:r>
              <a:rPr lang="nl-BE" dirty="0" smtClean="0">
                <a:cs typeface="Times New Roman" pitchFamily="18" charset="0"/>
              </a:rPr>
              <a:t>zone</a:t>
            </a:r>
            <a:r>
              <a:rPr lang="en-GB" dirty="0" smtClean="0">
                <a:cs typeface="Times New Roman" pitchFamily="18" charset="0"/>
              </a:rPr>
              <a:t> the ECB-Board will lose its strategic position. </a:t>
            </a:r>
            <a:endParaRPr lang="nl-BE" dirty="0" smtClean="0">
              <a:cs typeface="Times New Roman" pitchFamily="18" charset="0"/>
            </a:endParaRPr>
          </a:p>
          <a:p>
            <a:pPr algn="just">
              <a:lnSpc>
                <a:spcPct val="90000"/>
              </a:lnSpc>
            </a:pPr>
            <a:r>
              <a:rPr lang="nl-BE" dirty="0" smtClean="0">
                <a:cs typeface="Times New Roman" pitchFamily="18" charset="0"/>
              </a:rPr>
              <a:t>I</a:t>
            </a:r>
            <a:r>
              <a:rPr lang="en-GB" dirty="0" err="1" smtClean="0">
                <a:cs typeface="Times New Roman" pitchFamily="18" charset="0"/>
              </a:rPr>
              <a:t>ts</a:t>
            </a:r>
            <a:r>
              <a:rPr lang="en-GB" dirty="0" smtClean="0">
                <a:cs typeface="Times New Roman" pitchFamily="18" charset="0"/>
              </a:rPr>
              <a:t> interest rate proposals will </a:t>
            </a:r>
            <a:r>
              <a:rPr lang="nl-BE" dirty="0" smtClean="0">
                <a:cs typeface="Times New Roman" pitchFamily="18" charset="0"/>
              </a:rPr>
              <a:t>occasionally </a:t>
            </a:r>
            <a:r>
              <a:rPr lang="en-GB" dirty="0" smtClean="0">
                <a:cs typeface="Times New Roman" pitchFamily="18" charset="0"/>
              </a:rPr>
              <a:t>be overruled by coalitions of small countries who experience different economic conditions than the average (which is dominated by the large countries). </a:t>
            </a:r>
            <a:endParaRPr lang="nl-BE" dirty="0" smtClean="0">
              <a:cs typeface="Times New Roman" pitchFamily="18" charset="0"/>
            </a:endParaRPr>
          </a:p>
          <a:p>
            <a:pPr algn="just">
              <a:lnSpc>
                <a:spcPct val="90000"/>
              </a:lnSpc>
            </a:pPr>
            <a:r>
              <a:rPr lang="nl-BE" dirty="0" smtClean="0">
                <a:cs typeface="Times New Roman" pitchFamily="18" charset="0"/>
              </a:rPr>
              <a:t>I</a:t>
            </a:r>
            <a:r>
              <a:rPr lang="en-GB" dirty="0" err="1" smtClean="0">
                <a:cs typeface="Times New Roman" pitchFamily="18" charset="0"/>
              </a:rPr>
              <a:t>nterest</a:t>
            </a:r>
            <a:r>
              <a:rPr lang="en-GB" dirty="0" smtClean="0">
                <a:cs typeface="Times New Roman" pitchFamily="18" charset="0"/>
              </a:rPr>
              <a:t> rate decisions will be made on the basis of  economic conditions that prevail in a relatively small part of </a:t>
            </a:r>
            <a:r>
              <a:rPr lang="en-GB" dirty="0" err="1" smtClean="0">
                <a:cs typeface="Times New Roman" pitchFamily="18" charset="0"/>
              </a:rPr>
              <a:t>Euroland</a:t>
            </a:r>
            <a:r>
              <a:rPr lang="en-GB" dirty="0" smtClean="0">
                <a:cs typeface="Times New Roman" pitchFamily="18" charset="0"/>
              </a:rPr>
              <a:t>. </a:t>
            </a:r>
            <a:endParaRPr lang="nl-BE" dirty="0" smtClean="0">
              <a:cs typeface="Times New Roman" pitchFamily="18"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smtClean="0"/>
          </a:p>
        </p:txBody>
      </p:sp>
      <p:sp>
        <p:nvSpPr>
          <p:cNvPr id="44035" name="Rectangle 3"/>
          <p:cNvSpPr>
            <a:spLocks noGrp="1" noChangeArrowheads="1"/>
          </p:cNvSpPr>
          <p:nvPr>
            <p:ph type="body" idx="1"/>
          </p:nvPr>
        </p:nvSpPr>
        <p:spPr>
          <a:xfrm>
            <a:off x="395288" y="1600200"/>
            <a:ext cx="8353425" cy="4495800"/>
          </a:xfrm>
        </p:spPr>
        <p:txBody>
          <a:bodyPr/>
          <a:lstStyle/>
          <a:p>
            <a:pPr algn="just">
              <a:lnSpc>
                <a:spcPct val="90000"/>
              </a:lnSpc>
            </a:pPr>
            <a:r>
              <a:rPr lang="en-GB" smtClean="0">
                <a:cs typeface="Times New Roman" pitchFamily="18" charset="0"/>
              </a:rPr>
              <a:t>This </a:t>
            </a:r>
            <a:r>
              <a:rPr lang="nl-BE" smtClean="0">
                <a:cs typeface="Times New Roman" pitchFamily="18" charset="0"/>
              </a:rPr>
              <a:t>will </a:t>
            </a:r>
            <a:r>
              <a:rPr lang="en-GB" smtClean="0">
                <a:cs typeface="Times New Roman" pitchFamily="18" charset="0"/>
              </a:rPr>
              <a:t> lead to conflicts within the Eurosystem. </a:t>
            </a:r>
            <a:endParaRPr lang="nl-BE" smtClean="0">
              <a:cs typeface="Times New Roman" pitchFamily="18" charset="0"/>
            </a:endParaRPr>
          </a:p>
          <a:p>
            <a:pPr algn="just">
              <a:lnSpc>
                <a:spcPct val="90000"/>
              </a:lnSpc>
            </a:pPr>
            <a:r>
              <a:rPr lang="nl-BE" smtClean="0">
                <a:cs typeface="Times New Roman" pitchFamily="18" charset="0"/>
              </a:rPr>
              <a:t>C</a:t>
            </a:r>
            <a:r>
              <a:rPr lang="en-GB" smtClean="0">
                <a:cs typeface="Times New Roman" pitchFamily="18" charset="0"/>
              </a:rPr>
              <a:t>onsensus model is likely to break down. </a:t>
            </a:r>
          </a:p>
          <a:p>
            <a:pPr>
              <a:lnSpc>
                <a:spcPct val="90000"/>
              </a:lnSpc>
            </a:pPr>
            <a:r>
              <a:rPr lang="en-GB" smtClean="0">
                <a:cs typeface="Times New Roman" pitchFamily="18" charset="0"/>
              </a:rPr>
              <a:t>The essence of the problem</a:t>
            </a:r>
            <a:r>
              <a:rPr lang="nl-BE" smtClean="0">
                <a:cs typeface="Times New Roman" pitchFamily="18" charset="0"/>
              </a:rPr>
              <a:t>: </a:t>
            </a:r>
            <a:r>
              <a:rPr lang="en-GB" smtClean="0">
                <a:cs typeface="Times New Roman" pitchFamily="18" charset="0"/>
              </a:rPr>
              <a:t> small countries are over-represented in the Governing Council. </a:t>
            </a:r>
            <a:endParaRPr lang="nl-BE" smtClean="0">
              <a:cs typeface="Times New Roman" pitchFamily="18" charset="0"/>
            </a:endParaRPr>
          </a:p>
          <a:p>
            <a:pPr>
              <a:lnSpc>
                <a:spcPct val="90000"/>
              </a:lnSpc>
            </a:pPr>
            <a:r>
              <a:rPr lang="en-GB" smtClean="0">
                <a:cs typeface="Times New Roman" pitchFamily="18" charset="0"/>
              </a:rPr>
              <a:t>in an enlarged Eurosystem this will have a fatal effect that interest rate decisions may not always be made on the basis of the average economic conditions that prevail in the union. </a:t>
            </a:r>
            <a:endParaRPr lang="en-GB"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28600" y="228600"/>
            <a:ext cx="8458200" cy="946150"/>
          </a:xfrm>
        </p:spPr>
        <p:txBody>
          <a:bodyPr/>
          <a:lstStyle/>
          <a:p>
            <a:r>
              <a:rPr lang="en-US" sz="2800" smtClean="0"/>
              <a:t>How</a:t>
            </a:r>
            <a:r>
              <a:rPr lang="en-GB" sz="2800" smtClean="0"/>
              <a:t> </a:t>
            </a:r>
            <a:r>
              <a:rPr lang="en-US" sz="2800" smtClean="0"/>
              <a:t>to reform the decision making process within an enlarged Eurosystem?</a:t>
            </a:r>
            <a:endParaRPr lang="en-GB" sz="2800" smtClean="0"/>
          </a:p>
        </p:txBody>
      </p:sp>
      <p:sp>
        <p:nvSpPr>
          <p:cNvPr id="347139" name="Rectangle 3"/>
          <p:cNvSpPr>
            <a:spLocks noGrp="1" noChangeArrowheads="1"/>
          </p:cNvSpPr>
          <p:nvPr>
            <p:ph type="body" idx="1"/>
          </p:nvPr>
        </p:nvSpPr>
        <p:spPr>
          <a:xfrm>
            <a:off x="304800" y="908050"/>
            <a:ext cx="8435975" cy="5949950"/>
          </a:xfrm>
        </p:spPr>
        <p:txBody>
          <a:bodyPr/>
          <a:lstStyle/>
          <a:p>
            <a:pPr>
              <a:lnSpc>
                <a:spcPct val="80000"/>
              </a:lnSpc>
            </a:pPr>
            <a:r>
              <a:rPr lang="en-US" dirty="0" smtClean="0"/>
              <a:t>With the enlargement the over-representation of small countries will have to be reduced.  </a:t>
            </a:r>
          </a:p>
          <a:p>
            <a:pPr>
              <a:lnSpc>
                <a:spcPct val="80000"/>
              </a:lnSpc>
            </a:pPr>
            <a:r>
              <a:rPr lang="en-US" dirty="0" smtClean="0"/>
              <a:t>This can be achieved in several ways. </a:t>
            </a:r>
          </a:p>
          <a:p>
            <a:pPr lvl="1">
              <a:lnSpc>
                <a:spcPct val="80000"/>
              </a:lnSpc>
            </a:pPr>
            <a:r>
              <a:rPr lang="en-GB" dirty="0" smtClean="0"/>
              <a:t>The US Fed formula: all governors participate in deliberations of Governing Council but voting rights </a:t>
            </a:r>
            <a:r>
              <a:rPr lang="nl-BE" dirty="0" smtClean="0"/>
              <a:t>are limited </a:t>
            </a:r>
            <a:r>
              <a:rPr lang="en-GB" dirty="0" smtClean="0"/>
              <a:t>to a limited number of governors on a rotating basis. </a:t>
            </a:r>
          </a:p>
          <a:p>
            <a:pPr lvl="1">
              <a:lnSpc>
                <a:spcPct val="80000"/>
              </a:lnSpc>
            </a:pPr>
            <a:r>
              <a:rPr lang="en-GB" dirty="0" smtClean="0"/>
              <a:t>The IMF formula: small countries group together in constituencies and </a:t>
            </a:r>
            <a:r>
              <a:rPr lang="nl-BE" dirty="0" smtClean="0"/>
              <a:t>are</a:t>
            </a:r>
            <a:r>
              <a:rPr lang="en-GB" dirty="0" smtClean="0"/>
              <a:t> represented by one governor. </a:t>
            </a:r>
          </a:p>
          <a:p>
            <a:pPr lvl="1">
              <a:lnSpc>
                <a:spcPct val="80000"/>
              </a:lnSpc>
            </a:pPr>
            <a:r>
              <a:rPr lang="en-GB" dirty="0" smtClean="0"/>
              <a:t>The centralized formula: the decision making </a:t>
            </a:r>
            <a:r>
              <a:rPr lang="nl-BE" dirty="0" smtClean="0"/>
              <a:t>is restricted </a:t>
            </a:r>
            <a:r>
              <a:rPr lang="en-GB" dirty="0" smtClean="0"/>
              <a:t>to the Executive Board of the ECB. In this formula there is some scope for expanding the size of the Board. </a:t>
            </a:r>
            <a:br>
              <a:rPr lang="en-GB" dirty="0" smtClean="0"/>
            </a:b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7139">
                                            <p:txEl>
                                              <p:pRg st="0" end="0"/>
                                            </p:txEl>
                                          </p:spTgt>
                                        </p:tgtEl>
                                        <p:attrNameLst>
                                          <p:attrName>style.visibility</p:attrName>
                                        </p:attrNameLst>
                                      </p:cBhvr>
                                      <p:to>
                                        <p:strVal val="visible"/>
                                      </p:to>
                                    </p:set>
                                    <p:anim calcmode="lin" valueType="num">
                                      <p:cBhvr additive="base">
                                        <p:cTn id="13"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7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7139">
                                            <p:txEl>
                                              <p:pRg st="1" end="1"/>
                                            </p:txEl>
                                          </p:spTgt>
                                        </p:tgtEl>
                                        <p:attrNameLst>
                                          <p:attrName>style.visibility</p:attrName>
                                        </p:attrNameLst>
                                      </p:cBhvr>
                                      <p:to>
                                        <p:strVal val="visible"/>
                                      </p:to>
                                    </p:set>
                                    <p:anim calcmode="lin" valueType="num">
                                      <p:cBhvr additive="base">
                                        <p:cTn id="19" dur="500" fill="hold"/>
                                        <p:tgtEl>
                                          <p:spTgt spid="3471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713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7139">
                                            <p:txEl>
                                              <p:pRg st="2" end="2"/>
                                            </p:txEl>
                                          </p:spTgt>
                                        </p:tgtEl>
                                        <p:attrNameLst>
                                          <p:attrName>style.visibility</p:attrName>
                                        </p:attrNameLst>
                                      </p:cBhvr>
                                      <p:to>
                                        <p:strVal val="visible"/>
                                      </p:to>
                                    </p:set>
                                    <p:anim calcmode="lin" valueType="num">
                                      <p:cBhvr additive="base">
                                        <p:cTn id="23" dur="500" fill="hold"/>
                                        <p:tgtEl>
                                          <p:spTgt spid="3471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713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7139">
                                            <p:txEl>
                                              <p:pRg st="3" end="3"/>
                                            </p:txEl>
                                          </p:spTgt>
                                        </p:tgtEl>
                                        <p:attrNameLst>
                                          <p:attrName>style.visibility</p:attrName>
                                        </p:attrNameLst>
                                      </p:cBhvr>
                                      <p:to>
                                        <p:strVal val="visible"/>
                                      </p:to>
                                    </p:set>
                                    <p:anim calcmode="lin" valueType="num">
                                      <p:cBhvr additive="base">
                                        <p:cTn id="27" dur="500" fill="hold"/>
                                        <p:tgtEl>
                                          <p:spTgt spid="34713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713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7139">
                                            <p:txEl>
                                              <p:pRg st="4" end="4"/>
                                            </p:txEl>
                                          </p:spTgt>
                                        </p:tgtEl>
                                        <p:attrNameLst>
                                          <p:attrName>style.visibility</p:attrName>
                                        </p:attrNameLst>
                                      </p:cBhvr>
                                      <p:to>
                                        <p:strVal val="visible"/>
                                      </p:to>
                                    </p:set>
                                    <p:anim calcmode="lin" valueType="num">
                                      <p:cBhvr additive="base">
                                        <p:cTn id="31" dur="500" fill="hold"/>
                                        <p:tgtEl>
                                          <p:spTgt spid="347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7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utoUpdateAnimBg="0"/>
      <p:bldP spid="3471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body" idx="1"/>
          </p:nvPr>
        </p:nvSpPr>
        <p:spPr>
          <a:xfrm>
            <a:off x="-4763" y="188913"/>
            <a:ext cx="8893176" cy="6292850"/>
          </a:xfrm>
        </p:spPr>
        <p:txBody>
          <a:bodyPr/>
          <a:lstStyle/>
          <a:p>
            <a:pPr algn="just">
              <a:lnSpc>
                <a:spcPct val="90000"/>
              </a:lnSpc>
            </a:pPr>
            <a:r>
              <a:rPr lang="en-GB" sz="2000" dirty="0" smtClean="0">
                <a:cs typeface="Times New Roman" pitchFamily="18" charset="0"/>
              </a:rPr>
              <a:t>On 20 December 2002 the Governing Council reached agreement that combines first and second formulas. </a:t>
            </a:r>
          </a:p>
          <a:p>
            <a:pPr lvl="1" algn="just">
              <a:lnSpc>
                <a:spcPct val="90000"/>
              </a:lnSpc>
            </a:pPr>
            <a:r>
              <a:rPr lang="en-GB" sz="2000" dirty="0" smtClean="0">
                <a:cs typeface="Times New Roman" pitchFamily="18" charset="0"/>
              </a:rPr>
              <a:t>Number of governors with voting rights will be limited to 15. The members of the Executive Board will maintain their voting rights. </a:t>
            </a:r>
            <a:endParaRPr lang="nl-BE" sz="2000" dirty="0" smtClean="0">
              <a:cs typeface="Times New Roman" pitchFamily="18" charset="0"/>
            </a:endParaRPr>
          </a:p>
          <a:p>
            <a:pPr lvl="1" algn="just">
              <a:lnSpc>
                <a:spcPct val="90000"/>
              </a:lnSpc>
            </a:pPr>
            <a:r>
              <a:rPr lang="en-GB" sz="2000" dirty="0" smtClean="0">
                <a:cs typeface="Times New Roman" pitchFamily="18" charset="0"/>
              </a:rPr>
              <a:t>The governors will exercise their voting rights on a rotating basis. </a:t>
            </a:r>
            <a:r>
              <a:rPr lang="nl-BE" sz="2000" dirty="0" smtClean="0">
                <a:cs typeface="Times New Roman" pitchFamily="18" charset="0"/>
              </a:rPr>
              <a:t>F</a:t>
            </a:r>
            <a:r>
              <a:rPr lang="en-GB" sz="2000" dirty="0" err="1" smtClean="0">
                <a:cs typeface="Times New Roman" pitchFamily="18" charset="0"/>
              </a:rPr>
              <a:t>requency</a:t>
            </a:r>
            <a:r>
              <a:rPr lang="en-GB" sz="2000" dirty="0" smtClean="0">
                <a:cs typeface="Times New Roman" pitchFamily="18" charset="0"/>
              </a:rPr>
              <a:t> with which they can participate in the voting will depend on the relative size of the country they come from. Thus governors of large countries will exert their voting power more frequently than governors from small countries. </a:t>
            </a:r>
          </a:p>
          <a:p>
            <a:pPr lvl="1" algn="just">
              <a:lnSpc>
                <a:spcPct val="90000"/>
              </a:lnSpc>
            </a:pPr>
            <a:endParaRPr lang="en-GB" sz="2000" dirty="0" smtClean="0">
              <a:cs typeface="Times New Roman" pitchFamily="18" charset="0"/>
            </a:endParaRPr>
          </a:p>
          <a:p>
            <a:pPr algn="just">
              <a:lnSpc>
                <a:spcPct val="90000"/>
              </a:lnSpc>
            </a:pPr>
            <a:r>
              <a:rPr lang="en-GB" sz="2000" dirty="0" smtClean="0">
                <a:cs typeface="Times New Roman" pitchFamily="18" charset="0"/>
              </a:rPr>
              <a:t>This proposal has been adopted by the Heads of State.</a:t>
            </a:r>
          </a:p>
          <a:p>
            <a:pPr>
              <a:lnSpc>
                <a:spcPct val="80000"/>
              </a:lnSpc>
            </a:pPr>
            <a:endParaRPr lang="en-US" sz="2000" dirty="0" smtClean="0"/>
          </a:p>
          <a:p>
            <a:pPr>
              <a:lnSpc>
                <a:spcPct val="80000"/>
              </a:lnSpc>
            </a:pPr>
            <a:r>
              <a:rPr lang="en-US" sz="2000" dirty="0" smtClean="0"/>
              <a:t>This new system will be put into effect as soon as the number of national governors exceeds 15.</a:t>
            </a:r>
          </a:p>
          <a:p>
            <a:pPr>
              <a:lnSpc>
                <a:spcPct val="80000"/>
              </a:lnSpc>
            </a:pPr>
            <a:endParaRPr lang="en-US" sz="2000" dirty="0" smtClean="0"/>
          </a:p>
          <a:p>
            <a:pPr>
              <a:lnSpc>
                <a:spcPct val="80000"/>
              </a:lnSpc>
            </a:pPr>
            <a:r>
              <a:rPr lang="en-US" sz="2000" dirty="0" smtClean="0"/>
              <a:t>This was achieved on 1 January 2009 when Slovakia became the 16th member country.</a:t>
            </a:r>
          </a:p>
          <a:p>
            <a:pPr>
              <a:lnSpc>
                <a:spcPct val="80000"/>
              </a:lnSpc>
            </a:pPr>
            <a:endParaRPr lang="en-US" sz="2000" dirty="0" smtClean="0"/>
          </a:p>
          <a:p>
            <a:pPr>
              <a:lnSpc>
                <a:spcPct val="80000"/>
              </a:lnSpc>
            </a:pPr>
            <a:r>
              <a:rPr lang="en-US" sz="2000" dirty="0" smtClean="0"/>
              <a:t>However, the Governing Council decided to postpone the implementation of the rotating system until the number of member countries exceeds 18. </a:t>
            </a:r>
          </a:p>
          <a:p>
            <a:pPr>
              <a:lnSpc>
                <a:spcPct val="80000"/>
              </a:lnSpc>
            </a:pPr>
            <a:endParaRPr lang="en-US" sz="2000" dirty="0" smtClean="0"/>
          </a:p>
          <a:p>
            <a:pPr>
              <a:lnSpc>
                <a:spcPct val="80000"/>
              </a:lnSpc>
            </a:pPr>
            <a:r>
              <a:rPr lang="en-US" sz="2000" dirty="0" smtClean="0"/>
              <a:t>Why this decision was made is unclear.</a:t>
            </a:r>
            <a:r>
              <a:rPr lang="en-GB" sz="2000" dirty="0" smtClean="0">
                <a:cs typeface="Times New Roman" pitchFamily="18" charset="0"/>
              </a:rPr>
              <a:t> </a:t>
            </a:r>
          </a:p>
          <a:p>
            <a:pPr algn="just">
              <a:lnSpc>
                <a:spcPct val="90000"/>
              </a:lnSpc>
            </a:pPr>
            <a:endParaRPr lang="en-GB"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86">
                                            <p:txEl>
                                              <p:pRg st="0" end="0"/>
                                            </p:txEl>
                                          </p:spTgt>
                                        </p:tgtEl>
                                        <p:attrNameLst>
                                          <p:attrName>style.visibility</p:attrName>
                                        </p:attrNameLst>
                                      </p:cBhvr>
                                      <p:to>
                                        <p:strVal val="visible"/>
                                      </p:to>
                                    </p:set>
                                    <p:anim calcmode="lin" valueType="num">
                                      <p:cBhvr additive="base">
                                        <p:cTn id="7" dur="500" fill="hold"/>
                                        <p:tgtEl>
                                          <p:spTgt spid="3491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9186">
                                            <p:txEl>
                                              <p:pRg st="1" end="1"/>
                                            </p:txEl>
                                          </p:spTgt>
                                        </p:tgtEl>
                                        <p:attrNameLst>
                                          <p:attrName>style.visibility</p:attrName>
                                        </p:attrNameLst>
                                      </p:cBhvr>
                                      <p:to>
                                        <p:strVal val="visible"/>
                                      </p:to>
                                    </p:set>
                                    <p:anim calcmode="lin" valueType="num">
                                      <p:cBhvr additive="base">
                                        <p:cTn id="11" dur="500" fill="hold"/>
                                        <p:tgtEl>
                                          <p:spTgt spid="34918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918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9186">
                                            <p:txEl>
                                              <p:pRg st="2" end="2"/>
                                            </p:txEl>
                                          </p:spTgt>
                                        </p:tgtEl>
                                        <p:attrNameLst>
                                          <p:attrName>style.visibility</p:attrName>
                                        </p:attrNameLst>
                                      </p:cBhvr>
                                      <p:to>
                                        <p:strVal val="visible"/>
                                      </p:to>
                                    </p:set>
                                    <p:anim calcmode="lin" valueType="num">
                                      <p:cBhvr additive="base">
                                        <p:cTn id="15" dur="500" fill="hold"/>
                                        <p:tgtEl>
                                          <p:spTgt spid="34918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91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49186">
                                            <p:txEl>
                                              <p:pRg st="4" end="4"/>
                                            </p:txEl>
                                          </p:spTgt>
                                        </p:tgtEl>
                                        <p:attrNameLst>
                                          <p:attrName>style.visibility</p:attrName>
                                        </p:attrNameLst>
                                      </p:cBhvr>
                                      <p:to>
                                        <p:strVal val="visible"/>
                                      </p:to>
                                    </p:set>
                                    <p:anim calcmode="lin" valueType="num">
                                      <p:cBhvr additive="base">
                                        <p:cTn id="21" dur="500" fill="hold"/>
                                        <p:tgtEl>
                                          <p:spTgt spid="34918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91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49186">
                                            <p:txEl>
                                              <p:pRg st="6" end="6"/>
                                            </p:txEl>
                                          </p:spTgt>
                                        </p:tgtEl>
                                        <p:attrNameLst>
                                          <p:attrName>style.visibility</p:attrName>
                                        </p:attrNameLst>
                                      </p:cBhvr>
                                      <p:to>
                                        <p:strVal val="visible"/>
                                      </p:to>
                                    </p:set>
                                    <p:anim calcmode="lin" valueType="num">
                                      <p:cBhvr additive="base">
                                        <p:cTn id="27" dur="500" fill="hold"/>
                                        <p:tgtEl>
                                          <p:spTgt spid="349186">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91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9186">
                                            <p:txEl>
                                              <p:pRg st="8" end="8"/>
                                            </p:txEl>
                                          </p:spTgt>
                                        </p:tgtEl>
                                        <p:attrNameLst>
                                          <p:attrName>style.visibility</p:attrName>
                                        </p:attrNameLst>
                                      </p:cBhvr>
                                      <p:to>
                                        <p:strVal val="visible"/>
                                      </p:to>
                                    </p:set>
                                    <p:anim calcmode="lin" valueType="num">
                                      <p:cBhvr additive="base">
                                        <p:cTn id="33" dur="500" fill="hold"/>
                                        <p:tgtEl>
                                          <p:spTgt spid="349186">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918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49186">
                                            <p:txEl>
                                              <p:pRg st="10" end="10"/>
                                            </p:txEl>
                                          </p:spTgt>
                                        </p:tgtEl>
                                        <p:attrNameLst>
                                          <p:attrName>style.visibility</p:attrName>
                                        </p:attrNameLst>
                                      </p:cBhvr>
                                      <p:to>
                                        <p:strVal val="visible"/>
                                      </p:to>
                                    </p:set>
                                    <p:anim calcmode="lin" valueType="num">
                                      <p:cBhvr additive="base">
                                        <p:cTn id="39" dur="500" fill="hold"/>
                                        <p:tgtEl>
                                          <p:spTgt spid="349186">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4918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49186">
                                            <p:txEl>
                                              <p:pRg st="12" end="12"/>
                                            </p:txEl>
                                          </p:spTgt>
                                        </p:tgtEl>
                                        <p:attrNameLst>
                                          <p:attrName>style.visibility</p:attrName>
                                        </p:attrNameLst>
                                      </p:cBhvr>
                                      <p:to>
                                        <p:strVal val="visible"/>
                                      </p:to>
                                    </p:set>
                                    <p:anim calcmode="lin" valueType="num">
                                      <p:cBhvr additive="base">
                                        <p:cTn id="45" dur="500" fill="hold"/>
                                        <p:tgtEl>
                                          <p:spTgt spid="349186">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4918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55650" y="476250"/>
            <a:ext cx="7772400" cy="696913"/>
          </a:xfrm>
        </p:spPr>
        <p:txBody>
          <a:bodyPr/>
          <a:lstStyle/>
          <a:p>
            <a:r>
              <a:rPr lang="en-US" sz="3200" smtClean="0">
                <a:solidFill>
                  <a:srgbClr val="002060"/>
                </a:solidFill>
              </a:rPr>
              <a:t>Bank supervision and </a:t>
            </a:r>
            <a:br>
              <a:rPr lang="en-US" sz="3200" smtClean="0">
                <a:solidFill>
                  <a:srgbClr val="002060"/>
                </a:solidFill>
              </a:rPr>
            </a:br>
            <a:r>
              <a:rPr lang="en-US" sz="3200" smtClean="0">
                <a:solidFill>
                  <a:srgbClr val="002060"/>
                </a:solidFill>
              </a:rPr>
              <a:t>financial stability in the Eurozone</a:t>
            </a:r>
            <a:r>
              <a:rPr lang="en-GB" sz="2000" smtClean="0">
                <a:solidFill>
                  <a:srgbClr val="002060"/>
                </a:solidFill>
              </a:rPr>
              <a:t> </a:t>
            </a:r>
            <a:endParaRPr lang="en-GB" sz="2400" smtClean="0">
              <a:solidFill>
                <a:srgbClr val="002060"/>
              </a:solidFill>
            </a:endParaRPr>
          </a:p>
        </p:txBody>
      </p:sp>
      <p:sp>
        <p:nvSpPr>
          <p:cNvPr id="353283" name="Rectangle 3"/>
          <p:cNvSpPr>
            <a:spLocks noGrp="1" noChangeArrowheads="1"/>
          </p:cNvSpPr>
          <p:nvPr>
            <p:ph type="body" idx="1"/>
          </p:nvPr>
        </p:nvSpPr>
        <p:spPr/>
        <p:txBody>
          <a:bodyPr/>
          <a:lstStyle/>
          <a:p>
            <a:pPr>
              <a:lnSpc>
                <a:spcPct val="90000"/>
              </a:lnSpc>
            </a:pPr>
            <a:r>
              <a:rPr lang="en-US" smtClean="0"/>
              <a:t>Principle of </a:t>
            </a:r>
            <a:r>
              <a:rPr lang="en-US" i="1" smtClean="0"/>
              <a:t>home country prudential control</a:t>
            </a:r>
            <a:r>
              <a:rPr lang="en-GB" smtClean="0"/>
              <a:t> </a:t>
            </a:r>
          </a:p>
          <a:p>
            <a:pPr>
              <a:lnSpc>
                <a:spcPct val="90000"/>
              </a:lnSpc>
            </a:pPr>
            <a:r>
              <a:rPr lang="en-US" smtClean="0"/>
              <a:t>Principle of </a:t>
            </a:r>
            <a:r>
              <a:rPr lang="en-US" i="1" smtClean="0"/>
              <a:t>host country responsibility</a:t>
            </a:r>
            <a:r>
              <a:rPr lang="en-GB" smtClean="0"/>
              <a:t> </a:t>
            </a:r>
            <a:r>
              <a:rPr lang="nl-BE" smtClean="0"/>
              <a:t>for financial market stability</a:t>
            </a:r>
            <a:endParaRPr lang="en-GB" smtClean="0"/>
          </a:p>
          <a:p>
            <a:pPr>
              <a:lnSpc>
                <a:spcPct val="90000"/>
              </a:lnSpc>
            </a:pPr>
            <a:r>
              <a:rPr lang="en-GB" smtClean="0"/>
              <a:t>These two principles might </a:t>
            </a:r>
            <a:r>
              <a:rPr lang="nl-BE" smtClean="0"/>
              <a:t>conflict</a:t>
            </a:r>
            <a:r>
              <a:rPr lang="en-GB" smtClean="0"/>
              <a:t> in a increasingly integrated market.</a:t>
            </a:r>
          </a:p>
          <a:p>
            <a:pPr>
              <a:lnSpc>
                <a:spcPct val="90000"/>
              </a:lnSpc>
            </a:pPr>
            <a:r>
              <a:rPr lang="en-US" smtClean="0"/>
              <a:t>This peculiar way of organizing the supervision of banks is inefficient.</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additive="base">
                                        <p:cTn id="7" dur="500" fill="hold"/>
                                        <p:tgtEl>
                                          <p:spTgt spid="353282"/>
                                        </p:tgtEl>
                                        <p:attrNameLst>
                                          <p:attrName>ppt_x</p:attrName>
                                        </p:attrNameLst>
                                      </p:cBhvr>
                                      <p:tavLst>
                                        <p:tav tm="0">
                                          <p:val>
                                            <p:strVal val="0-#ppt_w/2"/>
                                          </p:val>
                                        </p:tav>
                                        <p:tav tm="100000">
                                          <p:val>
                                            <p:strVal val="#ppt_x"/>
                                          </p:val>
                                        </p:tav>
                                      </p:tavLst>
                                    </p:anim>
                                    <p:anim calcmode="lin" valueType="num">
                                      <p:cBhvr additive="base">
                                        <p:cTn id="8" dur="500" fill="hold"/>
                                        <p:tgtEl>
                                          <p:spTgt spid="3532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83">
                                            <p:txEl>
                                              <p:pRg st="0" end="0"/>
                                            </p:txEl>
                                          </p:spTgt>
                                        </p:tgtEl>
                                        <p:attrNameLst>
                                          <p:attrName>style.visibility</p:attrName>
                                        </p:attrNameLst>
                                      </p:cBhvr>
                                      <p:to>
                                        <p:strVal val="visible"/>
                                      </p:to>
                                    </p:set>
                                    <p:anim calcmode="lin" valueType="num">
                                      <p:cBhvr additive="base">
                                        <p:cTn id="13" dur="500" fill="hold"/>
                                        <p:tgtEl>
                                          <p:spTgt spid="3532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83">
                                            <p:txEl>
                                              <p:pRg st="1" end="1"/>
                                            </p:txEl>
                                          </p:spTgt>
                                        </p:tgtEl>
                                        <p:attrNameLst>
                                          <p:attrName>style.visibility</p:attrName>
                                        </p:attrNameLst>
                                      </p:cBhvr>
                                      <p:to>
                                        <p:strVal val="visible"/>
                                      </p:to>
                                    </p:set>
                                    <p:anim calcmode="lin" valueType="num">
                                      <p:cBhvr additive="base">
                                        <p:cTn id="19" dur="500" fill="hold"/>
                                        <p:tgtEl>
                                          <p:spTgt spid="3532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additive="base">
                                        <p:cTn id="25" dur="500" fill="hold"/>
                                        <p:tgtEl>
                                          <p:spTgt spid="3532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3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3283">
                                            <p:txEl>
                                              <p:pRg st="3" end="3"/>
                                            </p:txEl>
                                          </p:spTgt>
                                        </p:tgtEl>
                                        <p:attrNameLst>
                                          <p:attrName>style.visibility</p:attrName>
                                        </p:attrNameLst>
                                      </p:cBhvr>
                                      <p:to>
                                        <p:strVal val="visible"/>
                                      </p:to>
                                    </p:set>
                                    <p:anim calcmode="lin" valueType="num">
                                      <p:cBhvr additive="base">
                                        <p:cTn id="31" dur="500" fill="hold"/>
                                        <p:tgtEl>
                                          <p:spTgt spid="3532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32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autoUpdateAnimBg="0"/>
      <p:bldP spid="35328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dirty="0" smtClean="0"/>
          </a:p>
        </p:txBody>
      </p:sp>
      <p:sp>
        <p:nvSpPr>
          <p:cNvPr id="48131" name="Rectangle 3"/>
          <p:cNvSpPr>
            <a:spLocks noGrp="1" noChangeArrowheads="1"/>
          </p:cNvSpPr>
          <p:nvPr>
            <p:ph type="body" idx="1"/>
          </p:nvPr>
        </p:nvSpPr>
        <p:spPr/>
        <p:txBody>
          <a:bodyPr/>
          <a:lstStyle/>
          <a:p>
            <a:pPr>
              <a:lnSpc>
                <a:spcPct val="90000"/>
              </a:lnSpc>
            </a:pPr>
            <a:r>
              <a:rPr lang="en-US" dirty="0" smtClean="0"/>
              <a:t>Over the last decade the banking system has internationalized significantly (not only in the Eurozone, but also elsewhere).</a:t>
            </a:r>
          </a:p>
          <a:p>
            <a:pPr>
              <a:lnSpc>
                <a:spcPct val="90000"/>
              </a:lnSpc>
            </a:pPr>
            <a:r>
              <a:rPr lang="en-US" dirty="0" smtClean="0"/>
              <a:t>See figure in next slide.</a:t>
            </a:r>
          </a:p>
          <a:p>
            <a:pPr>
              <a:lnSpc>
                <a:spcPct val="90000"/>
              </a:lnSpc>
            </a:pPr>
            <a:r>
              <a:rPr lang="en-GB" dirty="0" smtClean="0"/>
              <a:t>The degree of cross ownership is such that the peculiar way of organizing the supervision of banks is inefficient. </a:t>
            </a:r>
          </a:p>
          <a:p>
            <a:pPr>
              <a:lnSpc>
                <a:spcPct val="90000"/>
              </a:lnSpc>
            </a:pPr>
            <a:r>
              <a:rPr lang="en-GB" dirty="0" smtClean="0"/>
              <a:t>In fact it may have contributed to the banking crisis.</a:t>
            </a:r>
            <a:r>
              <a:rPr lang="en-US"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684213" y="620713"/>
            <a:ext cx="7772400" cy="411162"/>
          </a:xfrm>
        </p:spPr>
        <p:txBody>
          <a:bodyPr/>
          <a:lstStyle/>
          <a:p>
            <a:r>
              <a:rPr lang="en-US" sz="4000" i="1" dirty="0" smtClean="0">
                <a:solidFill>
                  <a:schemeClr val="tx1"/>
                </a:solidFill>
              </a:rPr>
              <a:t>Two models of central banking</a:t>
            </a:r>
            <a:endParaRPr lang="en-GB" sz="4000" i="1" dirty="0" smtClean="0">
              <a:solidFill>
                <a:schemeClr val="tx1"/>
              </a:solidFill>
            </a:endParaRPr>
          </a:p>
        </p:txBody>
      </p:sp>
      <p:sp>
        <p:nvSpPr>
          <p:cNvPr id="287747" name="Rectangle 3"/>
          <p:cNvSpPr>
            <a:spLocks noGrp="1" noChangeArrowheads="1"/>
          </p:cNvSpPr>
          <p:nvPr>
            <p:ph type="body" idx="1"/>
          </p:nvPr>
        </p:nvSpPr>
        <p:spPr/>
        <p:txBody>
          <a:bodyPr/>
          <a:lstStyle/>
          <a:p>
            <a:pPr marL="609600" indent="-609600"/>
            <a:r>
              <a:rPr lang="en-US" dirty="0" smtClean="0"/>
              <a:t>Two models of central banking</a:t>
            </a:r>
          </a:p>
          <a:p>
            <a:pPr marL="609600" indent="-609600"/>
            <a:r>
              <a:rPr lang="en-US" i="1" dirty="0" smtClean="0"/>
              <a:t>Anglo-French model</a:t>
            </a:r>
            <a:r>
              <a:rPr lang="en-US" dirty="0" smtClean="0"/>
              <a:t> versus </a:t>
            </a:r>
            <a:r>
              <a:rPr lang="en-US" i="1" dirty="0" smtClean="0"/>
              <a:t>German model</a:t>
            </a:r>
          </a:p>
          <a:p>
            <a:pPr marL="609600" indent="-609600"/>
            <a:r>
              <a:rPr lang="en-US" i="1" dirty="0" smtClean="0"/>
              <a:t>These models differ with respect to</a:t>
            </a:r>
          </a:p>
          <a:p>
            <a:pPr marL="990600" lvl="1" indent="-533400"/>
            <a:r>
              <a:rPr lang="en-US" dirty="0" smtClean="0"/>
              <a:t>Objectives pursued</a:t>
            </a:r>
          </a:p>
          <a:p>
            <a:pPr marL="990600" lvl="1" indent="-533400"/>
            <a:r>
              <a:rPr lang="en-US" dirty="0" smtClean="0"/>
              <a:t>Relations with government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0-#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7747">
                                            <p:txEl>
                                              <p:pRg st="0" end="0"/>
                                            </p:txEl>
                                          </p:spTgt>
                                        </p:tgtEl>
                                        <p:attrNameLst>
                                          <p:attrName>style.visibility</p:attrName>
                                        </p:attrNameLst>
                                      </p:cBhvr>
                                      <p:to>
                                        <p:strVal val="visible"/>
                                      </p:to>
                                    </p:set>
                                    <p:anim calcmode="lin" valueType="num">
                                      <p:cBhvr additive="base">
                                        <p:cTn id="13" dur="500" fill="hold"/>
                                        <p:tgtEl>
                                          <p:spTgt spid="287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7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7747">
                                            <p:txEl>
                                              <p:pRg st="1" end="1"/>
                                            </p:txEl>
                                          </p:spTgt>
                                        </p:tgtEl>
                                        <p:attrNameLst>
                                          <p:attrName>style.visibility</p:attrName>
                                        </p:attrNameLst>
                                      </p:cBhvr>
                                      <p:to>
                                        <p:strVal val="visible"/>
                                      </p:to>
                                    </p:set>
                                    <p:anim calcmode="lin" valueType="num">
                                      <p:cBhvr additive="base">
                                        <p:cTn id="19" dur="500" fill="hold"/>
                                        <p:tgtEl>
                                          <p:spTgt spid="2877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7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7747">
                                            <p:txEl>
                                              <p:pRg st="2" end="2"/>
                                            </p:txEl>
                                          </p:spTgt>
                                        </p:tgtEl>
                                        <p:attrNameLst>
                                          <p:attrName>style.visibility</p:attrName>
                                        </p:attrNameLst>
                                      </p:cBhvr>
                                      <p:to>
                                        <p:strVal val="visible"/>
                                      </p:to>
                                    </p:set>
                                    <p:anim calcmode="lin" valueType="num">
                                      <p:cBhvr additive="base">
                                        <p:cTn id="25" dur="500" fill="hold"/>
                                        <p:tgtEl>
                                          <p:spTgt spid="2877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774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87747">
                                            <p:txEl>
                                              <p:pRg st="3" end="3"/>
                                            </p:txEl>
                                          </p:spTgt>
                                        </p:tgtEl>
                                        <p:attrNameLst>
                                          <p:attrName>style.visibility</p:attrName>
                                        </p:attrNameLst>
                                      </p:cBhvr>
                                      <p:to>
                                        <p:strVal val="visible"/>
                                      </p:to>
                                    </p:set>
                                    <p:anim calcmode="lin" valueType="num">
                                      <p:cBhvr additive="base">
                                        <p:cTn id="29" dur="500" fill="hold"/>
                                        <p:tgtEl>
                                          <p:spTgt spid="28774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774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7747">
                                            <p:txEl>
                                              <p:pRg st="4" end="4"/>
                                            </p:txEl>
                                          </p:spTgt>
                                        </p:tgtEl>
                                        <p:attrNameLst>
                                          <p:attrName>style.visibility</p:attrName>
                                        </p:attrNameLst>
                                      </p:cBhvr>
                                      <p:to>
                                        <p:strVal val="visible"/>
                                      </p:to>
                                    </p:set>
                                    <p:anim calcmode="lin" valueType="num">
                                      <p:cBhvr additive="base">
                                        <p:cTn id="33" dur="500" fill="hold"/>
                                        <p:tgtEl>
                                          <p:spTgt spid="28774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87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P spid="2877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smtClean="0"/>
          </a:p>
        </p:txBody>
      </p:sp>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88"/>
            <a:ext cx="8675688" cy="680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dirty="0" smtClean="0"/>
          </a:p>
        </p:txBody>
      </p:sp>
      <p:sp>
        <p:nvSpPr>
          <p:cNvPr id="50179" name="Rectangle 3"/>
          <p:cNvSpPr>
            <a:spLocks noGrp="1" noChangeArrowheads="1"/>
          </p:cNvSpPr>
          <p:nvPr>
            <p:ph type="body" idx="1"/>
          </p:nvPr>
        </p:nvSpPr>
        <p:spPr>
          <a:xfrm>
            <a:off x="611188" y="1905000"/>
            <a:ext cx="8412162" cy="4764088"/>
          </a:xfrm>
        </p:spPr>
        <p:txBody>
          <a:bodyPr/>
          <a:lstStyle/>
          <a:p>
            <a:pPr>
              <a:lnSpc>
                <a:spcPct val="80000"/>
              </a:lnSpc>
            </a:pPr>
            <a:r>
              <a:rPr lang="en-US" sz="2400" smtClean="0"/>
              <a:t>National authorities are responsible for the stability of the banking system in their own countries. </a:t>
            </a:r>
          </a:p>
          <a:p>
            <a:pPr lvl="1">
              <a:lnSpc>
                <a:spcPct val="80000"/>
              </a:lnSpc>
            </a:pPr>
            <a:r>
              <a:rPr lang="en-US" sz="2000" smtClean="0"/>
              <a:t>Thus they need information on the soundness of the banks operating in their territory so as to detect banking problems. </a:t>
            </a:r>
          </a:p>
          <a:p>
            <a:pPr lvl="1">
              <a:lnSpc>
                <a:spcPct val="80000"/>
              </a:lnSpc>
            </a:pPr>
            <a:r>
              <a:rPr lang="en-US" sz="2000" smtClean="0"/>
              <a:t>A significant part of that information (if at all), however, is held by the supervisory institutions in other countries. </a:t>
            </a:r>
          </a:p>
          <a:p>
            <a:pPr lvl="1">
              <a:lnSpc>
                <a:spcPct val="80000"/>
              </a:lnSpc>
            </a:pPr>
            <a:r>
              <a:rPr lang="en-US" sz="2000" smtClean="0"/>
              <a:t>Experience shows that institutions tend to guard information jealously. </a:t>
            </a:r>
          </a:p>
          <a:p>
            <a:pPr lvl="1">
              <a:lnSpc>
                <a:spcPct val="80000"/>
              </a:lnSpc>
            </a:pPr>
            <a:r>
              <a:rPr lang="en-US" sz="2000" smtClean="0"/>
              <a:t>Thus, national authorities responsible for maintaining financial stability are badly informed about large numbers of the banks operating in their territory. </a:t>
            </a:r>
          </a:p>
          <a:p>
            <a:pPr>
              <a:lnSpc>
                <a:spcPct val="80000"/>
              </a:lnSpc>
            </a:pPr>
            <a:r>
              <a:rPr lang="en-US" sz="2400" smtClean="0"/>
              <a:t>The supervisory system in the Eurozone has failed and has contributed to the banking crisis that erupted in 2007-08</a:t>
            </a:r>
            <a:r>
              <a:rPr lang="en-US" sz="200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dirty="0" smtClean="0"/>
          </a:p>
        </p:txBody>
      </p:sp>
      <p:sp>
        <p:nvSpPr>
          <p:cNvPr id="51203" name="Rectangle 3"/>
          <p:cNvSpPr>
            <a:spLocks noGrp="1" noChangeArrowheads="1"/>
          </p:cNvSpPr>
          <p:nvPr>
            <p:ph type="body" idx="1"/>
          </p:nvPr>
        </p:nvSpPr>
        <p:spPr>
          <a:xfrm>
            <a:off x="395288" y="1905000"/>
            <a:ext cx="8628062" cy="4764088"/>
          </a:xfrm>
        </p:spPr>
        <p:txBody>
          <a:bodyPr/>
          <a:lstStyle/>
          <a:p>
            <a:pPr>
              <a:lnSpc>
                <a:spcPct val="80000"/>
              </a:lnSpc>
            </a:pPr>
            <a:r>
              <a:rPr lang="en-US" sz="2400" smtClean="0"/>
              <a:t>Banks have profited from this situation, in many ways. </a:t>
            </a:r>
          </a:p>
          <a:p>
            <a:pPr>
              <a:lnSpc>
                <a:spcPct val="80000"/>
              </a:lnSpc>
            </a:pPr>
            <a:r>
              <a:rPr lang="en-US" sz="2400" smtClean="0"/>
              <a:t>The lack of effective supervision has allowed banks to expand their balance sheets and to take on excessive risks. </a:t>
            </a:r>
          </a:p>
          <a:p>
            <a:pPr>
              <a:lnSpc>
                <a:spcPct val="80000"/>
              </a:lnSpc>
            </a:pPr>
            <a:r>
              <a:rPr lang="en-US" sz="2400" smtClean="0"/>
              <a:t>See figure next slide showing the expansion of the balance sheets of major banks in Europe (not only the Eurozone). </a:t>
            </a:r>
          </a:p>
          <a:p>
            <a:pPr>
              <a:lnSpc>
                <a:spcPct val="80000"/>
              </a:lnSpc>
            </a:pPr>
            <a:r>
              <a:rPr lang="en-US" sz="2400" smtClean="0"/>
              <a:t>Balance sheets of major European banks experienced explosive development</a:t>
            </a:r>
          </a:p>
          <a:p>
            <a:pPr>
              <a:lnSpc>
                <a:spcPct val="80000"/>
              </a:lnSpc>
            </a:pPr>
            <a:r>
              <a:rPr lang="en-US" sz="2400" smtClean="0"/>
              <a:t>Thus the problem of inadequate supervision and regulation is a general one affecting the banking systems in all countries where banks have increasingly internationalized.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smtClean="0"/>
          </a:p>
        </p:txBody>
      </p:sp>
      <p:pic>
        <p:nvPicPr>
          <p:cNvPr id="522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836613"/>
            <a:ext cx="550703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4213" y="476250"/>
            <a:ext cx="7772400" cy="446088"/>
          </a:xfrm>
        </p:spPr>
        <p:txBody>
          <a:bodyPr/>
          <a:lstStyle/>
          <a:p>
            <a:r>
              <a:rPr lang="en-GB" smtClean="0"/>
              <a:t>Banks are inherently fragile</a:t>
            </a:r>
          </a:p>
        </p:txBody>
      </p:sp>
      <p:sp>
        <p:nvSpPr>
          <p:cNvPr id="53251" name="Rectangle 3"/>
          <p:cNvSpPr>
            <a:spLocks noGrp="1" noChangeArrowheads="1"/>
          </p:cNvSpPr>
          <p:nvPr>
            <p:ph type="body" idx="1"/>
          </p:nvPr>
        </p:nvSpPr>
        <p:spPr/>
        <p:txBody>
          <a:bodyPr/>
          <a:lstStyle/>
          <a:p>
            <a:r>
              <a:rPr lang="en-GB" smtClean="0"/>
              <a:t>Basics of banking</a:t>
            </a:r>
          </a:p>
          <a:p>
            <a:pPr lvl="1"/>
            <a:r>
              <a:rPr lang="en-GB" smtClean="0"/>
              <a:t>Banks borrow short and lend long</a:t>
            </a:r>
          </a:p>
          <a:p>
            <a:pPr lvl="1"/>
            <a:r>
              <a:rPr lang="en-GB" smtClean="0"/>
              <a:t>This creates inherent fragility</a:t>
            </a:r>
          </a:p>
          <a:p>
            <a:pPr lvl="1"/>
            <a:r>
              <a:rPr lang="en-GB" smtClean="0"/>
              <a:t>No problem in normal times, i.e. when people have confidence</a:t>
            </a:r>
          </a:p>
          <a:p>
            <a:pPr lvl="1"/>
            <a:r>
              <a:rPr lang="en-GB" smtClean="0"/>
              <a:t>Problem when confidence disappears</a:t>
            </a:r>
          </a:p>
          <a:p>
            <a:pPr lvl="1"/>
            <a:r>
              <a:rPr lang="en-GB" smtClean="0"/>
              <a:t>Confidence disappears when one or more banks experience solvency problem (e.g. bad loans)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68313" y="260350"/>
            <a:ext cx="8229600" cy="6913563"/>
          </a:xfrm>
        </p:spPr>
        <p:txBody>
          <a:bodyPr/>
          <a:lstStyle/>
          <a:p>
            <a:pPr lvl="1"/>
            <a:r>
              <a:rPr lang="en-GB" dirty="0" smtClean="0"/>
              <a:t>Then bank run is possible : liquidity crisis involving other, sound banks (innocent bystanders)</a:t>
            </a:r>
          </a:p>
          <a:p>
            <a:pPr lvl="1"/>
            <a:r>
              <a:rPr lang="en-GB" dirty="0" smtClean="0"/>
              <a:t>A devilish interaction between liquidity crisis and solvency crisis arises: sound banks have to sell assets to confront deposit withdrawals</a:t>
            </a:r>
          </a:p>
          <a:p>
            <a:pPr lvl="1"/>
            <a:r>
              <a:rPr lang="en-GB" dirty="0" smtClean="0"/>
              <a:t>Fire sales lead to asset price declines which </a:t>
            </a:r>
          </a:p>
          <a:p>
            <a:pPr lvl="2"/>
            <a:r>
              <a:rPr lang="en-GB" dirty="0" smtClean="0"/>
              <a:t>reduces value of banks’ assets</a:t>
            </a:r>
          </a:p>
          <a:p>
            <a:pPr lvl="2"/>
            <a:r>
              <a:rPr lang="en-GB" dirty="0" smtClean="0"/>
              <a:t>leads to solvency problem</a:t>
            </a:r>
          </a:p>
          <a:p>
            <a:pPr lvl="2"/>
            <a:r>
              <a:rPr lang="en-GB" dirty="0" smtClean="0"/>
              <a:t>and can bring further liquidity crisis</a:t>
            </a:r>
          </a:p>
          <a:p>
            <a:pPr lvl="2"/>
            <a:endParaRPr lang="en-GB" dirty="0" smtClean="0"/>
          </a:p>
          <a:p>
            <a:pPr>
              <a:lnSpc>
                <a:spcPct val="90000"/>
              </a:lnSpc>
            </a:pPr>
            <a:r>
              <a:rPr lang="nl-BE" sz="2000" dirty="0" smtClean="0"/>
              <a:t>Internationalization and financial innovation have allowed banks to search for more return by taking on excessive risks. In particular by massively increasing leverage (debt to equity ratio) and funding in interbank market.</a:t>
            </a:r>
          </a:p>
          <a:p>
            <a:pPr>
              <a:lnSpc>
                <a:spcPct val="90000"/>
              </a:lnSpc>
            </a:pPr>
            <a:endParaRPr lang="nl-BE" sz="2000" dirty="0" smtClean="0"/>
          </a:p>
          <a:p>
            <a:pPr>
              <a:lnSpc>
                <a:spcPct val="90000"/>
              </a:lnSpc>
            </a:pPr>
            <a:r>
              <a:rPr lang="nl-BE" sz="2000" dirty="0" smtClean="0"/>
              <a:t>European supervisors have allowed this to happen.</a:t>
            </a:r>
            <a:endParaRPr lang="en-US" sz="2000" dirty="0" smtClean="0"/>
          </a:p>
          <a:p>
            <a:endParaRPr lang="en-GB"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smtClean="0"/>
          </a:p>
        </p:txBody>
      </p:sp>
      <p:pic>
        <p:nvPicPr>
          <p:cNvPr id="552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49275"/>
            <a:ext cx="8496300"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36538"/>
            <a:ext cx="8229600" cy="987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dirty="0" smtClean="0">
              <a:ea typeface="ＭＳ Ｐゴシック" pitchFamily="34" charset="-128"/>
            </a:endParaRPr>
          </a:p>
        </p:txBody>
      </p:sp>
      <p:sp>
        <p:nvSpPr>
          <p:cNvPr id="56323" name="Rectangle 3"/>
          <p:cNvSpPr>
            <a:spLocks noGrp="1" noChangeArrowheads="1"/>
          </p:cNvSpPr>
          <p:nvPr>
            <p:ph idx="1"/>
          </p:nvPr>
        </p:nvSpPr>
        <p:spPr>
          <a:xfrm>
            <a:off x="385763" y="1179513"/>
            <a:ext cx="8637587" cy="5418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600" dirty="0" smtClean="0">
                <a:ea typeface="ＭＳ Ｐゴシック" pitchFamily="34" charset="-128"/>
              </a:rPr>
              <a:t>Present supervision and regulation of the banking system is totally inadequate to prevent crises in an environment in which banks have become increasingly international </a:t>
            </a:r>
          </a:p>
          <a:p>
            <a:pPr>
              <a:lnSpc>
                <a:spcPct val="80000"/>
              </a:lnSpc>
            </a:pPr>
            <a:r>
              <a:rPr lang="en-US" sz="2600" dirty="0" smtClean="0">
                <a:ea typeface="ＭＳ Ｐゴシック" pitchFamily="34" charset="-128"/>
              </a:rPr>
              <a:t>Although the problem also exists in non-Eurozone countries, it is more acute within the Eurozone </a:t>
            </a:r>
          </a:p>
          <a:p>
            <a:pPr lvl="1">
              <a:lnSpc>
                <a:spcPct val="80000"/>
              </a:lnSpc>
            </a:pPr>
            <a:r>
              <a:rPr lang="en-US" sz="2200" dirty="0" smtClean="0">
                <a:ea typeface="ＭＳ Ｐゴシック" pitchFamily="34" charset="-128"/>
              </a:rPr>
              <a:t>where one central bank has to conduct monetary policy for the area as a whole </a:t>
            </a:r>
          </a:p>
          <a:p>
            <a:pPr lvl="1">
              <a:lnSpc>
                <a:spcPct val="80000"/>
              </a:lnSpc>
            </a:pPr>
            <a:r>
              <a:rPr lang="en-US" sz="2200" dirty="0" smtClean="0">
                <a:ea typeface="ＭＳ Ｐゴシック" pitchFamily="34" charset="-128"/>
              </a:rPr>
              <a:t>and where it has to provide liquidity (as lender of last resort) when a crisis erupts </a:t>
            </a:r>
          </a:p>
          <a:p>
            <a:pPr>
              <a:lnSpc>
                <a:spcPct val="80000"/>
              </a:lnSpc>
            </a:pPr>
            <a:r>
              <a:rPr lang="en-US" sz="2600" dirty="0" smtClean="0">
                <a:ea typeface="ＭＳ Ｐゴシック" pitchFamily="34" charset="-128"/>
              </a:rPr>
              <a:t>Since the banking crisis of 2008 the need to centralize regulation and supervision had become so obvious that also the European policymakers took steps in that direction. This led in 2011 to a new regulatory and supervision structure in the EU that we describe in the next section. </a:t>
            </a:r>
            <a:endParaRPr lang="en-US" sz="19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813"/>
            <a:ext cx="8229600" cy="987425"/>
          </a:xfrm>
        </p:spPr>
        <p:txBody>
          <a:bodyPr>
            <a:normAutofit fontScale="90000"/>
          </a:bodyPr>
          <a:lstStyle/>
          <a:p>
            <a:pPr>
              <a:defRPr/>
            </a:pPr>
            <a:r>
              <a:rPr lang="en-US" sz="3100" b="1" dirty="0" smtClean="0">
                <a:solidFill>
                  <a:srgbClr val="002060"/>
                </a:solidFill>
              </a:rPr>
              <a:t>The new financial regulatory and </a:t>
            </a:r>
            <a:br>
              <a:rPr lang="en-US" sz="3100" b="1" dirty="0" smtClean="0">
                <a:solidFill>
                  <a:srgbClr val="002060"/>
                </a:solidFill>
              </a:rPr>
            </a:br>
            <a:r>
              <a:rPr lang="en-US" sz="3100" b="1" dirty="0" smtClean="0">
                <a:solidFill>
                  <a:srgbClr val="002060"/>
                </a:solidFill>
              </a:rPr>
              <a:t>supervisory structure in the EU</a:t>
            </a:r>
            <a:r>
              <a:rPr lang="en-US" sz="4000" dirty="0" smtClean="0">
                <a:solidFill>
                  <a:srgbClr val="002060"/>
                </a:solidFill>
              </a:rPr>
              <a:t/>
            </a:r>
            <a:br>
              <a:rPr lang="en-US" sz="4000" dirty="0" smtClean="0">
                <a:solidFill>
                  <a:srgbClr val="002060"/>
                </a:solidFill>
              </a:rPr>
            </a:br>
            <a:endParaRPr lang="en-US" sz="4000" dirty="0" smtClean="0">
              <a:solidFill>
                <a:srgbClr val="002060"/>
              </a:solidFill>
            </a:endParaRPr>
          </a:p>
        </p:txBody>
      </p:sp>
      <p:sp>
        <p:nvSpPr>
          <p:cNvPr id="57347" name="Content Placeholder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banking crisis of 2008 has been the trigger to a fundamental overhaul of the way banks and financial markets are regulated and supervised in the Eurozone and in the EU. </a:t>
            </a:r>
          </a:p>
          <a:p>
            <a:r>
              <a:rPr lang="en-US" smtClean="0">
                <a:ea typeface="ＭＳ Ｐゴシック" pitchFamily="34" charset="-128"/>
              </a:rPr>
              <a:t>It should be noted that the new framework applies to all EU countries and thus is not restricted to the Eurozone.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36538"/>
            <a:ext cx="8229600" cy="987425"/>
          </a:xfrm>
        </p:spPr>
        <p:txBody>
          <a:bodyPr/>
          <a:lstStyle/>
          <a:p>
            <a:r>
              <a:rPr lang="en-US" smtClean="0"/>
              <a:t>New European Regulatory structure</a:t>
            </a:r>
          </a:p>
        </p:txBody>
      </p:sp>
      <p:sp>
        <p:nvSpPr>
          <p:cNvPr id="58371" name="Content Placeholder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graphicFrame>
        <p:nvGraphicFramePr>
          <p:cNvPr id="58372" name="Object 3"/>
          <p:cNvGraphicFramePr>
            <a:graphicFrameLocks noChangeAspect="1"/>
          </p:cNvGraphicFramePr>
          <p:nvPr/>
        </p:nvGraphicFramePr>
        <p:xfrm>
          <a:off x="450850" y="1231900"/>
          <a:ext cx="7866063" cy="5437188"/>
        </p:xfrm>
        <a:graphic>
          <a:graphicData uri="http://schemas.openxmlformats.org/presentationml/2006/ole">
            <mc:AlternateContent xmlns:mc="http://schemas.openxmlformats.org/markup-compatibility/2006">
              <mc:Choice xmlns:v="urn:schemas-microsoft-com:vml" Requires="v">
                <p:oleObj spid="_x0000_s58388" name="Document" r:id="rId4" imgW="5587794" imgH="4394038" progId="Word.Document.12">
                  <p:embed/>
                </p:oleObj>
              </mc:Choice>
              <mc:Fallback>
                <p:oleObj name="Document" r:id="rId4" imgW="5587794" imgH="4394038"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1231900"/>
                        <a:ext cx="7866063"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755650" y="620713"/>
            <a:ext cx="7772400" cy="446087"/>
          </a:xfrm>
        </p:spPr>
        <p:txBody>
          <a:bodyPr/>
          <a:lstStyle/>
          <a:p>
            <a:r>
              <a:rPr lang="nl-BE" sz="4000" dirty="0" smtClean="0">
                <a:solidFill>
                  <a:schemeClr val="tx1"/>
                </a:solidFill>
              </a:rPr>
              <a:t>Objectives of central bank</a:t>
            </a:r>
            <a:endParaRPr lang="en-GB" sz="4000" dirty="0" smtClean="0">
              <a:solidFill>
                <a:schemeClr val="tx1"/>
              </a:solidFill>
            </a:endParaRPr>
          </a:p>
        </p:txBody>
      </p:sp>
      <p:sp>
        <p:nvSpPr>
          <p:cNvPr id="289795" name="Rectangle 3"/>
          <p:cNvSpPr>
            <a:spLocks noGrp="1" noChangeArrowheads="1"/>
          </p:cNvSpPr>
          <p:nvPr>
            <p:ph type="body" idx="1"/>
          </p:nvPr>
        </p:nvSpPr>
        <p:spPr/>
        <p:txBody>
          <a:bodyPr/>
          <a:lstStyle/>
          <a:p>
            <a:r>
              <a:rPr lang="en-US" dirty="0" smtClean="0"/>
              <a:t>In the </a:t>
            </a:r>
            <a:r>
              <a:rPr lang="en-US" i="1" dirty="0" smtClean="0"/>
              <a:t>Anglo-French</a:t>
            </a:r>
            <a:r>
              <a:rPr lang="en-US" dirty="0" smtClean="0"/>
              <a:t> model, the </a:t>
            </a:r>
            <a:r>
              <a:rPr lang="en-US" u="sng" dirty="0" smtClean="0"/>
              <a:t>central bank pursues several objectives</a:t>
            </a:r>
            <a:r>
              <a:rPr lang="en-US" dirty="0" smtClean="0"/>
              <a:t>. </a:t>
            </a:r>
          </a:p>
          <a:p>
            <a:pPr>
              <a:buFontTx/>
              <a:buNone/>
            </a:pPr>
            <a:r>
              <a:rPr lang="en-US" dirty="0" smtClean="0"/>
              <a:t>	Price stability is only one of the objectives and does not receive any privileged treatment. </a:t>
            </a:r>
          </a:p>
          <a:p>
            <a:r>
              <a:rPr lang="en-US" dirty="0" smtClean="0"/>
              <a:t>In the </a:t>
            </a:r>
            <a:r>
              <a:rPr lang="en-US" i="1" dirty="0" smtClean="0"/>
              <a:t>German model</a:t>
            </a:r>
            <a:r>
              <a:rPr lang="en-US" dirty="0" smtClean="0"/>
              <a:t> </a:t>
            </a:r>
            <a:r>
              <a:rPr lang="en-US" u="sng" dirty="0" smtClean="0"/>
              <a:t>price stability is considered to be the primary objective</a:t>
            </a:r>
            <a:r>
              <a:rPr lang="en-US" dirty="0" smtClean="0"/>
              <a:t> of the central bank.  </a:t>
            </a:r>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additive="base">
                                        <p:cTn id="7" dur="500" fill="hold"/>
                                        <p:tgtEl>
                                          <p:spTgt spid="289794"/>
                                        </p:tgtEl>
                                        <p:attrNameLst>
                                          <p:attrName>ppt_x</p:attrName>
                                        </p:attrNameLst>
                                      </p:cBhvr>
                                      <p:tavLst>
                                        <p:tav tm="0">
                                          <p:val>
                                            <p:strVal val="0-#ppt_w/2"/>
                                          </p:val>
                                        </p:tav>
                                        <p:tav tm="100000">
                                          <p:val>
                                            <p:strVal val="#ppt_x"/>
                                          </p:val>
                                        </p:tav>
                                      </p:tavLst>
                                    </p:anim>
                                    <p:anim calcmode="lin" valueType="num">
                                      <p:cBhvr additive="base">
                                        <p:cTn id="8" dur="500" fill="hold"/>
                                        <p:tgtEl>
                                          <p:spTgt spid="289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9795">
                                            <p:txEl>
                                              <p:pRg st="0" end="0"/>
                                            </p:txEl>
                                          </p:spTgt>
                                        </p:tgtEl>
                                        <p:attrNameLst>
                                          <p:attrName>style.visibility</p:attrName>
                                        </p:attrNameLst>
                                      </p:cBhvr>
                                      <p:to>
                                        <p:strVal val="visible"/>
                                      </p:to>
                                    </p:set>
                                    <p:anim calcmode="lin" valueType="num">
                                      <p:cBhvr additive="base">
                                        <p:cTn id="13" dur="500" fill="hold"/>
                                        <p:tgtEl>
                                          <p:spTgt spid="2897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9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9795">
                                            <p:txEl>
                                              <p:pRg st="1" end="1"/>
                                            </p:txEl>
                                          </p:spTgt>
                                        </p:tgtEl>
                                        <p:attrNameLst>
                                          <p:attrName>style.visibility</p:attrName>
                                        </p:attrNameLst>
                                      </p:cBhvr>
                                      <p:to>
                                        <p:strVal val="visible"/>
                                      </p:to>
                                    </p:set>
                                    <p:anim calcmode="lin" valueType="num">
                                      <p:cBhvr additive="base">
                                        <p:cTn id="19" dur="500" fill="hold"/>
                                        <p:tgtEl>
                                          <p:spTgt spid="2897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9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9795">
                                            <p:txEl>
                                              <p:pRg st="2" end="2"/>
                                            </p:txEl>
                                          </p:spTgt>
                                        </p:tgtEl>
                                        <p:attrNameLst>
                                          <p:attrName>style.visibility</p:attrName>
                                        </p:attrNameLst>
                                      </p:cBhvr>
                                      <p:to>
                                        <p:strVal val="visible"/>
                                      </p:to>
                                    </p:set>
                                    <p:anim calcmode="lin" valueType="num">
                                      <p:cBhvr additive="base">
                                        <p:cTn id="25" dur="500" fill="hold"/>
                                        <p:tgtEl>
                                          <p:spTgt spid="2897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9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utoUpdateAnimBg="0"/>
      <p:bldP spid="2897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36538"/>
            <a:ext cx="8229600" cy="987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dirty="0" smtClean="0">
              <a:ea typeface="ＭＳ Ｐゴシック" pitchFamily="34" charset="-128"/>
            </a:endParaRPr>
          </a:p>
        </p:txBody>
      </p:sp>
      <p:sp>
        <p:nvSpPr>
          <p:cNvPr id="3" name="Content Placeholder 2"/>
          <p:cNvSpPr>
            <a:spLocks noGrp="1"/>
          </p:cNvSpPr>
          <p:nvPr>
            <p:ph idx="1"/>
          </p:nvPr>
        </p:nvSpPr>
        <p:spPr>
          <a:xfrm>
            <a:off x="457200" y="1403350"/>
            <a:ext cx="8229600" cy="5257800"/>
          </a:xfrm>
        </p:spPr>
        <p:txBody>
          <a:bodyPr rtlCol="0">
            <a:normAutofit fontScale="70000" lnSpcReduction="20000"/>
          </a:bodyPr>
          <a:lstStyle/>
          <a:p>
            <a:pPr fontAlgn="auto">
              <a:spcAft>
                <a:spcPts val="0"/>
              </a:spcAft>
              <a:buFont typeface="Arial"/>
              <a:buChar char="•"/>
              <a:defRPr/>
            </a:pPr>
            <a:r>
              <a:rPr lang="en-US" sz="3400" dirty="0" smtClean="0"/>
              <a:t>On the whole these are important institutional changes that give significant powers to European authorities.</a:t>
            </a:r>
          </a:p>
          <a:p>
            <a:pPr fontAlgn="auto">
              <a:spcAft>
                <a:spcPts val="0"/>
              </a:spcAft>
              <a:buFont typeface="Arial"/>
              <a:buChar char="•"/>
              <a:defRPr/>
            </a:pPr>
            <a:r>
              <a:rPr lang="en-US" sz="3400" dirty="0" smtClean="0"/>
              <a:t> But, national supervisors maintain their powers for the day-to-day supervision of the institutions and markets under their jurisdiction. </a:t>
            </a:r>
          </a:p>
          <a:p>
            <a:pPr fontAlgn="auto">
              <a:spcAft>
                <a:spcPts val="0"/>
              </a:spcAft>
              <a:buFont typeface="Arial"/>
              <a:buChar char="•"/>
              <a:defRPr/>
            </a:pPr>
            <a:r>
              <a:rPr lang="en-US" sz="3400" dirty="0" smtClean="0"/>
              <a:t>They will, therefore, also continue to have privileged access to information. </a:t>
            </a:r>
          </a:p>
          <a:p>
            <a:pPr fontAlgn="auto">
              <a:spcAft>
                <a:spcPts val="0"/>
              </a:spcAft>
              <a:buFont typeface="Arial"/>
              <a:buChar char="•"/>
              <a:defRPr/>
            </a:pPr>
            <a:r>
              <a:rPr lang="en-US" sz="3400" dirty="0" smtClean="0"/>
              <a:t>The question arises about how smooth the information sharing between national and European authorities will be in practice.</a:t>
            </a:r>
          </a:p>
          <a:p>
            <a:pPr fontAlgn="auto">
              <a:spcAft>
                <a:spcPts val="0"/>
              </a:spcAft>
              <a:buFont typeface="Arial"/>
              <a:buChar char="•"/>
              <a:defRPr/>
            </a:pPr>
            <a:r>
              <a:rPr lang="en-US" sz="3400" dirty="0" smtClean="0"/>
              <a:t>Experience shows that those who have the primary access to information are often reluctant to share this information. </a:t>
            </a:r>
          </a:p>
          <a:p>
            <a:pPr fontAlgn="auto">
              <a:spcAft>
                <a:spcPts val="0"/>
              </a:spcAft>
              <a:buFont typeface="Arial"/>
              <a:buChar char="•"/>
              <a:defRPr/>
            </a:pPr>
            <a:r>
              <a:rPr lang="en-US" sz="3400" dirty="0" smtClean="0"/>
              <a:t>Only the future will tell whether this new institutional structure will be more effective to prevent and to manage crises. </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539750" y="476250"/>
            <a:ext cx="8162925"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smtClean="0">
                <a:solidFill>
                  <a:srgbClr val="002060"/>
                </a:solidFill>
                <a:ea typeface="ＭＳ Ｐゴシック" pitchFamily="34" charset="-128"/>
              </a:rPr>
              <a:t>Conclusion</a:t>
            </a:r>
            <a:endParaRPr lang="en-GB" smtClean="0">
              <a:solidFill>
                <a:srgbClr val="002060"/>
              </a:solidFill>
              <a:ea typeface="ＭＳ Ｐゴシック" pitchFamily="34" charset="-128"/>
            </a:endParaRPr>
          </a:p>
        </p:txBody>
      </p:sp>
      <p:sp>
        <p:nvSpPr>
          <p:cNvPr id="375811" name="Rectangle 3"/>
          <p:cNvSpPr>
            <a:spLocks noGrp="1" noChangeArrowheads="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dirty="0" smtClean="0">
                <a:ea typeface="ＭＳ Ｐゴシック" pitchFamily="34" charset="-128"/>
              </a:rPr>
              <a:t>The strong degree of independence of ECB (a positive thing) is not matched by equally strong procedure to control the performance of the ECB. </a:t>
            </a:r>
          </a:p>
          <a:p>
            <a:pPr>
              <a:lnSpc>
                <a:spcPct val="90000"/>
              </a:lnSpc>
            </a:pPr>
            <a:r>
              <a:rPr lang="en-US" sz="2400" dirty="0" smtClean="0">
                <a:ea typeface="ＭＳ Ｐゴシック" pitchFamily="34" charset="-128"/>
              </a:rPr>
              <a:t>Lack of a centralized supervision of the banking system in the Eurozone helps to explain the severity of the banking crisis that emerged in 2007-08.</a:t>
            </a:r>
            <a:r>
              <a:rPr lang="en-US" dirty="0" smtClean="0">
                <a:ea typeface="ＭＳ Ｐゴシック" pitchFamily="34" charset="-128"/>
              </a:rPr>
              <a:t> </a:t>
            </a:r>
            <a:r>
              <a:rPr lang="en-US" sz="2400" dirty="0" smtClean="0">
                <a:ea typeface="ＭＳ Ｐゴシック" pitchFamily="34" charset="-128"/>
              </a:rPr>
              <a:t> </a:t>
            </a:r>
          </a:p>
          <a:p>
            <a:r>
              <a:rPr lang="en-US" sz="2400" dirty="0" smtClean="0">
                <a:ea typeface="ＭＳ Ｐゴシック" pitchFamily="34" charset="-128"/>
              </a:rPr>
              <a:t>As a result of banking crisis of 2008, the European leaders have set up a new European regulatory and supervisory structure that should correct for the failures of the old structure.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 calcmode="lin" valueType="num">
                                      <p:cBhvr additive="base">
                                        <p:cTn id="7" dur="500" fill="hold"/>
                                        <p:tgtEl>
                                          <p:spTgt spid="375810"/>
                                        </p:tgtEl>
                                        <p:attrNameLst>
                                          <p:attrName>ppt_x</p:attrName>
                                        </p:attrNameLst>
                                      </p:cBhvr>
                                      <p:tavLst>
                                        <p:tav tm="0">
                                          <p:val>
                                            <p:strVal val="0-#ppt_w/2"/>
                                          </p:val>
                                        </p:tav>
                                        <p:tav tm="100000">
                                          <p:val>
                                            <p:strVal val="#ppt_x"/>
                                          </p:val>
                                        </p:tav>
                                      </p:tavLst>
                                    </p:anim>
                                    <p:anim calcmode="lin" valueType="num">
                                      <p:cBhvr additive="base">
                                        <p:cTn id="8" dur="500" fill="hold"/>
                                        <p:tgtEl>
                                          <p:spTgt spid="3758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1">
                                            <p:txEl>
                                              <p:pRg st="0" end="0"/>
                                            </p:txEl>
                                          </p:spTgt>
                                        </p:tgtEl>
                                        <p:attrNameLst>
                                          <p:attrName>style.visibility</p:attrName>
                                        </p:attrNameLst>
                                      </p:cBhvr>
                                      <p:to>
                                        <p:strVal val="visible"/>
                                      </p:to>
                                    </p:set>
                                    <p:anim calcmode="lin" valueType="num">
                                      <p:cBhvr additive="base">
                                        <p:cTn id="13" dur="500" fill="hold"/>
                                        <p:tgtEl>
                                          <p:spTgt spid="3758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1">
                                            <p:txEl>
                                              <p:pRg st="1" end="1"/>
                                            </p:txEl>
                                          </p:spTgt>
                                        </p:tgtEl>
                                        <p:attrNameLst>
                                          <p:attrName>style.visibility</p:attrName>
                                        </p:attrNameLst>
                                      </p:cBhvr>
                                      <p:to>
                                        <p:strVal val="visible"/>
                                      </p:to>
                                    </p:set>
                                    <p:anim calcmode="lin" valueType="num">
                                      <p:cBhvr additive="base">
                                        <p:cTn id="19" dur="500" fill="hold"/>
                                        <p:tgtEl>
                                          <p:spTgt spid="3758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utoUpdateAnimBg="0"/>
      <p:bldP spid="37581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36538"/>
            <a:ext cx="8229600" cy="987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smtClean="0">
              <a:ea typeface="ＭＳ Ｐゴシック" pitchFamily="34" charset="-128"/>
            </a:endParaRPr>
          </a:p>
        </p:txBody>
      </p:sp>
      <p:sp>
        <p:nvSpPr>
          <p:cNvPr id="3" name="Content Placeholder 2"/>
          <p:cNvSpPr>
            <a:spLocks noGrp="1"/>
          </p:cNvSpPr>
          <p:nvPr>
            <p:ph idx="1"/>
          </p:nvPr>
        </p:nvSpPr>
        <p:spPr/>
        <p:txBody>
          <a:bodyPr>
            <a:normAutofit fontScale="92500"/>
          </a:bodyPr>
          <a:lstStyle/>
          <a:p>
            <a:pPr>
              <a:lnSpc>
                <a:spcPct val="80000"/>
              </a:lnSpc>
              <a:defRPr/>
            </a:pPr>
            <a:r>
              <a:rPr lang="en-US" sz="3000" smtClean="0"/>
              <a:t>The old structure was based on national regulation and supervision of a financial system that had become increasingly international. </a:t>
            </a:r>
          </a:p>
          <a:p>
            <a:pPr>
              <a:lnSpc>
                <a:spcPct val="80000"/>
              </a:lnSpc>
              <a:defRPr/>
            </a:pPr>
            <a:r>
              <a:rPr lang="en-US" sz="3000" smtClean="0"/>
              <a:t>The lack of a centralized supervision of the banking system was certainly a contributing factor in explaining the severity of the banking crisis that emerged in 2007–8. </a:t>
            </a:r>
          </a:p>
          <a:p>
            <a:pPr>
              <a:lnSpc>
                <a:spcPct val="80000"/>
              </a:lnSpc>
              <a:defRPr/>
            </a:pPr>
            <a:r>
              <a:rPr lang="en-US" sz="3000" smtClean="0"/>
              <a:t>One can only hope that the new European regulatory and supervisory structure will be more effective than the old nation-based one, in preventing and managing financial crises.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343025"/>
            <a:ext cx="7772400" cy="1798638"/>
          </a:xfrm>
        </p:spPr>
        <p:txBody>
          <a:bodyPr/>
          <a:lstStyle/>
          <a:p>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Monetary Policy in </a:t>
            </a:r>
            <a:r>
              <a:rPr lang="en-US" sz="2800" dirty="0" err="1" smtClean="0">
                <a:solidFill>
                  <a:schemeClr val="tx1"/>
                </a:solidFill>
              </a:rPr>
              <a:t>Euroland</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GB" sz="1400" dirty="0" smtClean="0">
                <a:solidFill>
                  <a:schemeClr val="tx1"/>
                </a:solidFill>
              </a:rPr>
              <a:t/>
            </a:r>
            <a:br>
              <a:rPr lang="en-GB" sz="1400" dirty="0" smtClean="0">
                <a:solidFill>
                  <a:schemeClr val="tx1"/>
                </a:solidFill>
              </a:rPr>
            </a:br>
            <a:endParaRPr lang="en-GB" sz="1400" dirty="0" smtClean="0">
              <a:solidFill>
                <a:schemeClr val="tx1"/>
              </a:solidFill>
            </a:endParaRPr>
          </a:p>
        </p:txBody>
      </p:sp>
    </p:spTree>
    <p:extLst>
      <p:ext uri="{BB962C8B-B14F-4D97-AF65-F5344CB8AC3E}">
        <p14:creationId xmlns:p14="http://schemas.microsoft.com/office/powerpoint/2010/main" val="251484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650" y="333375"/>
            <a:ext cx="7772400" cy="768350"/>
          </a:xfrm>
        </p:spPr>
        <p:txBody>
          <a:bodyPr/>
          <a:lstStyle/>
          <a:p>
            <a:r>
              <a:rPr lang="nl-BE" sz="3200" smtClean="0"/>
              <a:t>Monetary policy when asymmetric </a:t>
            </a:r>
            <a:br>
              <a:rPr lang="nl-BE" sz="3200" smtClean="0"/>
            </a:br>
            <a:r>
              <a:rPr lang="nl-BE" sz="3200" smtClean="0"/>
              <a:t>shocks occur</a:t>
            </a:r>
            <a:endParaRPr lang="en-GB" sz="3200" smtClean="0"/>
          </a:p>
        </p:txBody>
      </p:sp>
      <p:sp>
        <p:nvSpPr>
          <p:cNvPr id="3075" name="Rectangle 3"/>
          <p:cNvSpPr>
            <a:spLocks noGrp="1" noChangeArrowheads="1"/>
          </p:cNvSpPr>
          <p:nvPr>
            <p:ph type="body" idx="1"/>
          </p:nvPr>
        </p:nvSpPr>
        <p:spPr>
          <a:xfrm>
            <a:off x="684213" y="1557338"/>
            <a:ext cx="7772400" cy="4495800"/>
          </a:xfrm>
        </p:spPr>
        <p:txBody>
          <a:bodyPr/>
          <a:lstStyle/>
          <a:p>
            <a:r>
              <a:rPr lang="en-US" dirty="0" smtClean="0"/>
              <a:t>In an optimum currency area few asymmetric shocks occur.</a:t>
            </a:r>
          </a:p>
          <a:p>
            <a:r>
              <a:rPr lang="en-US" dirty="0" smtClean="0"/>
              <a:t>ECB has a relatively easy time to stabilize shocks.</a:t>
            </a:r>
          </a:p>
          <a:p>
            <a:r>
              <a:rPr lang="en-US" dirty="0" smtClean="0"/>
              <a:t>There are few conflicts between member-states and the ECB. </a:t>
            </a:r>
          </a:p>
          <a:p>
            <a:endParaRPr lang="en-US" dirty="0"/>
          </a:p>
          <a:p>
            <a:r>
              <a:rPr lang="en-US" dirty="0" smtClean="0"/>
              <a:t>This can be illustrated by two simple graphs</a:t>
            </a:r>
            <a:endParaRPr lang="en-GB" dirty="0" smtClean="0"/>
          </a:p>
        </p:txBody>
      </p:sp>
    </p:spTree>
    <p:extLst>
      <p:ext uri="{BB962C8B-B14F-4D97-AF65-F5344CB8AC3E}">
        <p14:creationId xmlns:p14="http://schemas.microsoft.com/office/powerpoint/2010/main" val="145230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81075" y="0"/>
            <a:ext cx="8162925" cy="762000"/>
          </a:xfrm>
        </p:spPr>
        <p:txBody>
          <a:bodyPr/>
          <a:lstStyle/>
          <a:p>
            <a:r>
              <a:rPr lang="en-US" sz="2400" smtClean="0"/>
              <a:t>Symmetric shock and monetary policy of the ECB</a:t>
            </a:r>
            <a:r>
              <a:rPr lang="en-US" smtClean="0"/>
              <a:t> </a:t>
            </a:r>
          </a:p>
        </p:txBody>
      </p:sp>
      <p:grpSp>
        <p:nvGrpSpPr>
          <p:cNvPr id="5123" name="Group 3"/>
          <p:cNvGrpSpPr>
            <a:grpSpLocks noChangeAspect="1"/>
          </p:cNvGrpSpPr>
          <p:nvPr/>
        </p:nvGrpSpPr>
        <p:grpSpPr bwMode="auto">
          <a:xfrm>
            <a:off x="0" y="849313"/>
            <a:ext cx="9144000" cy="6008687"/>
            <a:chOff x="2586" y="1421"/>
            <a:chExt cx="8566" cy="5629"/>
          </a:xfrm>
        </p:grpSpPr>
        <p:sp>
          <p:nvSpPr>
            <p:cNvPr id="5124" name="AutoShape 4"/>
            <p:cNvSpPr>
              <a:spLocks noChangeAspect="1" noChangeArrowheads="1"/>
            </p:cNvSpPr>
            <p:nvPr/>
          </p:nvSpPr>
          <p:spPr bwMode="auto">
            <a:xfrm>
              <a:off x="2586" y="1421"/>
              <a:ext cx="8566" cy="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5" name="Line 5"/>
            <p:cNvSpPr>
              <a:spLocks noChangeShapeType="1"/>
            </p:cNvSpPr>
            <p:nvPr/>
          </p:nvSpPr>
          <p:spPr bwMode="auto">
            <a:xfrm flipV="1">
              <a:off x="3340" y="2015"/>
              <a:ext cx="0" cy="3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6" name="Line 6"/>
            <p:cNvSpPr>
              <a:spLocks noChangeShapeType="1"/>
            </p:cNvSpPr>
            <p:nvPr/>
          </p:nvSpPr>
          <p:spPr bwMode="auto">
            <a:xfrm>
              <a:off x="3340" y="5815"/>
              <a:ext cx="360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7" name="Line 7"/>
            <p:cNvSpPr>
              <a:spLocks noChangeShapeType="1"/>
            </p:cNvSpPr>
            <p:nvPr/>
          </p:nvSpPr>
          <p:spPr bwMode="auto">
            <a:xfrm flipV="1">
              <a:off x="7225" y="2098"/>
              <a:ext cx="0" cy="3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8" name="Line 8"/>
            <p:cNvSpPr>
              <a:spLocks noChangeShapeType="1"/>
            </p:cNvSpPr>
            <p:nvPr/>
          </p:nvSpPr>
          <p:spPr bwMode="auto">
            <a:xfrm>
              <a:off x="7225" y="5798"/>
              <a:ext cx="333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9" name="Line 9"/>
            <p:cNvSpPr>
              <a:spLocks noChangeShapeType="1"/>
            </p:cNvSpPr>
            <p:nvPr/>
          </p:nvSpPr>
          <p:spPr bwMode="auto">
            <a:xfrm>
              <a:off x="3525" y="2610"/>
              <a:ext cx="2533" cy="26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0" name="Line 10"/>
            <p:cNvSpPr>
              <a:spLocks noChangeShapeType="1"/>
            </p:cNvSpPr>
            <p:nvPr/>
          </p:nvSpPr>
          <p:spPr bwMode="auto">
            <a:xfrm flipV="1">
              <a:off x="3895" y="2767"/>
              <a:ext cx="2505" cy="24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 name="Line 11"/>
            <p:cNvSpPr>
              <a:spLocks noChangeShapeType="1"/>
            </p:cNvSpPr>
            <p:nvPr/>
          </p:nvSpPr>
          <p:spPr bwMode="auto">
            <a:xfrm>
              <a:off x="7652" y="2553"/>
              <a:ext cx="2277" cy="24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 name="Line 12"/>
            <p:cNvSpPr>
              <a:spLocks noChangeShapeType="1"/>
            </p:cNvSpPr>
            <p:nvPr/>
          </p:nvSpPr>
          <p:spPr bwMode="auto">
            <a:xfrm flipV="1">
              <a:off x="7894" y="2710"/>
              <a:ext cx="2320" cy="26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 name="Line 13"/>
            <p:cNvSpPr>
              <a:spLocks noChangeShapeType="1"/>
            </p:cNvSpPr>
            <p:nvPr/>
          </p:nvSpPr>
          <p:spPr bwMode="auto">
            <a:xfrm>
              <a:off x="7439" y="3606"/>
              <a:ext cx="1765" cy="18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4" name="Line 14"/>
            <p:cNvSpPr>
              <a:spLocks noChangeShapeType="1"/>
            </p:cNvSpPr>
            <p:nvPr/>
          </p:nvSpPr>
          <p:spPr bwMode="auto">
            <a:xfrm>
              <a:off x="3525" y="3934"/>
              <a:ext cx="1722" cy="17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5" name="Line 15"/>
            <p:cNvSpPr>
              <a:spLocks noChangeShapeType="1"/>
            </p:cNvSpPr>
            <p:nvPr/>
          </p:nvSpPr>
          <p:spPr bwMode="auto">
            <a:xfrm flipV="1">
              <a:off x="3382" y="4761"/>
              <a:ext cx="897" cy="27"/>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6" name="Line 16"/>
            <p:cNvSpPr>
              <a:spLocks noChangeShapeType="1"/>
            </p:cNvSpPr>
            <p:nvPr/>
          </p:nvSpPr>
          <p:spPr bwMode="auto">
            <a:xfrm>
              <a:off x="4279" y="4758"/>
              <a:ext cx="15" cy="1082"/>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7" name="Line 17"/>
            <p:cNvSpPr>
              <a:spLocks noChangeShapeType="1"/>
            </p:cNvSpPr>
            <p:nvPr/>
          </p:nvSpPr>
          <p:spPr bwMode="auto">
            <a:xfrm>
              <a:off x="7225" y="4716"/>
              <a:ext cx="1253" cy="1"/>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8" name="Line 18"/>
            <p:cNvSpPr>
              <a:spLocks noChangeShapeType="1"/>
            </p:cNvSpPr>
            <p:nvPr/>
          </p:nvSpPr>
          <p:spPr bwMode="auto">
            <a:xfrm>
              <a:off x="8478" y="4719"/>
              <a:ext cx="0" cy="105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9" name="Text Box 19"/>
            <p:cNvSpPr txBox="1">
              <a:spLocks noChangeArrowheads="1"/>
            </p:cNvSpPr>
            <p:nvPr/>
          </p:nvSpPr>
          <p:spPr bwMode="auto">
            <a:xfrm>
              <a:off x="4664" y="1538"/>
              <a:ext cx="1779"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600"/>
                <a:t>France</a:t>
              </a:r>
              <a:endParaRPr lang="en-US" sz="1600">
                <a:latin typeface="Verdana" pitchFamily="34" charset="0"/>
              </a:endParaRPr>
            </a:p>
          </p:txBody>
        </p:sp>
        <p:sp>
          <p:nvSpPr>
            <p:cNvPr id="5140" name="Text Box 20"/>
            <p:cNvSpPr txBox="1">
              <a:spLocks noChangeArrowheads="1"/>
            </p:cNvSpPr>
            <p:nvPr/>
          </p:nvSpPr>
          <p:spPr bwMode="auto">
            <a:xfrm>
              <a:off x="8150" y="1538"/>
              <a:ext cx="200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600"/>
                <a:t>Germany </a:t>
              </a:r>
              <a:endParaRPr lang="en-US" sz="1600">
                <a:latin typeface="Verdana" pitchFamily="34" charset="0"/>
              </a:endParaRPr>
            </a:p>
          </p:txBody>
        </p:sp>
        <p:sp>
          <p:nvSpPr>
            <p:cNvPr id="5141" name="Text Box 21"/>
            <p:cNvSpPr txBox="1">
              <a:spLocks noChangeArrowheads="1"/>
            </p:cNvSpPr>
            <p:nvPr/>
          </p:nvSpPr>
          <p:spPr bwMode="auto">
            <a:xfrm>
              <a:off x="2657" y="1822"/>
              <a:ext cx="72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400"/>
                <a:t>price</a:t>
              </a:r>
              <a:endParaRPr lang="en-US" sz="1400">
                <a:latin typeface="Verdana" pitchFamily="34" charset="0"/>
              </a:endParaRPr>
            </a:p>
          </p:txBody>
        </p:sp>
        <p:sp>
          <p:nvSpPr>
            <p:cNvPr id="5142" name="Text Box 22"/>
            <p:cNvSpPr txBox="1">
              <a:spLocks noChangeArrowheads="1"/>
            </p:cNvSpPr>
            <p:nvPr/>
          </p:nvSpPr>
          <p:spPr bwMode="auto">
            <a:xfrm>
              <a:off x="6556" y="1908"/>
              <a:ext cx="727"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400"/>
                <a:t>price</a:t>
              </a:r>
              <a:endParaRPr lang="en-US" sz="1400">
                <a:latin typeface="Verdana" pitchFamily="34" charset="0"/>
              </a:endParaRPr>
            </a:p>
          </p:txBody>
        </p:sp>
        <p:sp>
          <p:nvSpPr>
            <p:cNvPr id="5143" name="Text Box 23"/>
            <p:cNvSpPr txBox="1">
              <a:spLocks noChangeArrowheads="1"/>
            </p:cNvSpPr>
            <p:nvPr/>
          </p:nvSpPr>
          <p:spPr bwMode="auto">
            <a:xfrm>
              <a:off x="6343" y="5978"/>
              <a:ext cx="103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400"/>
                <a:t>output</a:t>
              </a:r>
              <a:endParaRPr lang="en-US" sz="1400">
                <a:latin typeface="Verdana" pitchFamily="34" charset="0"/>
              </a:endParaRPr>
            </a:p>
          </p:txBody>
        </p:sp>
        <p:sp>
          <p:nvSpPr>
            <p:cNvPr id="5144" name="Text Box 24"/>
            <p:cNvSpPr txBox="1">
              <a:spLocks noChangeArrowheads="1"/>
            </p:cNvSpPr>
            <p:nvPr/>
          </p:nvSpPr>
          <p:spPr bwMode="auto">
            <a:xfrm>
              <a:off x="9985" y="5893"/>
              <a:ext cx="103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400"/>
                <a:t>output</a:t>
              </a:r>
              <a:endParaRPr lang="en-US" sz="1400">
                <a:latin typeface="Verdana" pitchFamily="34" charset="0"/>
              </a:endParaRPr>
            </a:p>
          </p:txBody>
        </p:sp>
        <p:sp>
          <p:nvSpPr>
            <p:cNvPr id="5145" name="Text Box 25"/>
            <p:cNvSpPr txBox="1">
              <a:spLocks noChangeArrowheads="1"/>
            </p:cNvSpPr>
            <p:nvPr/>
          </p:nvSpPr>
          <p:spPr bwMode="auto">
            <a:xfrm>
              <a:off x="6272" y="2335"/>
              <a:ext cx="697"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S</a:t>
              </a:r>
              <a:r>
                <a:rPr lang="nl-BE" sz="1200" baseline="-25000"/>
                <a:t>F</a:t>
              </a:r>
              <a:endParaRPr lang="en-US" sz="1800">
                <a:latin typeface="Verdana" pitchFamily="34" charset="0"/>
              </a:endParaRPr>
            </a:p>
          </p:txBody>
        </p:sp>
        <p:sp>
          <p:nvSpPr>
            <p:cNvPr id="5146" name="Text Box 26"/>
            <p:cNvSpPr txBox="1">
              <a:spLocks noChangeArrowheads="1"/>
            </p:cNvSpPr>
            <p:nvPr/>
          </p:nvSpPr>
          <p:spPr bwMode="auto">
            <a:xfrm>
              <a:off x="9801" y="2249"/>
              <a:ext cx="697"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S</a:t>
              </a:r>
              <a:r>
                <a:rPr lang="nl-BE" sz="1200" baseline="-25000"/>
                <a:t>G</a:t>
              </a:r>
              <a:endParaRPr lang="en-US" sz="1800">
                <a:latin typeface="Verdana" pitchFamily="34" charset="0"/>
              </a:endParaRPr>
            </a:p>
          </p:txBody>
        </p:sp>
        <p:sp>
          <p:nvSpPr>
            <p:cNvPr id="5147" name="Text Box 27"/>
            <p:cNvSpPr txBox="1">
              <a:spLocks noChangeArrowheads="1"/>
            </p:cNvSpPr>
            <p:nvPr/>
          </p:nvSpPr>
          <p:spPr bwMode="auto">
            <a:xfrm>
              <a:off x="5916" y="5167"/>
              <a:ext cx="697"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D</a:t>
              </a:r>
              <a:r>
                <a:rPr lang="nl-BE" sz="1200" baseline="-25000"/>
                <a:t>F</a:t>
              </a:r>
              <a:endParaRPr lang="en-US" sz="1800">
                <a:latin typeface="Verdana" pitchFamily="34" charset="0"/>
              </a:endParaRPr>
            </a:p>
          </p:txBody>
        </p:sp>
        <p:sp>
          <p:nvSpPr>
            <p:cNvPr id="5148" name="Text Box 28"/>
            <p:cNvSpPr txBox="1">
              <a:spLocks noChangeArrowheads="1"/>
            </p:cNvSpPr>
            <p:nvPr/>
          </p:nvSpPr>
          <p:spPr bwMode="auto">
            <a:xfrm>
              <a:off x="9744" y="4996"/>
              <a:ext cx="697"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D</a:t>
              </a:r>
              <a:r>
                <a:rPr lang="nl-BE" sz="1200" baseline="-25000"/>
                <a:t>G</a:t>
              </a:r>
              <a:endParaRPr lang="en-US" sz="1800">
                <a:latin typeface="Verdana" pitchFamily="34" charset="0"/>
              </a:endParaRPr>
            </a:p>
          </p:txBody>
        </p:sp>
        <p:sp>
          <p:nvSpPr>
            <p:cNvPr id="5149" name="AutoShape 29"/>
            <p:cNvSpPr>
              <a:spLocks noChangeArrowheads="1"/>
            </p:cNvSpPr>
            <p:nvPr/>
          </p:nvSpPr>
          <p:spPr bwMode="auto">
            <a:xfrm rot="10800000">
              <a:off x="3707" y="3716"/>
              <a:ext cx="730" cy="282"/>
            </a:xfrm>
            <a:prstGeom prst="rightArrow">
              <a:avLst>
                <a:gd name="adj1" fmla="val 50000"/>
                <a:gd name="adj2" fmla="val 64716"/>
              </a:avLst>
            </a:prstGeom>
            <a:solidFill>
              <a:srgbClr val="FFFFFF"/>
            </a:solidFill>
            <a:ln w="9525">
              <a:solidFill>
                <a:srgbClr val="000000"/>
              </a:solidFill>
              <a:miter lim="800000"/>
              <a:headEnd/>
              <a:tailEnd/>
            </a:ln>
          </p:spPr>
          <p:txBody>
            <a:bodyPr/>
            <a:lstStyle/>
            <a:p>
              <a:endParaRPr lang="en-US"/>
            </a:p>
          </p:txBody>
        </p:sp>
        <p:sp>
          <p:nvSpPr>
            <p:cNvPr id="5150" name="AutoShape 30"/>
            <p:cNvSpPr>
              <a:spLocks noChangeArrowheads="1"/>
            </p:cNvSpPr>
            <p:nvPr/>
          </p:nvSpPr>
          <p:spPr bwMode="auto">
            <a:xfrm>
              <a:off x="7723" y="3573"/>
              <a:ext cx="612" cy="242"/>
            </a:xfrm>
            <a:prstGeom prst="leftArrow">
              <a:avLst>
                <a:gd name="adj1" fmla="val 50000"/>
                <a:gd name="adj2" fmla="val 63223"/>
              </a:avLst>
            </a:prstGeom>
            <a:solidFill>
              <a:srgbClr val="FFFFFF"/>
            </a:solidFill>
            <a:ln w="9525">
              <a:solidFill>
                <a:srgbClr val="000000"/>
              </a:solidFill>
              <a:miter lim="800000"/>
              <a:headEnd/>
              <a:tailEnd/>
            </a:ln>
          </p:spPr>
          <p:txBody>
            <a:bodyPr/>
            <a:lstStyle/>
            <a:p>
              <a:endParaRPr lang="en-US"/>
            </a:p>
          </p:txBody>
        </p:sp>
        <p:sp>
          <p:nvSpPr>
            <p:cNvPr id="5151" name="Text Box 31"/>
            <p:cNvSpPr txBox="1">
              <a:spLocks noChangeArrowheads="1"/>
            </p:cNvSpPr>
            <p:nvPr/>
          </p:nvSpPr>
          <p:spPr bwMode="auto">
            <a:xfrm>
              <a:off x="2700" y="4469"/>
              <a:ext cx="612"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nl-BE" sz="1200"/>
            </a:p>
            <a:p>
              <a:pPr eaLnBrk="1" hangingPunct="1"/>
              <a:r>
                <a:rPr lang="nl-BE" sz="1200"/>
                <a:t>       P</a:t>
              </a:r>
              <a:r>
                <a:rPr lang="nl-BE" sz="1200" baseline="-25000"/>
                <a:t>F1</a:t>
              </a:r>
              <a:endParaRPr lang="en-US" sz="1800">
                <a:latin typeface="Verdana" pitchFamily="34" charset="0"/>
              </a:endParaRPr>
            </a:p>
          </p:txBody>
        </p:sp>
        <p:sp>
          <p:nvSpPr>
            <p:cNvPr id="5152" name="Text Box 32"/>
            <p:cNvSpPr txBox="1">
              <a:spLocks noChangeArrowheads="1"/>
            </p:cNvSpPr>
            <p:nvPr/>
          </p:nvSpPr>
          <p:spPr bwMode="auto">
            <a:xfrm>
              <a:off x="6599" y="4441"/>
              <a:ext cx="61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nl-BE" sz="1200"/>
            </a:p>
            <a:p>
              <a:pPr eaLnBrk="1" hangingPunct="1"/>
              <a:r>
                <a:rPr lang="nl-BE" sz="1200"/>
                <a:t>      P</a:t>
              </a:r>
              <a:r>
                <a:rPr lang="nl-BE" sz="1200" baseline="-25000"/>
                <a:t>G1</a:t>
              </a:r>
              <a:endParaRPr lang="en-US" sz="1800">
                <a:latin typeface="Verdana" pitchFamily="34" charset="0"/>
              </a:endParaRPr>
            </a:p>
          </p:txBody>
        </p:sp>
        <p:sp>
          <p:nvSpPr>
            <p:cNvPr id="5153" name="Text Box 33"/>
            <p:cNvSpPr txBox="1">
              <a:spLocks noChangeArrowheads="1"/>
            </p:cNvSpPr>
            <p:nvPr/>
          </p:nvSpPr>
          <p:spPr bwMode="auto">
            <a:xfrm>
              <a:off x="3981" y="5836"/>
              <a:ext cx="74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Y</a:t>
              </a:r>
              <a:r>
                <a:rPr lang="nl-BE" sz="1200" baseline="-25000"/>
                <a:t>F1</a:t>
              </a:r>
              <a:endParaRPr lang="en-US" sz="1800">
                <a:latin typeface="Verdana" pitchFamily="34" charset="0"/>
              </a:endParaRPr>
            </a:p>
          </p:txBody>
        </p:sp>
        <p:sp>
          <p:nvSpPr>
            <p:cNvPr id="5154" name="Text Box 34"/>
            <p:cNvSpPr txBox="1">
              <a:spLocks noChangeArrowheads="1"/>
            </p:cNvSpPr>
            <p:nvPr/>
          </p:nvSpPr>
          <p:spPr bwMode="auto">
            <a:xfrm>
              <a:off x="8264" y="5850"/>
              <a:ext cx="81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BE" sz="1200"/>
                <a:t>Y</a:t>
              </a:r>
              <a:r>
                <a:rPr lang="nl-BE" sz="1200" baseline="-25000"/>
                <a:t>G1</a:t>
              </a:r>
              <a:endParaRPr lang="en-US" sz="1800">
                <a:latin typeface="Verdana" pitchFamily="34" charset="0"/>
              </a:endParaRPr>
            </a:p>
          </p:txBody>
        </p:sp>
      </p:grpSp>
    </p:spTree>
    <p:extLst>
      <p:ext uri="{BB962C8B-B14F-4D97-AF65-F5344CB8AC3E}">
        <p14:creationId xmlns:p14="http://schemas.microsoft.com/office/powerpoint/2010/main" val="1036463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7850" y="333375"/>
            <a:ext cx="8566150" cy="457200"/>
          </a:xfrm>
        </p:spPr>
        <p:txBody>
          <a:bodyPr/>
          <a:lstStyle/>
          <a:p>
            <a:r>
              <a:rPr lang="en-US" sz="2400" smtClean="0"/>
              <a:t>Asymmetric shock and monetary policy of the ECB</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71588"/>
            <a:ext cx="79200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395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88925" y="-700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47" name="Rectangle 8"/>
          <p:cNvSpPr>
            <a:spLocks noChangeArrowheads="1"/>
          </p:cNvSpPr>
          <p:nvPr/>
        </p:nvSpPr>
        <p:spPr bwMode="auto">
          <a:xfrm>
            <a:off x="-288925" y="1128713"/>
            <a:ext cx="227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a:cs typeface="Times New Roman" pitchFamily="18" charset="0"/>
            </a:endParaRPr>
          </a:p>
        </p:txBody>
      </p:sp>
      <p:sp>
        <p:nvSpPr>
          <p:cNvPr id="6148" name="Rectangle 9"/>
          <p:cNvSpPr>
            <a:spLocks noChangeArrowheads="1"/>
          </p:cNvSpPr>
          <p:nvPr/>
        </p:nvSpPr>
        <p:spPr bwMode="auto">
          <a:xfrm>
            <a:off x="-288925" y="323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49" name="Rectangle 10"/>
          <p:cNvSpPr>
            <a:spLocks noChangeArrowheads="1"/>
          </p:cNvSpPr>
          <p:nvPr/>
        </p:nvSpPr>
        <p:spPr bwMode="auto">
          <a:xfrm>
            <a:off x="213062" y="6446044"/>
            <a:ext cx="3705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cs typeface="Times New Roman" pitchFamily="18" charset="0"/>
              </a:rPr>
              <a:t>Source: European Commission, European Economy</a:t>
            </a:r>
            <a:endParaRPr lang="en-US" dirty="0">
              <a:cs typeface="Times New Roman" pitchFamily="18" charset="0"/>
            </a:endParaRPr>
          </a:p>
        </p:txBody>
      </p:sp>
      <p:sp>
        <p:nvSpPr>
          <p:cNvPr id="6150" name="Text Box 11"/>
          <p:cNvSpPr txBox="1">
            <a:spLocks noChangeArrowheads="1"/>
          </p:cNvSpPr>
          <p:nvPr/>
        </p:nvSpPr>
        <p:spPr bwMode="auto">
          <a:xfrm>
            <a:off x="684213" y="0"/>
            <a:ext cx="7991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a:solidFill>
                  <a:srgbClr val="000000"/>
                </a:solidFill>
                <a:latin typeface="Verdana" pitchFamily="34" charset="0"/>
                <a:ea typeface="ＭＳ Ｐゴシック" pitchFamily="34" charset="-128"/>
              </a:rPr>
              <a:t>Have asymmetric shocks been important in the operation of the </a:t>
            </a:r>
            <a:r>
              <a:rPr lang="en-US" sz="1800" dirty="0" err="1">
                <a:solidFill>
                  <a:srgbClr val="000000"/>
                </a:solidFill>
                <a:latin typeface="Verdana" pitchFamily="34" charset="0"/>
                <a:ea typeface="ＭＳ Ｐゴシック" pitchFamily="34" charset="-128"/>
              </a:rPr>
              <a:t>Eurosystem</a:t>
            </a:r>
            <a:r>
              <a:rPr lang="en-US" sz="1800" dirty="0">
                <a:solidFill>
                  <a:srgbClr val="000000"/>
                </a:solidFill>
                <a:latin typeface="Verdana" pitchFamily="34" charset="0"/>
                <a:ea typeface="ＭＳ Ｐゴシック" pitchFamily="34" charset="-128"/>
              </a:rPr>
              <a:t>? Output gaps</a:t>
            </a:r>
          </a:p>
        </p:txBody>
      </p:sp>
      <p:pic>
        <p:nvPicPr>
          <p:cNvPr id="615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983" y="646331"/>
            <a:ext cx="42687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 y="3561596"/>
            <a:ext cx="40338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743" y="3599080"/>
            <a:ext cx="37449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999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215900" y="-795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171" name="Rectangle 8"/>
          <p:cNvSpPr>
            <a:spLocks noChangeArrowheads="1"/>
          </p:cNvSpPr>
          <p:nvPr/>
        </p:nvSpPr>
        <p:spPr bwMode="auto">
          <a:xfrm>
            <a:off x="-215900" y="1023938"/>
            <a:ext cx="227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a:cs typeface="Times New Roman" pitchFamily="18" charset="0"/>
            </a:endParaRPr>
          </a:p>
        </p:txBody>
      </p:sp>
      <p:sp>
        <p:nvSpPr>
          <p:cNvPr id="7172" name="Rectangle 9"/>
          <p:cNvSpPr>
            <a:spLocks noChangeArrowheads="1"/>
          </p:cNvSpPr>
          <p:nvPr/>
        </p:nvSpPr>
        <p:spPr bwMode="auto">
          <a:xfrm>
            <a:off x="-215900" y="309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173" name="Rectangle 10"/>
          <p:cNvSpPr>
            <a:spLocks noChangeArrowheads="1"/>
          </p:cNvSpPr>
          <p:nvPr/>
        </p:nvSpPr>
        <p:spPr bwMode="auto">
          <a:xfrm>
            <a:off x="-215900" y="480377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a:cs typeface="Times New Roman" pitchFamily="18" charset="0"/>
            </a:endParaRPr>
          </a:p>
        </p:txBody>
      </p:sp>
      <p:sp>
        <p:nvSpPr>
          <p:cNvPr id="7174" name="Rectangle 11"/>
          <p:cNvSpPr>
            <a:spLocks noChangeArrowheads="1"/>
          </p:cNvSpPr>
          <p:nvPr/>
        </p:nvSpPr>
        <p:spPr bwMode="auto">
          <a:xfrm>
            <a:off x="323850" y="6308725"/>
            <a:ext cx="3705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Source: European Commission, European Economy</a:t>
            </a:r>
            <a:endParaRPr lang="en-US">
              <a:cs typeface="Times New Roman" pitchFamily="18" charset="0"/>
            </a:endParaRPr>
          </a:p>
        </p:txBody>
      </p:sp>
      <p:sp>
        <p:nvSpPr>
          <p:cNvPr id="7175" name="Text Box 12"/>
          <p:cNvSpPr txBox="1">
            <a:spLocks noChangeArrowheads="1"/>
          </p:cNvSpPr>
          <p:nvPr/>
        </p:nvSpPr>
        <p:spPr bwMode="auto">
          <a:xfrm>
            <a:off x="468313" y="0"/>
            <a:ext cx="8675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a:solidFill>
                  <a:srgbClr val="000000"/>
                </a:solidFill>
                <a:latin typeface="Verdana" pitchFamily="34" charset="0"/>
                <a:ea typeface="ＭＳ Ｐゴシック" pitchFamily="34" charset="-128"/>
              </a:rPr>
              <a:t>Have asymmetric shocks been important in the operation of the </a:t>
            </a:r>
            <a:r>
              <a:rPr lang="en-US" sz="1800" dirty="0" err="1">
                <a:solidFill>
                  <a:srgbClr val="000000"/>
                </a:solidFill>
                <a:latin typeface="Verdana" pitchFamily="34" charset="0"/>
                <a:ea typeface="ＭＳ Ｐゴシック" pitchFamily="34" charset="-128"/>
              </a:rPr>
              <a:t>Eurosystem</a:t>
            </a:r>
            <a:r>
              <a:rPr lang="en-US" sz="1800" dirty="0">
                <a:solidFill>
                  <a:srgbClr val="000000"/>
                </a:solidFill>
                <a:latin typeface="Verdana" pitchFamily="34" charset="0"/>
                <a:ea typeface="ＭＳ Ｐゴシック" pitchFamily="34" charset="-128"/>
              </a:rPr>
              <a:t>? Inflation</a:t>
            </a:r>
          </a:p>
        </p:txBody>
      </p:sp>
      <p:pic>
        <p:nvPicPr>
          <p:cNvPr id="71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620713"/>
            <a:ext cx="37449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429000"/>
            <a:ext cx="38163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36718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329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5650" y="333375"/>
            <a:ext cx="7772400" cy="660400"/>
          </a:xfrm>
        </p:spPr>
        <p:txBody>
          <a:bodyPr rtlCol="0">
            <a:normAutofit fontScale="90000"/>
          </a:bodyPr>
          <a:lstStyle/>
          <a:p>
            <a:pPr eaLnBrk="1" fontAlgn="auto" hangingPunct="1">
              <a:spcAft>
                <a:spcPts val="0"/>
              </a:spcAft>
              <a:defRPr/>
            </a:pPr>
            <a:r>
              <a:rPr lang="en-US" sz="2800" dirty="0" smtClean="0">
                <a:solidFill>
                  <a:srgbClr val="000000"/>
                </a:solidFill>
              </a:rPr>
              <a:t>Output gap is a good measure of the </a:t>
            </a:r>
            <a:br>
              <a:rPr lang="en-US" sz="2800" dirty="0" smtClean="0">
                <a:solidFill>
                  <a:srgbClr val="000000"/>
                </a:solidFill>
              </a:rPr>
            </a:br>
            <a:r>
              <a:rPr lang="en-US" sz="2800" dirty="0" smtClean="0">
                <a:solidFill>
                  <a:srgbClr val="000000"/>
                </a:solidFill>
              </a:rPr>
              <a:t>business cycle position of countries</a:t>
            </a:r>
            <a:r>
              <a:rPr lang="en-US" dirty="0" smtClean="0">
                <a:solidFill>
                  <a:srgbClr val="000000"/>
                </a:solidFill>
              </a:rPr>
              <a:t> </a:t>
            </a:r>
          </a:p>
        </p:txBody>
      </p:sp>
      <p:sp>
        <p:nvSpPr>
          <p:cNvPr id="297987" name="Text Box 3"/>
          <p:cNvSpPr txBox="1">
            <a:spLocks noChangeArrowheads="1"/>
          </p:cNvSpPr>
          <p:nvPr/>
        </p:nvSpPr>
        <p:spPr bwMode="auto">
          <a:xfrm>
            <a:off x="4635500" y="1484313"/>
            <a:ext cx="450056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nl-BE" sz="1800">
                <a:latin typeface="Verdana" pitchFamily="34" charset="0"/>
                <a:ea typeface="ＭＳ Ｐゴシック" pitchFamily="34" charset="-128"/>
              </a:rPr>
              <a:t>Output growth differences also reflect permanent asymmetric shocks (e.g. productivity growth differences)</a:t>
            </a:r>
          </a:p>
          <a:p>
            <a:pPr eaLnBrk="1" hangingPunct="1">
              <a:spcBef>
                <a:spcPct val="50000"/>
              </a:spcBef>
              <a:buFontTx/>
              <a:buChar char="•"/>
            </a:pPr>
            <a:r>
              <a:rPr lang="nl-BE" sz="1800">
                <a:latin typeface="Verdana" pitchFamily="34" charset="0"/>
                <a:ea typeface="ＭＳ Ｐゴシック" pitchFamily="34" charset="-128"/>
              </a:rPr>
              <a:t>A measure of temporary shocks (business cycle) is provided by the output gap</a:t>
            </a:r>
          </a:p>
          <a:p>
            <a:pPr eaLnBrk="1" hangingPunct="1">
              <a:spcBef>
                <a:spcPct val="50000"/>
              </a:spcBef>
              <a:buFontTx/>
              <a:buChar char="•"/>
            </a:pPr>
            <a:r>
              <a:rPr lang="nl-BE" sz="1800">
                <a:latin typeface="Verdana" pitchFamily="34" charset="0"/>
                <a:ea typeface="ＭＳ Ｐゴシック" pitchFamily="34" charset="-128"/>
              </a:rPr>
              <a:t>We observe large differences </a:t>
            </a:r>
          </a:p>
          <a:p>
            <a:pPr eaLnBrk="1" hangingPunct="1">
              <a:buFontTx/>
              <a:buChar char="•"/>
            </a:pPr>
            <a:r>
              <a:rPr lang="nl-BE" sz="1800">
                <a:latin typeface="Verdana" pitchFamily="34" charset="0"/>
                <a:ea typeface="ＭＳ Ｐゴシック" pitchFamily="34" charset="-128"/>
              </a:rPr>
              <a:t>These differences in inflation and output gap experiences lead to different desired interest rates of different countries</a:t>
            </a:r>
          </a:p>
          <a:p>
            <a:pPr eaLnBrk="1" hangingPunct="1">
              <a:buFontTx/>
              <a:buChar char="•"/>
            </a:pPr>
            <a:endParaRPr lang="nl-BE" sz="1800">
              <a:latin typeface="Verdana" pitchFamily="34" charset="0"/>
              <a:ea typeface="ＭＳ Ｐゴシック" pitchFamily="34" charset="-128"/>
            </a:endParaRPr>
          </a:p>
          <a:p>
            <a:pPr eaLnBrk="1" hangingPunct="1">
              <a:buFontTx/>
              <a:buChar char="•"/>
            </a:pPr>
            <a:r>
              <a:rPr lang="nl-BE" sz="1800">
                <a:latin typeface="Verdana" pitchFamily="34" charset="0"/>
                <a:ea typeface="ＭＳ Ｐゴシック" pitchFamily="34" charset="-128"/>
              </a:rPr>
              <a:t>We can measure these different desired interest rates using the Taylor rule</a:t>
            </a:r>
            <a:endParaRPr lang="en-US" sz="1800">
              <a:latin typeface="Verdana" pitchFamily="34" charset="0"/>
              <a:ea typeface="ＭＳ Ｐゴシック" pitchFamily="34" charset="-128"/>
            </a:endParaRPr>
          </a:p>
        </p:txBody>
      </p:sp>
      <p:sp>
        <p:nvSpPr>
          <p:cNvPr id="8196" name="Rectangle 4"/>
          <p:cNvSpPr>
            <a:spLocks noChangeArrowheads="1"/>
          </p:cNvSpPr>
          <p:nvPr/>
        </p:nvSpPr>
        <p:spPr bwMode="auto">
          <a:xfrm>
            <a:off x="0" y="1916113"/>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Verdana" pitchFamily="34" charset="0"/>
              </a:rPr>
              <a:t> </a:t>
            </a:r>
            <a:r>
              <a:rPr lang="en-US" sz="1600">
                <a:latin typeface="Verdana" pitchFamily="34" charset="0"/>
              </a:rPr>
              <a:t>Output gaps in the Eurozone in 2007 (%)</a:t>
            </a:r>
            <a:r>
              <a:rPr lang="en-US">
                <a:latin typeface="Verdana" pitchFamily="34" charset="0"/>
              </a:rPr>
              <a:t> </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41767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06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 calcmode="lin" valueType="num">
                                      <p:cBhvr additive="base">
                                        <p:cTn id="7" dur="500" fill="hold"/>
                                        <p:tgtEl>
                                          <p:spTgt spid="297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987">
                                            <p:txEl>
                                              <p:pRg st="1" end="1"/>
                                            </p:txEl>
                                          </p:spTgt>
                                        </p:tgtEl>
                                        <p:attrNameLst>
                                          <p:attrName>style.visibility</p:attrName>
                                        </p:attrNameLst>
                                      </p:cBhvr>
                                      <p:to>
                                        <p:strVal val="visible"/>
                                      </p:to>
                                    </p:set>
                                    <p:anim calcmode="lin" valueType="num">
                                      <p:cBhvr additive="base">
                                        <p:cTn id="13" dur="500" fill="hold"/>
                                        <p:tgtEl>
                                          <p:spTgt spid="297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7987">
                                            <p:txEl>
                                              <p:pRg st="2" end="2"/>
                                            </p:txEl>
                                          </p:spTgt>
                                        </p:tgtEl>
                                        <p:attrNameLst>
                                          <p:attrName>style.visibility</p:attrName>
                                        </p:attrNameLst>
                                      </p:cBhvr>
                                      <p:to>
                                        <p:strVal val="visible"/>
                                      </p:to>
                                    </p:set>
                                    <p:anim calcmode="lin" valueType="num">
                                      <p:cBhvr additive="base">
                                        <p:cTn id="19" dur="500" fill="hold"/>
                                        <p:tgtEl>
                                          <p:spTgt spid="297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7987">
                                            <p:txEl>
                                              <p:pRg st="3" end="3"/>
                                            </p:txEl>
                                          </p:spTgt>
                                        </p:tgtEl>
                                        <p:attrNameLst>
                                          <p:attrName>style.visibility</p:attrName>
                                        </p:attrNameLst>
                                      </p:cBhvr>
                                      <p:to>
                                        <p:strVal val="visible"/>
                                      </p:to>
                                    </p:set>
                                    <p:anim calcmode="lin" valueType="num">
                                      <p:cBhvr additive="base">
                                        <p:cTn id="25" dur="500" fill="hold"/>
                                        <p:tgtEl>
                                          <p:spTgt spid="297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7987">
                                            <p:txEl>
                                              <p:pRg st="5" end="5"/>
                                            </p:txEl>
                                          </p:spTgt>
                                        </p:tgtEl>
                                        <p:attrNameLst>
                                          <p:attrName>style.visibility</p:attrName>
                                        </p:attrNameLst>
                                      </p:cBhvr>
                                      <p:to>
                                        <p:strVal val="visible"/>
                                      </p:to>
                                    </p:set>
                                    <p:anim calcmode="lin" valueType="num">
                                      <p:cBhvr additive="base">
                                        <p:cTn id="31" dur="500" fill="hold"/>
                                        <p:tgtEl>
                                          <p:spTgt spid="2979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7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539750" y="476250"/>
            <a:ext cx="8229600" cy="641350"/>
          </a:xfrm>
        </p:spPr>
        <p:txBody>
          <a:bodyPr/>
          <a:lstStyle/>
          <a:p>
            <a:r>
              <a:rPr lang="en-US" i="1" dirty="0" smtClean="0">
                <a:solidFill>
                  <a:schemeClr val="tx1"/>
                </a:solidFill>
              </a:rPr>
              <a:t>Relations with the government</a:t>
            </a:r>
            <a:endParaRPr lang="en-GB" dirty="0" smtClean="0">
              <a:solidFill>
                <a:schemeClr val="tx1"/>
              </a:solidFill>
            </a:endParaRPr>
          </a:p>
        </p:txBody>
      </p:sp>
      <p:sp>
        <p:nvSpPr>
          <p:cNvPr id="291843" name="Rectangle 3"/>
          <p:cNvSpPr>
            <a:spLocks noGrp="1" noChangeArrowheads="1"/>
          </p:cNvSpPr>
          <p:nvPr>
            <p:ph type="body" idx="1"/>
          </p:nvPr>
        </p:nvSpPr>
        <p:spPr>
          <a:xfrm>
            <a:off x="539552" y="1340768"/>
            <a:ext cx="8362950" cy="4924425"/>
          </a:xfrm>
        </p:spPr>
        <p:txBody>
          <a:bodyPr/>
          <a:lstStyle/>
          <a:p>
            <a:pPr marL="609600" indent="-609600"/>
            <a:r>
              <a:rPr lang="en-US" dirty="0" smtClean="0"/>
              <a:t>In Anglo-French model, </a:t>
            </a:r>
          </a:p>
          <a:p>
            <a:pPr marL="990600" lvl="1" indent="-533400"/>
            <a:r>
              <a:rPr lang="en-US" dirty="0" smtClean="0"/>
              <a:t>the monetary policy decisions are subject to the government’s approval </a:t>
            </a:r>
          </a:p>
          <a:p>
            <a:pPr marL="990600" lvl="1" indent="-533400"/>
            <a:r>
              <a:rPr lang="en-US" i="1" dirty="0" smtClean="0"/>
              <a:t>political dependence</a:t>
            </a:r>
            <a:r>
              <a:rPr lang="en-US" dirty="0" smtClean="0"/>
              <a:t>.</a:t>
            </a:r>
            <a:endParaRPr lang="en-GB" dirty="0" smtClean="0"/>
          </a:p>
          <a:p>
            <a:pPr marL="609600" indent="-609600"/>
            <a:r>
              <a:rPr lang="en-GB" dirty="0" smtClean="0"/>
              <a:t>In German model, </a:t>
            </a:r>
            <a:endParaRPr lang="nl-BE" dirty="0" smtClean="0"/>
          </a:p>
          <a:p>
            <a:pPr marL="990600" lvl="1" indent="-533400"/>
            <a:r>
              <a:rPr lang="en-US" dirty="0" smtClean="0"/>
              <a:t>monetary policy decisions </a:t>
            </a:r>
            <a:r>
              <a:rPr lang="en-GB" dirty="0" smtClean="0"/>
              <a:t>are taken by the central bank without interference of political authorities</a:t>
            </a:r>
            <a:endParaRPr lang="nl-BE" dirty="0" smtClean="0"/>
          </a:p>
          <a:p>
            <a:pPr marL="990600" lvl="1" indent="-533400"/>
            <a:r>
              <a:rPr lang="nl-BE" i="1" dirty="0"/>
              <a:t>p</a:t>
            </a:r>
            <a:r>
              <a:rPr lang="nl-BE" i="1" dirty="0" smtClean="0"/>
              <a:t>olitical independence</a:t>
            </a:r>
            <a:endParaRPr lang="en-GB" i="1" dirty="0" smtClean="0"/>
          </a:p>
          <a:p>
            <a:pPr marL="609600" indent="-609600"/>
            <a:r>
              <a:rPr lang="en-GB" dirty="0" smtClean="0"/>
              <a:t>The German model prevailed in the design of the European Central Bank.</a:t>
            </a:r>
            <a:r>
              <a:rPr lang="en-GB"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500" fill="hold"/>
                                        <p:tgtEl>
                                          <p:spTgt spid="291842"/>
                                        </p:tgtEl>
                                        <p:attrNameLst>
                                          <p:attrName>ppt_x</p:attrName>
                                        </p:attrNameLst>
                                      </p:cBhvr>
                                      <p:tavLst>
                                        <p:tav tm="0">
                                          <p:val>
                                            <p:strVal val="0-#ppt_w/2"/>
                                          </p:val>
                                        </p:tav>
                                        <p:tav tm="100000">
                                          <p:val>
                                            <p:strVal val="#ppt_x"/>
                                          </p:val>
                                        </p:tav>
                                      </p:tavLst>
                                    </p:anim>
                                    <p:anim calcmode="lin" valueType="num">
                                      <p:cBhvr additive="base">
                                        <p:cTn id="8" dur="500" fill="hold"/>
                                        <p:tgtEl>
                                          <p:spTgt spid="291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1843">
                                            <p:txEl>
                                              <p:pRg st="0" end="0"/>
                                            </p:txEl>
                                          </p:spTgt>
                                        </p:tgtEl>
                                        <p:attrNameLst>
                                          <p:attrName>style.visibility</p:attrName>
                                        </p:attrNameLst>
                                      </p:cBhvr>
                                      <p:to>
                                        <p:strVal val="visible"/>
                                      </p:to>
                                    </p:set>
                                    <p:anim calcmode="lin" valueType="num">
                                      <p:cBhvr additive="base">
                                        <p:cTn id="13"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1843">
                                            <p:txEl>
                                              <p:pRg st="1" end="1"/>
                                            </p:txEl>
                                          </p:spTgt>
                                        </p:tgtEl>
                                        <p:attrNameLst>
                                          <p:attrName>style.visibility</p:attrName>
                                        </p:attrNameLst>
                                      </p:cBhvr>
                                      <p:to>
                                        <p:strVal val="visible"/>
                                      </p:to>
                                    </p:set>
                                    <p:anim calcmode="lin" valueType="num">
                                      <p:cBhvr additive="base">
                                        <p:cTn id="17"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184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1843">
                                            <p:txEl>
                                              <p:pRg st="2" end="2"/>
                                            </p:txEl>
                                          </p:spTgt>
                                        </p:tgtEl>
                                        <p:attrNameLst>
                                          <p:attrName>style.visibility</p:attrName>
                                        </p:attrNameLst>
                                      </p:cBhvr>
                                      <p:to>
                                        <p:strVal val="visible"/>
                                      </p:to>
                                    </p:set>
                                    <p:anim calcmode="lin" valueType="num">
                                      <p:cBhvr additive="base">
                                        <p:cTn id="21"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1843">
                                            <p:txEl>
                                              <p:pRg st="3" end="3"/>
                                            </p:txEl>
                                          </p:spTgt>
                                        </p:tgtEl>
                                        <p:attrNameLst>
                                          <p:attrName>style.visibility</p:attrName>
                                        </p:attrNameLst>
                                      </p:cBhvr>
                                      <p:to>
                                        <p:strVal val="visible"/>
                                      </p:to>
                                    </p:set>
                                    <p:anim calcmode="lin" valueType="num">
                                      <p:cBhvr additive="base">
                                        <p:cTn id="27"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184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1843">
                                            <p:txEl>
                                              <p:pRg st="4" end="4"/>
                                            </p:txEl>
                                          </p:spTgt>
                                        </p:tgtEl>
                                        <p:attrNameLst>
                                          <p:attrName>style.visibility</p:attrName>
                                        </p:attrNameLst>
                                      </p:cBhvr>
                                      <p:to>
                                        <p:strVal val="visible"/>
                                      </p:to>
                                    </p:set>
                                    <p:anim calcmode="lin" valueType="num">
                                      <p:cBhvr additive="base">
                                        <p:cTn id="31" dur="500" fill="hold"/>
                                        <p:tgtEl>
                                          <p:spTgt spid="291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184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1843">
                                            <p:txEl>
                                              <p:pRg st="5" end="5"/>
                                            </p:txEl>
                                          </p:spTgt>
                                        </p:tgtEl>
                                        <p:attrNameLst>
                                          <p:attrName>style.visibility</p:attrName>
                                        </p:attrNameLst>
                                      </p:cBhvr>
                                      <p:to>
                                        <p:strVal val="visible"/>
                                      </p:to>
                                    </p:set>
                                    <p:anim calcmode="lin" valueType="num">
                                      <p:cBhvr additive="base">
                                        <p:cTn id="35" dur="500" fill="hold"/>
                                        <p:tgtEl>
                                          <p:spTgt spid="2918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91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91843">
                                            <p:txEl>
                                              <p:pRg st="6" end="6"/>
                                            </p:txEl>
                                          </p:spTgt>
                                        </p:tgtEl>
                                        <p:attrNameLst>
                                          <p:attrName>style.visibility</p:attrName>
                                        </p:attrNameLst>
                                      </p:cBhvr>
                                      <p:to>
                                        <p:strVal val="visible"/>
                                      </p:to>
                                    </p:set>
                                    <p:anim calcmode="lin" valueType="num">
                                      <p:cBhvr additive="base">
                                        <p:cTn id="41" dur="500" fill="hold"/>
                                        <p:tgtEl>
                                          <p:spTgt spid="29184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91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utoUpdateAnimBg="0"/>
      <p:bldP spid="29184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395288" y="5116513"/>
            <a:ext cx="85693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GB">
                <a:latin typeface="Arial" pitchFamily="34" charset="0"/>
                <a:ea typeface="ＭＳ Ｐゴシック" pitchFamily="34" charset="-128"/>
              </a:rPr>
              <a:t> </a:t>
            </a:r>
            <a:r>
              <a:rPr lang="en-GB" sz="2000">
                <a:latin typeface="Arial" pitchFamily="34" charset="0"/>
                <a:ea typeface="ＭＳ Ｐゴシック" pitchFamily="34" charset="-128"/>
              </a:rPr>
              <a:t>Wide range of desired interest rates</a:t>
            </a:r>
            <a:r>
              <a:rPr lang="nl-BE" sz="2000">
                <a:latin typeface="Arial" pitchFamily="34" charset="0"/>
                <a:ea typeface="ＭＳ Ｐゴシック" pitchFamily="34" charset="-128"/>
              </a:rPr>
              <a:t> in 2010</a:t>
            </a:r>
            <a:endParaRPr lang="en-GB" sz="2000">
              <a:latin typeface="Arial" pitchFamily="34" charset="0"/>
              <a:ea typeface="ＭＳ Ｐゴシック" pitchFamily="34" charset="-128"/>
            </a:endParaRPr>
          </a:p>
          <a:p>
            <a:pPr eaLnBrk="1" hangingPunct="1">
              <a:spcBef>
                <a:spcPct val="50000"/>
              </a:spcBef>
              <a:buFontTx/>
              <a:buChar char="•"/>
            </a:pPr>
            <a:r>
              <a:rPr lang="nl-BE" sz="2000">
                <a:latin typeface="Arial" pitchFamily="34" charset="0"/>
                <a:ea typeface="ＭＳ Ｐゴシック" pitchFamily="34" charset="-128"/>
              </a:rPr>
              <a:t> ECB computes </a:t>
            </a:r>
            <a:r>
              <a:rPr lang="en-GB" sz="2000">
                <a:latin typeface="Arial" pitchFamily="34" charset="0"/>
                <a:ea typeface="ＭＳ Ｐゴシック" pitchFamily="34" charset="-128"/>
              </a:rPr>
              <a:t>average </a:t>
            </a:r>
            <a:r>
              <a:rPr lang="nl-BE" sz="2000">
                <a:latin typeface="Arial" pitchFamily="34" charset="0"/>
                <a:ea typeface="ＭＳ Ｐゴシック" pitchFamily="34" charset="-128"/>
              </a:rPr>
              <a:t>desired </a:t>
            </a:r>
            <a:r>
              <a:rPr lang="en-GB" sz="2000">
                <a:latin typeface="Arial" pitchFamily="34" charset="0"/>
                <a:ea typeface="ＭＳ Ｐゴシック" pitchFamily="34" charset="-128"/>
              </a:rPr>
              <a:t>interest rate</a:t>
            </a:r>
          </a:p>
          <a:p>
            <a:pPr eaLnBrk="1" hangingPunct="1">
              <a:spcBef>
                <a:spcPct val="50000"/>
              </a:spcBef>
              <a:buFontTx/>
              <a:buChar char="•"/>
            </a:pPr>
            <a:r>
              <a:rPr lang="en-GB" sz="2000">
                <a:latin typeface="Arial" pitchFamily="34" charset="0"/>
                <a:ea typeface="ＭＳ Ｐゴシック" pitchFamily="34" charset="-128"/>
              </a:rPr>
              <a:t> Many countries are likely to be less than enthusiastic about the interest rate decisions of the ECB. </a:t>
            </a: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88913"/>
            <a:ext cx="61182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812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034">
                                            <p:txEl>
                                              <p:pRg st="0" end="0"/>
                                            </p:txEl>
                                          </p:spTgt>
                                        </p:tgtEl>
                                        <p:attrNameLst>
                                          <p:attrName>style.visibility</p:attrName>
                                        </p:attrNameLst>
                                      </p:cBhvr>
                                      <p:to>
                                        <p:strVal val="visible"/>
                                      </p:to>
                                    </p:set>
                                    <p:anim calcmode="lin" valueType="num">
                                      <p:cBhvr additive="base">
                                        <p:cTn id="7" dur="500" fill="hold"/>
                                        <p:tgtEl>
                                          <p:spTgt spid="300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0034">
                                            <p:txEl>
                                              <p:pRg st="1" end="1"/>
                                            </p:txEl>
                                          </p:spTgt>
                                        </p:tgtEl>
                                        <p:attrNameLst>
                                          <p:attrName>style.visibility</p:attrName>
                                        </p:attrNameLst>
                                      </p:cBhvr>
                                      <p:to>
                                        <p:strVal val="visible"/>
                                      </p:to>
                                    </p:set>
                                    <p:anim calcmode="lin" valueType="num">
                                      <p:cBhvr additive="base">
                                        <p:cTn id="13" dur="500" fill="hold"/>
                                        <p:tgtEl>
                                          <p:spTgt spid="300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0034">
                                            <p:txEl>
                                              <p:pRg st="2" end="2"/>
                                            </p:txEl>
                                          </p:spTgt>
                                        </p:tgtEl>
                                        <p:attrNameLst>
                                          <p:attrName>style.visibility</p:attrName>
                                        </p:attrNameLst>
                                      </p:cBhvr>
                                      <p:to>
                                        <p:strVal val="visible"/>
                                      </p:to>
                                    </p:set>
                                    <p:anim calcmode="lin" valueType="num">
                                      <p:cBhvr additive="base">
                                        <p:cTn id="19" dur="500" fill="hold"/>
                                        <p:tgtEl>
                                          <p:spTgt spid="300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0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260350"/>
            <a:ext cx="8162925" cy="1311275"/>
          </a:xfrm>
        </p:spPr>
        <p:txBody>
          <a:bodyPr/>
          <a:lstStyle/>
          <a:p>
            <a:r>
              <a:rPr lang="en-US" sz="3200" smtClean="0">
                <a:solidFill>
                  <a:srgbClr val="000000"/>
                </a:solidFill>
              </a:rPr>
              <a:t>Asymmetric shocks and </a:t>
            </a:r>
            <a:br>
              <a:rPr lang="en-US" sz="3200" smtClean="0">
                <a:solidFill>
                  <a:srgbClr val="000000"/>
                </a:solidFill>
              </a:rPr>
            </a:br>
            <a:r>
              <a:rPr lang="en-US" sz="3200" smtClean="0">
                <a:solidFill>
                  <a:srgbClr val="000000"/>
                </a:solidFill>
              </a:rPr>
              <a:t>housing prices</a:t>
            </a:r>
            <a:r>
              <a:rPr lang="en-US" smtClean="0">
                <a:solidFill>
                  <a:srgbClr val="000000"/>
                </a:solidFill>
              </a:rPr>
              <a:t> </a:t>
            </a:r>
          </a:p>
        </p:txBody>
      </p:sp>
      <p:sp>
        <p:nvSpPr>
          <p:cNvPr id="302083" name="Rectangle 3"/>
          <p:cNvSpPr>
            <a:spLocks noGrp="1" noChangeArrowheads="1"/>
          </p:cNvSpPr>
          <p:nvPr>
            <p:ph type="body" idx="1"/>
          </p:nvPr>
        </p:nvSpPr>
        <p:spPr/>
        <p:txBody>
          <a:bodyPr/>
          <a:lstStyle/>
          <a:p>
            <a:r>
              <a:rPr lang="nl-BE" smtClean="0"/>
              <a:t>Large inflation differences within Eurozone</a:t>
            </a:r>
          </a:p>
          <a:p>
            <a:r>
              <a:rPr lang="nl-BE" smtClean="0"/>
              <a:t>Combined with the same nominal interest rate in the Eurozone</a:t>
            </a:r>
          </a:p>
          <a:p>
            <a:r>
              <a:rPr lang="nl-BE" smtClean="0"/>
              <a:t>Create large differences in real interest rates</a:t>
            </a:r>
            <a:endParaRPr lang="en-US" smtClean="0"/>
          </a:p>
        </p:txBody>
      </p:sp>
    </p:spTree>
    <p:extLst>
      <p:ext uri="{BB962C8B-B14F-4D97-AF65-F5344CB8AC3E}">
        <p14:creationId xmlns:p14="http://schemas.microsoft.com/office/powerpoint/2010/main" val="119747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 calcmode="lin" valueType="num">
                                      <p:cBhvr additive="base">
                                        <p:cTn id="13" dur="500" fill="hold"/>
                                        <p:tgtEl>
                                          <p:spTgt spid="302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2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2083">
                                            <p:txEl>
                                              <p:pRg st="2" end="2"/>
                                            </p:txEl>
                                          </p:spTgt>
                                        </p:tgtEl>
                                        <p:attrNameLst>
                                          <p:attrName>style.visibility</p:attrName>
                                        </p:attrNameLst>
                                      </p:cBhvr>
                                      <p:to>
                                        <p:strVal val="visible"/>
                                      </p:to>
                                    </p:set>
                                    <p:anim calcmode="lin" valueType="num">
                                      <p:cBhvr additive="base">
                                        <p:cTn id="19" dur="500" fill="hold"/>
                                        <p:tgtEl>
                                          <p:spTgt spid="302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2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549275"/>
            <a:ext cx="7772400" cy="623888"/>
          </a:xfrm>
        </p:spPr>
        <p:txBody>
          <a:bodyPr/>
          <a:lstStyle/>
          <a:p>
            <a:r>
              <a:rPr lang="nl-BE" sz="2800" smtClean="0">
                <a:solidFill>
                  <a:srgbClr val="000000"/>
                </a:solidFill>
              </a:rPr>
              <a:t>Large differences in real interest rates in Eurozone ...</a:t>
            </a:r>
            <a:endParaRPr lang="en-US" sz="2800" smtClean="0">
              <a:solidFill>
                <a:srgbClr val="000000"/>
              </a:solidFill>
            </a:endParaRPr>
          </a:p>
        </p:txBody>
      </p:sp>
      <p:sp>
        <p:nvSpPr>
          <p:cNvPr id="11267" name="Rectangle 3"/>
          <p:cNvSpPr>
            <a:spLocks noChangeArrowheads="1"/>
          </p:cNvSpPr>
          <p:nvPr/>
        </p:nvSpPr>
        <p:spPr bwMode="auto">
          <a:xfrm>
            <a:off x="179388" y="1628775"/>
            <a:ext cx="810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r>
              <a:rPr lang="en-US" sz="1800">
                <a:latin typeface="Verdana" pitchFamily="34" charset="0"/>
              </a:rPr>
              <a:t>        Average real interest rates in Eurozone countries (1997–2007</a:t>
            </a:r>
            <a:r>
              <a:rPr lang="en-US">
                <a:latin typeface="Verdana" pitchFamily="34" charset="0"/>
              </a:rPr>
              <a:t>)</a:t>
            </a: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916113"/>
            <a:ext cx="74168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6898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50" y="476250"/>
            <a:ext cx="8358188" cy="623888"/>
          </a:xfrm>
        </p:spPr>
        <p:txBody>
          <a:bodyPr/>
          <a:lstStyle/>
          <a:p>
            <a:r>
              <a:rPr lang="nl-BE" sz="2800" smtClean="0">
                <a:solidFill>
                  <a:srgbClr val="000000"/>
                </a:solidFill>
              </a:rPr>
              <a:t>... create large differences in house price inflation</a:t>
            </a:r>
            <a:endParaRPr lang="en-US" sz="2800" smtClean="0">
              <a:solidFill>
                <a:srgbClr val="000000"/>
              </a:solidFill>
            </a:endParaRPr>
          </a:p>
        </p:txBody>
      </p:sp>
      <p:sp>
        <p:nvSpPr>
          <p:cNvPr id="12291" name="Rectangle 3"/>
          <p:cNvSpPr>
            <a:spLocks noChangeArrowheads="1"/>
          </p:cNvSpPr>
          <p:nvPr/>
        </p:nvSpPr>
        <p:spPr bwMode="auto">
          <a:xfrm>
            <a:off x="1403350" y="1557338"/>
            <a:ext cx="590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r>
              <a:rPr lang="en-US" sz="1800" b="1" dirty="0">
                <a:latin typeface="Verdana" pitchFamily="34" charset="0"/>
              </a:rPr>
              <a:t> </a:t>
            </a:r>
            <a:r>
              <a:rPr lang="en-US" sz="1800" dirty="0">
                <a:latin typeface="Verdana" pitchFamily="34" charset="0"/>
              </a:rPr>
              <a:t>House price indices (% change over 1997–2008)</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844675"/>
            <a:ext cx="734536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290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dirty="0" smtClean="0">
              <a:solidFill>
                <a:srgbClr val="000000"/>
              </a:solidFill>
            </a:endParaRPr>
          </a:p>
        </p:txBody>
      </p:sp>
      <p:sp>
        <p:nvSpPr>
          <p:cNvPr id="13315" name="Rectangle 3"/>
          <p:cNvSpPr>
            <a:spLocks noChangeArrowheads="1"/>
          </p:cNvSpPr>
          <p:nvPr/>
        </p:nvSpPr>
        <p:spPr bwMode="auto">
          <a:xfrm>
            <a:off x="611188" y="1628775"/>
            <a:ext cx="7662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r>
              <a:rPr lang="en-US" sz="1800" b="1" dirty="0">
                <a:latin typeface="Verdana" pitchFamily="34" charset="0"/>
              </a:rPr>
              <a:t>        </a:t>
            </a:r>
            <a:r>
              <a:rPr lang="en-US" sz="1800" dirty="0">
                <a:latin typeface="Verdana" pitchFamily="34" charset="0"/>
              </a:rPr>
              <a:t>Real interest rate and house prices (% change) 1998–2008</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844675"/>
            <a:ext cx="74168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223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755650" y="476250"/>
            <a:ext cx="7772400" cy="696913"/>
          </a:xfrm>
        </p:spPr>
        <p:txBody>
          <a:bodyPr/>
          <a:lstStyle/>
          <a:p>
            <a:r>
              <a:rPr lang="en-US" sz="3200" smtClean="0">
                <a:solidFill>
                  <a:srgbClr val="000000"/>
                </a:solidFill>
              </a:rPr>
              <a:t>The Monetary Policy Strategy of the ECB: a description</a:t>
            </a:r>
            <a:r>
              <a:rPr lang="en-GB" sz="2800" smtClean="0">
                <a:solidFill>
                  <a:srgbClr val="000000"/>
                </a:solidFill>
              </a:rPr>
              <a:t> </a:t>
            </a:r>
          </a:p>
        </p:txBody>
      </p:sp>
      <p:sp>
        <p:nvSpPr>
          <p:cNvPr id="310275" name="Rectangle 3"/>
          <p:cNvSpPr>
            <a:spLocks noGrp="1" noChangeArrowheads="1"/>
          </p:cNvSpPr>
          <p:nvPr>
            <p:ph type="body" idx="1"/>
          </p:nvPr>
        </p:nvSpPr>
        <p:spPr>
          <a:xfrm>
            <a:off x="323850" y="2286000"/>
            <a:ext cx="8362950" cy="4383088"/>
          </a:xfrm>
        </p:spPr>
        <p:txBody>
          <a:bodyPr/>
          <a:lstStyle/>
          <a:p>
            <a:r>
              <a:rPr lang="en-US" dirty="0" smtClean="0"/>
              <a:t>Monetary Policy Strategy (MPS) of ECB consists of two parts:</a:t>
            </a:r>
          </a:p>
          <a:p>
            <a:pPr>
              <a:buFontTx/>
              <a:buNone/>
            </a:pPr>
            <a:endParaRPr lang="en-US" dirty="0" smtClean="0"/>
          </a:p>
          <a:p>
            <a:pPr lvl="1"/>
            <a:r>
              <a:rPr lang="en-US" dirty="0" smtClean="0"/>
              <a:t>A definition of the objectives </a:t>
            </a:r>
            <a:r>
              <a:rPr lang="en-GB" dirty="0" smtClean="0"/>
              <a:t/>
            </a:r>
            <a:br>
              <a:rPr lang="en-GB" dirty="0" smtClean="0"/>
            </a:br>
            <a:endParaRPr lang="en-GB" dirty="0" smtClean="0"/>
          </a:p>
          <a:p>
            <a:pPr lvl="1"/>
            <a:r>
              <a:rPr lang="nl-BE" dirty="0" smtClean="0"/>
              <a:t>The instruments to achieve these objectives</a:t>
            </a:r>
            <a:r>
              <a:rPr lang="en-US" dirty="0" smtClean="0"/>
              <a:t>.</a:t>
            </a:r>
            <a:r>
              <a:rPr lang="en-GB" dirty="0" smtClean="0"/>
              <a:t> </a:t>
            </a:r>
          </a:p>
        </p:txBody>
      </p:sp>
    </p:spTree>
    <p:extLst>
      <p:ext uri="{BB962C8B-B14F-4D97-AF65-F5344CB8AC3E}">
        <p14:creationId xmlns:p14="http://schemas.microsoft.com/office/powerpoint/2010/main" val="4007924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500" fill="hold"/>
                                        <p:tgtEl>
                                          <p:spTgt spid="310274"/>
                                        </p:tgtEl>
                                        <p:attrNameLst>
                                          <p:attrName>ppt_x</p:attrName>
                                        </p:attrNameLst>
                                      </p:cBhvr>
                                      <p:tavLst>
                                        <p:tav tm="0">
                                          <p:val>
                                            <p:strVal val="0-#ppt_w/2"/>
                                          </p:val>
                                        </p:tav>
                                        <p:tav tm="100000">
                                          <p:val>
                                            <p:strVal val="#ppt_x"/>
                                          </p:val>
                                        </p:tav>
                                      </p:tavLst>
                                    </p:anim>
                                    <p:anim calcmode="lin" valueType="num">
                                      <p:cBhvr additive="base">
                                        <p:cTn id="8" dur="500" fill="hold"/>
                                        <p:tgtEl>
                                          <p:spTgt spid="310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0275">
                                            <p:txEl>
                                              <p:pRg st="0" end="0"/>
                                            </p:txEl>
                                          </p:spTgt>
                                        </p:tgtEl>
                                        <p:attrNameLst>
                                          <p:attrName>style.visibility</p:attrName>
                                        </p:attrNameLst>
                                      </p:cBhvr>
                                      <p:to>
                                        <p:strVal val="visible"/>
                                      </p:to>
                                    </p:set>
                                    <p:anim calcmode="lin" valueType="num">
                                      <p:cBhvr additive="base">
                                        <p:cTn id="13" dur="500" fill="hold"/>
                                        <p:tgtEl>
                                          <p:spTgt spid="310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027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0275">
                                            <p:txEl>
                                              <p:pRg st="2" end="2"/>
                                            </p:txEl>
                                          </p:spTgt>
                                        </p:tgtEl>
                                        <p:attrNameLst>
                                          <p:attrName>style.visibility</p:attrName>
                                        </p:attrNameLst>
                                      </p:cBhvr>
                                      <p:to>
                                        <p:strVal val="visible"/>
                                      </p:to>
                                    </p:set>
                                    <p:anim calcmode="lin" valueType="num">
                                      <p:cBhvr additive="base">
                                        <p:cTn id="17" dur="500" fill="hold"/>
                                        <p:tgtEl>
                                          <p:spTgt spid="3102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02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0275">
                                            <p:txEl>
                                              <p:pRg st="3" end="3"/>
                                            </p:txEl>
                                          </p:spTgt>
                                        </p:tgtEl>
                                        <p:attrNameLst>
                                          <p:attrName>style.visibility</p:attrName>
                                        </p:attrNameLst>
                                      </p:cBhvr>
                                      <p:to>
                                        <p:strVal val="visible"/>
                                      </p:to>
                                    </p:set>
                                    <p:anim calcmode="lin" valueType="num">
                                      <p:cBhvr additive="base">
                                        <p:cTn id="21" dur="500" fill="hold"/>
                                        <p:tgtEl>
                                          <p:spTgt spid="3102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0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utoUpdateAnimBg="0"/>
      <p:bldP spid="31027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981075" y="533400"/>
            <a:ext cx="8162925" cy="762000"/>
          </a:xfrm>
        </p:spPr>
        <p:txBody>
          <a:bodyPr/>
          <a:lstStyle/>
          <a:p>
            <a:r>
              <a:rPr lang="en-US" smtClean="0">
                <a:solidFill>
                  <a:srgbClr val="000000"/>
                </a:solidFill>
              </a:rPr>
              <a:t> </a:t>
            </a:r>
            <a:r>
              <a:rPr lang="en-US" sz="4000" smtClean="0">
                <a:solidFill>
                  <a:srgbClr val="000000"/>
                </a:solidFill>
              </a:rPr>
              <a:t>The objectives</a:t>
            </a:r>
            <a:endParaRPr lang="en-GB" sz="4000" smtClean="0">
              <a:solidFill>
                <a:srgbClr val="000000"/>
              </a:solidFill>
            </a:endParaRPr>
          </a:p>
        </p:txBody>
      </p:sp>
      <p:sp>
        <p:nvSpPr>
          <p:cNvPr id="312323" name="Rectangle 3"/>
          <p:cNvSpPr>
            <a:spLocks noGrp="1" noChangeArrowheads="1"/>
          </p:cNvSpPr>
          <p:nvPr>
            <p:ph type="body" idx="1"/>
          </p:nvPr>
        </p:nvSpPr>
        <p:spPr>
          <a:xfrm>
            <a:off x="457200" y="1600200"/>
            <a:ext cx="8229600" cy="5029200"/>
          </a:xfrm>
        </p:spPr>
        <p:txBody>
          <a:bodyPr/>
          <a:lstStyle/>
          <a:p>
            <a:pPr>
              <a:lnSpc>
                <a:spcPct val="90000"/>
              </a:lnSpc>
            </a:pPr>
            <a:endParaRPr lang="en-US" sz="2000" smtClean="0"/>
          </a:p>
          <a:p>
            <a:pPr>
              <a:lnSpc>
                <a:spcPct val="90000"/>
              </a:lnSpc>
            </a:pPr>
            <a:r>
              <a:rPr lang="en-US" sz="2400" smtClean="0"/>
              <a:t>The Governing Council of the ECB has adopted the following definition: </a:t>
            </a:r>
          </a:p>
          <a:p>
            <a:pPr lvl="1">
              <a:lnSpc>
                <a:spcPct val="90000"/>
              </a:lnSpc>
            </a:pPr>
            <a:r>
              <a:rPr lang="en-US" sz="2000" smtClean="0"/>
              <a:t>‘price stability shall be defined as a year-on-year increase in the Harmonised Index of Consumer Prices (HICP) for the euro area of below 2%’. </a:t>
            </a:r>
          </a:p>
          <a:p>
            <a:pPr>
              <a:lnSpc>
                <a:spcPct val="90000"/>
              </a:lnSpc>
            </a:pPr>
            <a:r>
              <a:rPr lang="en-US" sz="2400" smtClean="0"/>
              <a:t>Thus target range of inflation is 0% to 2%. </a:t>
            </a:r>
          </a:p>
          <a:p>
            <a:pPr>
              <a:lnSpc>
                <a:spcPct val="90000"/>
              </a:lnSpc>
            </a:pPr>
            <a:r>
              <a:rPr lang="en-US" sz="2400" smtClean="0"/>
              <a:t>However, recent ‘clarification’: “inflation should remain below but close to 2%</a:t>
            </a:r>
          </a:p>
          <a:p>
            <a:pPr>
              <a:lnSpc>
                <a:spcPct val="90000"/>
              </a:lnSpc>
            </a:pPr>
            <a:r>
              <a:rPr lang="en-US" sz="2400" smtClean="0"/>
              <a:t>‘medium run’ objective</a:t>
            </a:r>
          </a:p>
          <a:p>
            <a:pPr lvl="1">
              <a:lnSpc>
                <a:spcPct val="90000"/>
              </a:lnSpc>
            </a:pPr>
            <a:r>
              <a:rPr lang="en-US" sz="2000" smtClean="0"/>
              <a:t>The ECB does not define what the ‘medium run’ is.</a:t>
            </a:r>
          </a:p>
          <a:p>
            <a:pPr>
              <a:lnSpc>
                <a:spcPct val="90000"/>
              </a:lnSpc>
            </a:pPr>
            <a:r>
              <a:rPr lang="nl-BE" sz="2400" smtClean="0"/>
              <a:t>No mention of other objectives</a:t>
            </a:r>
          </a:p>
          <a:p>
            <a:pPr>
              <a:lnSpc>
                <a:spcPct val="90000"/>
              </a:lnSpc>
              <a:buFontTx/>
              <a:buNone/>
            </a:pPr>
            <a:endParaRPr lang="en-GB" sz="2400" smtClean="0"/>
          </a:p>
          <a:p>
            <a:pPr>
              <a:lnSpc>
                <a:spcPct val="90000"/>
              </a:lnSpc>
            </a:pPr>
            <a:endParaRPr lang="en-GB" sz="2400" smtClean="0"/>
          </a:p>
        </p:txBody>
      </p:sp>
    </p:spTree>
    <p:extLst>
      <p:ext uri="{BB962C8B-B14F-4D97-AF65-F5344CB8AC3E}">
        <p14:creationId xmlns:p14="http://schemas.microsoft.com/office/powerpoint/2010/main" val="190989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2322"/>
                                        </p:tgtEl>
                                        <p:attrNameLst>
                                          <p:attrName>style.visibility</p:attrName>
                                        </p:attrNameLst>
                                      </p:cBhvr>
                                      <p:to>
                                        <p:strVal val="visible"/>
                                      </p:to>
                                    </p:set>
                                    <p:anim calcmode="lin" valueType="num">
                                      <p:cBhvr additive="base">
                                        <p:cTn id="7" dur="500" fill="hold"/>
                                        <p:tgtEl>
                                          <p:spTgt spid="312322"/>
                                        </p:tgtEl>
                                        <p:attrNameLst>
                                          <p:attrName>ppt_x</p:attrName>
                                        </p:attrNameLst>
                                      </p:cBhvr>
                                      <p:tavLst>
                                        <p:tav tm="0">
                                          <p:val>
                                            <p:strVal val="0-#ppt_w/2"/>
                                          </p:val>
                                        </p:tav>
                                        <p:tav tm="100000">
                                          <p:val>
                                            <p:strVal val="#ppt_x"/>
                                          </p:val>
                                        </p:tav>
                                      </p:tavLst>
                                    </p:anim>
                                    <p:anim calcmode="lin" valueType="num">
                                      <p:cBhvr additive="base">
                                        <p:cTn id="8" dur="500" fill="hold"/>
                                        <p:tgtEl>
                                          <p:spTgt spid="312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2323">
                                            <p:txEl>
                                              <p:pRg st="1" end="1"/>
                                            </p:txEl>
                                          </p:spTgt>
                                        </p:tgtEl>
                                        <p:attrNameLst>
                                          <p:attrName>style.visibility</p:attrName>
                                        </p:attrNameLst>
                                      </p:cBhvr>
                                      <p:to>
                                        <p:strVal val="visible"/>
                                      </p:to>
                                    </p:set>
                                    <p:anim calcmode="lin" valueType="num">
                                      <p:cBhvr additive="base">
                                        <p:cTn id="13" dur="500" fill="hold"/>
                                        <p:tgtEl>
                                          <p:spTgt spid="312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23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2323">
                                            <p:txEl>
                                              <p:pRg st="2" end="2"/>
                                            </p:txEl>
                                          </p:spTgt>
                                        </p:tgtEl>
                                        <p:attrNameLst>
                                          <p:attrName>style.visibility</p:attrName>
                                        </p:attrNameLst>
                                      </p:cBhvr>
                                      <p:to>
                                        <p:strVal val="visible"/>
                                      </p:to>
                                    </p:set>
                                    <p:anim calcmode="lin" valueType="num">
                                      <p:cBhvr additive="base">
                                        <p:cTn id="17" dur="500" fill="hold"/>
                                        <p:tgtEl>
                                          <p:spTgt spid="3123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2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12323">
                                            <p:txEl>
                                              <p:pRg st="3" end="3"/>
                                            </p:txEl>
                                          </p:spTgt>
                                        </p:tgtEl>
                                        <p:attrNameLst>
                                          <p:attrName>style.visibility</p:attrName>
                                        </p:attrNameLst>
                                      </p:cBhvr>
                                      <p:to>
                                        <p:strVal val="visible"/>
                                      </p:to>
                                    </p:set>
                                    <p:anim calcmode="lin" valueType="num">
                                      <p:cBhvr additive="base">
                                        <p:cTn id="23" dur="500" fill="hold"/>
                                        <p:tgtEl>
                                          <p:spTgt spid="3123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2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12323">
                                            <p:txEl>
                                              <p:pRg st="4" end="4"/>
                                            </p:txEl>
                                          </p:spTgt>
                                        </p:tgtEl>
                                        <p:attrNameLst>
                                          <p:attrName>style.visibility</p:attrName>
                                        </p:attrNameLst>
                                      </p:cBhvr>
                                      <p:to>
                                        <p:strVal val="visible"/>
                                      </p:to>
                                    </p:set>
                                    <p:anim calcmode="lin" valueType="num">
                                      <p:cBhvr additive="base">
                                        <p:cTn id="29" dur="500" fill="hold"/>
                                        <p:tgtEl>
                                          <p:spTgt spid="312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12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12323">
                                            <p:txEl>
                                              <p:pRg st="5" end="5"/>
                                            </p:txEl>
                                          </p:spTgt>
                                        </p:tgtEl>
                                        <p:attrNameLst>
                                          <p:attrName>style.visibility</p:attrName>
                                        </p:attrNameLst>
                                      </p:cBhvr>
                                      <p:to>
                                        <p:strVal val="visible"/>
                                      </p:to>
                                    </p:set>
                                    <p:anim calcmode="lin" valueType="num">
                                      <p:cBhvr additive="base">
                                        <p:cTn id="35" dur="500" fill="hold"/>
                                        <p:tgtEl>
                                          <p:spTgt spid="31232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1232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12323">
                                            <p:txEl>
                                              <p:pRg st="6" end="6"/>
                                            </p:txEl>
                                          </p:spTgt>
                                        </p:tgtEl>
                                        <p:attrNameLst>
                                          <p:attrName>style.visibility</p:attrName>
                                        </p:attrNameLst>
                                      </p:cBhvr>
                                      <p:to>
                                        <p:strVal val="visible"/>
                                      </p:to>
                                    </p:set>
                                    <p:anim calcmode="lin" valueType="num">
                                      <p:cBhvr additive="base">
                                        <p:cTn id="39" dur="500" fill="hold"/>
                                        <p:tgtEl>
                                          <p:spTgt spid="3123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12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2323">
                                            <p:txEl>
                                              <p:pRg st="7" end="7"/>
                                            </p:txEl>
                                          </p:spTgt>
                                        </p:tgtEl>
                                        <p:attrNameLst>
                                          <p:attrName>style.visibility</p:attrName>
                                        </p:attrNameLst>
                                      </p:cBhvr>
                                      <p:to>
                                        <p:strVal val="visible"/>
                                      </p:to>
                                    </p:set>
                                    <p:anim calcmode="lin" valueType="num">
                                      <p:cBhvr additive="base">
                                        <p:cTn id="45" dur="500" fill="hold"/>
                                        <p:tgtEl>
                                          <p:spTgt spid="31232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123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utoUpdateAnimBg="0"/>
      <p:bldP spid="31232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981075" y="304800"/>
            <a:ext cx="8162925" cy="641350"/>
          </a:xfrm>
        </p:spPr>
        <p:txBody>
          <a:bodyPr/>
          <a:lstStyle/>
          <a:p>
            <a:r>
              <a:rPr lang="en-GB" sz="2800" smtClean="0"/>
              <a:t> </a:t>
            </a:r>
            <a:r>
              <a:rPr lang="nl-BE" smtClean="0">
                <a:solidFill>
                  <a:srgbClr val="000000"/>
                </a:solidFill>
              </a:rPr>
              <a:t>The instruments</a:t>
            </a:r>
            <a:r>
              <a:rPr lang="nl-BE" sz="2800" smtClean="0"/>
              <a:t> </a:t>
            </a:r>
            <a:endParaRPr lang="en-GB" sz="2800" smtClean="0"/>
          </a:p>
        </p:txBody>
      </p:sp>
      <p:sp>
        <p:nvSpPr>
          <p:cNvPr id="314371" name="Rectangle 3"/>
          <p:cNvSpPr>
            <a:spLocks noGrp="1" noChangeArrowheads="1"/>
          </p:cNvSpPr>
          <p:nvPr>
            <p:ph type="body" idx="1"/>
          </p:nvPr>
        </p:nvSpPr>
        <p:spPr>
          <a:xfrm>
            <a:off x="142875" y="928688"/>
            <a:ext cx="8820150" cy="5661025"/>
          </a:xfrm>
        </p:spPr>
        <p:txBody>
          <a:bodyPr/>
          <a:lstStyle/>
          <a:p>
            <a:pPr>
              <a:lnSpc>
                <a:spcPct val="80000"/>
              </a:lnSpc>
            </a:pPr>
            <a:r>
              <a:rPr lang="en-US" dirty="0" smtClean="0"/>
              <a:t>Two pillars</a:t>
            </a:r>
          </a:p>
          <a:p>
            <a:r>
              <a:rPr lang="nl-BE" dirty="0" smtClean="0"/>
              <a:t>First pillar: Money stock is reference value</a:t>
            </a:r>
          </a:p>
          <a:p>
            <a:pPr lvl="1">
              <a:buFontTx/>
              <a:buNone/>
            </a:pPr>
            <a:r>
              <a:rPr lang="nl-BE" dirty="0" smtClean="0"/>
              <a:t>M3 reference value: 4.5%</a:t>
            </a:r>
            <a:endParaRPr lang="nl-BE" sz="2000" dirty="0" smtClean="0"/>
          </a:p>
          <a:p>
            <a:pPr lvl="1">
              <a:buFontTx/>
              <a:buNone/>
            </a:pPr>
            <a:r>
              <a:rPr lang="en-GB" sz="1600" dirty="0" smtClean="0"/>
              <a:t>The European Central Bank's definition of euro area monetary aggregates:</a:t>
            </a:r>
          </a:p>
          <a:p>
            <a:pPr lvl="1">
              <a:buFontTx/>
              <a:buNone/>
            </a:pPr>
            <a:r>
              <a:rPr lang="en-GB" sz="1600" dirty="0" smtClean="0"/>
              <a:t>    * M1: Currency in circulation + overnight deposits</a:t>
            </a:r>
          </a:p>
          <a:p>
            <a:pPr lvl="1">
              <a:buFontTx/>
              <a:buNone/>
            </a:pPr>
            <a:r>
              <a:rPr lang="en-GB" sz="1600" dirty="0" smtClean="0"/>
              <a:t>    * M2: M1 + Deposits with an agreed maturity up to 2 years + Deposits redeemable at a period of notice up to 3 months</a:t>
            </a:r>
          </a:p>
          <a:p>
            <a:pPr lvl="1">
              <a:buFontTx/>
              <a:buNone/>
            </a:pPr>
            <a:r>
              <a:rPr lang="en-GB" sz="1600" dirty="0" smtClean="0"/>
              <a:t>    * M3: M2 + Repurchase agreements + Money market fund (MMF) shares/units + Debt securities up to 2 years</a:t>
            </a:r>
            <a:endParaRPr lang="nl-BE" sz="2000" dirty="0" smtClean="0"/>
          </a:p>
          <a:p>
            <a:r>
              <a:rPr lang="nl-BE" sz="2400" dirty="0" smtClean="0"/>
              <a:t>implicit model (quantity theory equation in log-linear form):</a:t>
            </a:r>
          </a:p>
          <a:p>
            <a:pPr>
              <a:buFontTx/>
              <a:buNone/>
            </a:pPr>
            <a:r>
              <a:rPr lang="nl-BE" sz="2400" dirty="0" smtClean="0"/>
              <a:t>	  m + v = p + y</a:t>
            </a:r>
          </a:p>
          <a:p>
            <a:pPr>
              <a:buFontTx/>
              <a:buNone/>
            </a:pPr>
            <a:r>
              <a:rPr lang="nl-BE" sz="2400" dirty="0" smtClean="0"/>
              <a:t>	</a:t>
            </a:r>
            <a:r>
              <a:rPr lang="nl-BE" sz="2400" dirty="0" smtClean="0">
                <a:sym typeface="Symbol" pitchFamily="18" charset="2"/>
              </a:rPr>
              <a:t>m + v = p + y </a:t>
            </a:r>
          </a:p>
          <a:p>
            <a:pPr>
              <a:buFontTx/>
              <a:buNone/>
            </a:pPr>
            <a:r>
              <a:rPr lang="nl-BE" sz="2400" dirty="0" smtClean="0">
                <a:sym typeface="Symbol" pitchFamily="18" charset="2"/>
              </a:rPr>
              <a:t>	 m = p* + y</a:t>
            </a:r>
            <a:r>
              <a:rPr lang="nl-BE" sz="2400" baseline="30000" dirty="0" smtClean="0">
                <a:sym typeface="Symbol" pitchFamily="18" charset="2"/>
              </a:rPr>
              <a:t>f</a:t>
            </a:r>
            <a:r>
              <a:rPr lang="nl-BE" sz="2400" dirty="0" smtClean="0">
                <a:sym typeface="Symbol" pitchFamily="18" charset="2"/>
              </a:rPr>
              <a:t> - v</a:t>
            </a:r>
            <a:r>
              <a:rPr lang="nl-BE" sz="2400" baseline="30000" dirty="0" smtClean="0">
                <a:sym typeface="Symbol" pitchFamily="18" charset="2"/>
              </a:rPr>
              <a:t>f   </a:t>
            </a:r>
            <a:r>
              <a:rPr lang="nl-BE" sz="2400" dirty="0" smtClean="0">
                <a:sym typeface="Symbol" pitchFamily="18" charset="2"/>
              </a:rPr>
              <a:t>(</a:t>
            </a:r>
            <a:r>
              <a:rPr lang="nl-BE" sz="2000" dirty="0" smtClean="0">
                <a:sym typeface="Symbol" pitchFamily="18" charset="2"/>
              </a:rPr>
              <a:t>p*=2%; y</a:t>
            </a:r>
            <a:r>
              <a:rPr lang="nl-BE" sz="2000" baseline="30000" dirty="0" smtClean="0">
                <a:sym typeface="Symbol" pitchFamily="18" charset="2"/>
              </a:rPr>
              <a:t>f</a:t>
            </a:r>
            <a:r>
              <a:rPr lang="nl-BE" sz="2000" dirty="0" smtClean="0">
                <a:sym typeface="Symbol" pitchFamily="18" charset="2"/>
              </a:rPr>
              <a:t> =2%, v</a:t>
            </a:r>
            <a:r>
              <a:rPr lang="nl-BE" sz="2000" baseline="30000" dirty="0" smtClean="0">
                <a:sym typeface="Symbol" pitchFamily="18" charset="2"/>
              </a:rPr>
              <a:t>f </a:t>
            </a:r>
            <a:r>
              <a:rPr lang="nl-BE" sz="2000" dirty="0" smtClean="0">
                <a:sym typeface="Symbol" pitchFamily="18" charset="2"/>
              </a:rPr>
              <a:t>=-0.5% </a:t>
            </a:r>
            <a:r>
              <a:rPr lang="nl-BE" sz="2000" dirty="0" smtClean="0">
                <a:sym typeface="Wingdings" pitchFamily="2" charset="2"/>
              </a:rPr>
              <a:t> </a:t>
            </a:r>
            <a:r>
              <a:rPr lang="nl-BE" sz="2000" dirty="0" smtClean="0">
                <a:sym typeface="Symbol" pitchFamily="18" charset="2"/>
              </a:rPr>
              <a:t>m=4.5%</a:t>
            </a:r>
            <a:r>
              <a:rPr lang="nl-BE" sz="2400" dirty="0" smtClean="0">
                <a:sym typeface="Symbol" pitchFamily="18" charset="2"/>
              </a:rPr>
              <a:t>)</a:t>
            </a:r>
          </a:p>
          <a:p>
            <a:r>
              <a:rPr lang="nl-BE" sz="2400" dirty="0" smtClean="0">
                <a:sym typeface="Symbol" pitchFamily="18" charset="2"/>
              </a:rPr>
              <a:t>Same procedure of Bundesbank </a:t>
            </a:r>
          </a:p>
          <a:p>
            <a:pPr>
              <a:lnSpc>
                <a:spcPct val="80000"/>
              </a:lnSpc>
            </a:pPr>
            <a:endParaRPr lang="en-US" sz="2000" dirty="0" smtClean="0"/>
          </a:p>
        </p:txBody>
      </p:sp>
    </p:spTree>
    <p:extLst>
      <p:ext uri="{BB962C8B-B14F-4D97-AF65-F5344CB8AC3E}">
        <p14:creationId xmlns:p14="http://schemas.microsoft.com/office/powerpoint/2010/main" val="205146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4370"/>
                                        </p:tgtEl>
                                        <p:attrNameLst>
                                          <p:attrName>style.visibility</p:attrName>
                                        </p:attrNameLst>
                                      </p:cBhvr>
                                      <p:to>
                                        <p:strVal val="visible"/>
                                      </p:to>
                                    </p:set>
                                    <p:anim calcmode="lin" valueType="num">
                                      <p:cBhvr additive="base">
                                        <p:cTn id="7" dur="500" fill="hold"/>
                                        <p:tgtEl>
                                          <p:spTgt spid="314370"/>
                                        </p:tgtEl>
                                        <p:attrNameLst>
                                          <p:attrName>ppt_x</p:attrName>
                                        </p:attrNameLst>
                                      </p:cBhvr>
                                      <p:tavLst>
                                        <p:tav tm="0">
                                          <p:val>
                                            <p:strVal val="0-#ppt_w/2"/>
                                          </p:val>
                                        </p:tav>
                                        <p:tav tm="100000">
                                          <p:val>
                                            <p:strVal val="#ppt_x"/>
                                          </p:val>
                                        </p:tav>
                                      </p:tavLst>
                                    </p:anim>
                                    <p:anim calcmode="lin" valueType="num">
                                      <p:cBhvr additive="base">
                                        <p:cTn id="8" dur="500" fill="hold"/>
                                        <p:tgtEl>
                                          <p:spTgt spid="314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4371">
                                            <p:txEl>
                                              <p:pRg st="0" end="0"/>
                                            </p:txEl>
                                          </p:spTgt>
                                        </p:tgtEl>
                                        <p:attrNameLst>
                                          <p:attrName>style.visibility</p:attrName>
                                        </p:attrNameLst>
                                      </p:cBhvr>
                                      <p:to>
                                        <p:strVal val="visible"/>
                                      </p:to>
                                    </p:set>
                                    <p:anim calcmode="lin" valueType="num">
                                      <p:cBhvr additive="base">
                                        <p:cTn id="13" dur="500" fill="hold"/>
                                        <p:tgtEl>
                                          <p:spTgt spid="314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4371">
                                            <p:txEl>
                                              <p:pRg st="1" end="1"/>
                                            </p:txEl>
                                          </p:spTgt>
                                        </p:tgtEl>
                                        <p:attrNameLst>
                                          <p:attrName>style.visibility</p:attrName>
                                        </p:attrNameLst>
                                      </p:cBhvr>
                                      <p:to>
                                        <p:strVal val="visible"/>
                                      </p:to>
                                    </p:set>
                                    <p:anim calcmode="lin" valueType="num">
                                      <p:cBhvr additive="base">
                                        <p:cTn id="19" dur="500" fill="hold"/>
                                        <p:tgtEl>
                                          <p:spTgt spid="3143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4371">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4371">
                                            <p:txEl>
                                              <p:pRg st="2" end="2"/>
                                            </p:txEl>
                                          </p:spTgt>
                                        </p:tgtEl>
                                        <p:attrNameLst>
                                          <p:attrName>style.visibility</p:attrName>
                                        </p:attrNameLst>
                                      </p:cBhvr>
                                      <p:to>
                                        <p:strVal val="visible"/>
                                      </p:to>
                                    </p:set>
                                    <p:anim calcmode="lin" valueType="num">
                                      <p:cBhvr additive="base">
                                        <p:cTn id="23" dur="500" fill="hold"/>
                                        <p:tgtEl>
                                          <p:spTgt spid="31437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4371">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4371">
                                            <p:txEl>
                                              <p:pRg st="3" end="3"/>
                                            </p:txEl>
                                          </p:spTgt>
                                        </p:tgtEl>
                                        <p:attrNameLst>
                                          <p:attrName>style.visibility</p:attrName>
                                        </p:attrNameLst>
                                      </p:cBhvr>
                                      <p:to>
                                        <p:strVal val="visible"/>
                                      </p:to>
                                    </p:set>
                                    <p:anim calcmode="lin" valueType="num">
                                      <p:cBhvr additive="base">
                                        <p:cTn id="27" dur="500" fill="hold"/>
                                        <p:tgtEl>
                                          <p:spTgt spid="31437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4371">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4371">
                                            <p:txEl>
                                              <p:pRg st="4" end="4"/>
                                            </p:txEl>
                                          </p:spTgt>
                                        </p:tgtEl>
                                        <p:attrNameLst>
                                          <p:attrName>style.visibility</p:attrName>
                                        </p:attrNameLst>
                                      </p:cBhvr>
                                      <p:to>
                                        <p:strVal val="visible"/>
                                      </p:to>
                                    </p:set>
                                    <p:anim calcmode="lin" valueType="num">
                                      <p:cBhvr additive="base">
                                        <p:cTn id="31" dur="500" fill="hold"/>
                                        <p:tgtEl>
                                          <p:spTgt spid="314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4371">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4371">
                                            <p:txEl>
                                              <p:pRg st="5" end="5"/>
                                            </p:txEl>
                                          </p:spTgt>
                                        </p:tgtEl>
                                        <p:attrNameLst>
                                          <p:attrName>style.visibility</p:attrName>
                                        </p:attrNameLst>
                                      </p:cBhvr>
                                      <p:to>
                                        <p:strVal val="visible"/>
                                      </p:to>
                                    </p:set>
                                    <p:anim calcmode="lin" valueType="num">
                                      <p:cBhvr additive="base">
                                        <p:cTn id="35" dur="500" fill="hold"/>
                                        <p:tgtEl>
                                          <p:spTgt spid="31437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14371">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14371">
                                            <p:txEl>
                                              <p:pRg st="6" end="6"/>
                                            </p:txEl>
                                          </p:spTgt>
                                        </p:tgtEl>
                                        <p:attrNameLst>
                                          <p:attrName>style.visibility</p:attrName>
                                        </p:attrNameLst>
                                      </p:cBhvr>
                                      <p:to>
                                        <p:strVal val="visible"/>
                                      </p:to>
                                    </p:set>
                                    <p:anim calcmode="lin" valueType="num">
                                      <p:cBhvr additive="base">
                                        <p:cTn id="39" dur="500" fill="hold"/>
                                        <p:tgtEl>
                                          <p:spTgt spid="31437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143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4371">
                                            <p:txEl>
                                              <p:pRg st="7" end="7"/>
                                            </p:txEl>
                                          </p:spTgt>
                                        </p:tgtEl>
                                        <p:attrNameLst>
                                          <p:attrName>style.visibility</p:attrName>
                                        </p:attrNameLst>
                                      </p:cBhvr>
                                      <p:to>
                                        <p:strVal val="visible"/>
                                      </p:to>
                                    </p:set>
                                    <p:anim calcmode="lin" valueType="num">
                                      <p:cBhvr additive="base">
                                        <p:cTn id="45" dur="500" fill="hold"/>
                                        <p:tgtEl>
                                          <p:spTgt spid="314371">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143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4371">
                                            <p:txEl>
                                              <p:pRg st="8" end="8"/>
                                            </p:txEl>
                                          </p:spTgt>
                                        </p:tgtEl>
                                        <p:attrNameLst>
                                          <p:attrName>style.visibility</p:attrName>
                                        </p:attrNameLst>
                                      </p:cBhvr>
                                      <p:to>
                                        <p:strVal val="visible"/>
                                      </p:to>
                                    </p:set>
                                    <p:anim calcmode="lin" valueType="num">
                                      <p:cBhvr additive="base">
                                        <p:cTn id="51" dur="500" fill="hold"/>
                                        <p:tgtEl>
                                          <p:spTgt spid="314371">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143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14371">
                                            <p:txEl>
                                              <p:pRg st="9" end="9"/>
                                            </p:txEl>
                                          </p:spTgt>
                                        </p:tgtEl>
                                        <p:attrNameLst>
                                          <p:attrName>style.visibility</p:attrName>
                                        </p:attrNameLst>
                                      </p:cBhvr>
                                      <p:to>
                                        <p:strVal val="visible"/>
                                      </p:to>
                                    </p:set>
                                    <p:anim calcmode="lin" valueType="num">
                                      <p:cBhvr additive="base">
                                        <p:cTn id="57" dur="500" fill="hold"/>
                                        <p:tgtEl>
                                          <p:spTgt spid="314371">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143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14371">
                                            <p:txEl>
                                              <p:pRg st="10" end="10"/>
                                            </p:txEl>
                                          </p:spTgt>
                                        </p:tgtEl>
                                        <p:attrNameLst>
                                          <p:attrName>style.visibility</p:attrName>
                                        </p:attrNameLst>
                                      </p:cBhvr>
                                      <p:to>
                                        <p:strVal val="visible"/>
                                      </p:to>
                                    </p:set>
                                    <p:anim calcmode="lin" valueType="num">
                                      <p:cBhvr additive="base">
                                        <p:cTn id="63" dur="500" fill="hold"/>
                                        <p:tgtEl>
                                          <p:spTgt spid="314371">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143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14371">
                                            <p:txEl>
                                              <p:pRg st="11" end="11"/>
                                            </p:txEl>
                                          </p:spTgt>
                                        </p:tgtEl>
                                        <p:attrNameLst>
                                          <p:attrName>style.visibility</p:attrName>
                                        </p:attrNameLst>
                                      </p:cBhvr>
                                      <p:to>
                                        <p:strVal val="visible"/>
                                      </p:to>
                                    </p:set>
                                    <p:anim calcmode="lin" valueType="num">
                                      <p:cBhvr additive="base">
                                        <p:cTn id="69" dur="500" fill="hold"/>
                                        <p:tgtEl>
                                          <p:spTgt spid="314371">
                                            <p:txEl>
                                              <p:pRg st="11" end="1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1437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P spid="31437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4213" y="620713"/>
            <a:ext cx="7772400" cy="446087"/>
          </a:xfrm>
        </p:spPr>
        <p:txBody>
          <a:bodyPr/>
          <a:lstStyle/>
          <a:p>
            <a:r>
              <a:rPr lang="en-US" smtClean="0">
                <a:solidFill>
                  <a:srgbClr val="000000"/>
                </a:solidFill>
              </a:rPr>
              <a:t>The second pillar</a:t>
            </a:r>
            <a:endParaRPr lang="en-GB" smtClean="0">
              <a:solidFill>
                <a:srgbClr val="000000"/>
              </a:solidFill>
            </a:endParaRPr>
          </a:p>
        </p:txBody>
      </p:sp>
      <p:sp>
        <p:nvSpPr>
          <p:cNvPr id="316419" name="Rectangle 3"/>
          <p:cNvSpPr>
            <a:spLocks noGrp="1" noChangeArrowheads="1"/>
          </p:cNvSpPr>
          <p:nvPr>
            <p:ph type="body" idx="1"/>
          </p:nvPr>
        </p:nvSpPr>
        <p:spPr/>
        <p:txBody>
          <a:bodyPr/>
          <a:lstStyle/>
          <a:p>
            <a:r>
              <a:rPr lang="nl-BE" dirty="0" smtClean="0"/>
              <a:t>Second pillar</a:t>
            </a:r>
          </a:p>
          <a:p>
            <a:r>
              <a:rPr lang="nl-BE" dirty="0" smtClean="0"/>
              <a:t>Other reference values</a:t>
            </a:r>
          </a:p>
          <a:p>
            <a:pPr lvl="1"/>
            <a:r>
              <a:rPr lang="nl-BE" dirty="0" smtClean="0"/>
              <a:t>wages</a:t>
            </a:r>
          </a:p>
          <a:p>
            <a:pPr lvl="1"/>
            <a:r>
              <a:rPr lang="nl-BE" dirty="0" smtClean="0"/>
              <a:t>energy prices</a:t>
            </a:r>
          </a:p>
          <a:p>
            <a:pPr lvl="1"/>
            <a:r>
              <a:rPr lang="nl-BE" dirty="0" smtClean="0"/>
              <a:t>exchange rate</a:t>
            </a:r>
          </a:p>
          <a:p>
            <a:pPr lvl="1"/>
            <a:r>
              <a:rPr lang="nl-BE" dirty="0" smtClean="0"/>
              <a:t>yield curve</a:t>
            </a:r>
          </a:p>
          <a:p>
            <a:pPr lvl="1"/>
            <a:r>
              <a:rPr lang="nl-BE" dirty="0" smtClean="0"/>
              <a:t>possibly other variables</a:t>
            </a:r>
            <a:endParaRPr lang="en-GB" dirty="0" smtClean="0"/>
          </a:p>
        </p:txBody>
      </p:sp>
    </p:spTree>
    <p:extLst>
      <p:ext uri="{BB962C8B-B14F-4D97-AF65-F5344CB8AC3E}">
        <p14:creationId xmlns:p14="http://schemas.microsoft.com/office/powerpoint/2010/main" val="12946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6418"/>
                                        </p:tgtEl>
                                        <p:attrNameLst>
                                          <p:attrName>style.visibility</p:attrName>
                                        </p:attrNameLst>
                                      </p:cBhvr>
                                      <p:to>
                                        <p:strVal val="visible"/>
                                      </p:to>
                                    </p:set>
                                    <p:anim calcmode="lin" valueType="num">
                                      <p:cBhvr additive="base">
                                        <p:cTn id="7" dur="500" fill="hold"/>
                                        <p:tgtEl>
                                          <p:spTgt spid="316418"/>
                                        </p:tgtEl>
                                        <p:attrNameLst>
                                          <p:attrName>ppt_x</p:attrName>
                                        </p:attrNameLst>
                                      </p:cBhvr>
                                      <p:tavLst>
                                        <p:tav tm="0">
                                          <p:val>
                                            <p:strVal val="0-#ppt_w/2"/>
                                          </p:val>
                                        </p:tav>
                                        <p:tav tm="100000">
                                          <p:val>
                                            <p:strVal val="#ppt_x"/>
                                          </p:val>
                                        </p:tav>
                                      </p:tavLst>
                                    </p:anim>
                                    <p:anim calcmode="lin" valueType="num">
                                      <p:cBhvr additive="base">
                                        <p:cTn id="8" dur="500" fill="hold"/>
                                        <p:tgtEl>
                                          <p:spTgt spid="316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6419">
                                            <p:txEl>
                                              <p:pRg st="0" end="0"/>
                                            </p:txEl>
                                          </p:spTgt>
                                        </p:tgtEl>
                                        <p:attrNameLst>
                                          <p:attrName>style.visibility</p:attrName>
                                        </p:attrNameLst>
                                      </p:cBhvr>
                                      <p:to>
                                        <p:strVal val="visible"/>
                                      </p:to>
                                    </p:set>
                                    <p:anim calcmode="lin" valueType="num">
                                      <p:cBhvr additive="base">
                                        <p:cTn id="13" dur="500" fill="hold"/>
                                        <p:tgtEl>
                                          <p:spTgt spid="3164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6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6419">
                                            <p:txEl>
                                              <p:pRg st="1" end="1"/>
                                            </p:txEl>
                                          </p:spTgt>
                                        </p:tgtEl>
                                        <p:attrNameLst>
                                          <p:attrName>style.visibility</p:attrName>
                                        </p:attrNameLst>
                                      </p:cBhvr>
                                      <p:to>
                                        <p:strVal val="visible"/>
                                      </p:to>
                                    </p:set>
                                    <p:anim calcmode="lin" valueType="num">
                                      <p:cBhvr additive="base">
                                        <p:cTn id="19" dur="500" fill="hold"/>
                                        <p:tgtEl>
                                          <p:spTgt spid="3164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641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6419">
                                            <p:txEl>
                                              <p:pRg st="2" end="2"/>
                                            </p:txEl>
                                          </p:spTgt>
                                        </p:tgtEl>
                                        <p:attrNameLst>
                                          <p:attrName>style.visibility</p:attrName>
                                        </p:attrNameLst>
                                      </p:cBhvr>
                                      <p:to>
                                        <p:strVal val="visible"/>
                                      </p:to>
                                    </p:set>
                                    <p:anim calcmode="lin" valueType="num">
                                      <p:cBhvr additive="base">
                                        <p:cTn id="23" dur="500" fill="hold"/>
                                        <p:tgtEl>
                                          <p:spTgt spid="3164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641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6419">
                                            <p:txEl>
                                              <p:pRg st="3" end="3"/>
                                            </p:txEl>
                                          </p:spTgt>
                                        </p:tgtEl>
                                        <p:attrNameLst>
                                          <p:attrName>style.visibility</p:attrName>
                                        </p:attrNameLst>
                                      </p:cBhvr>
                                      <p:to>
                                        <p:strVal val="visible"/>
                                      </p:to>
                                    </p:set>
                                    <p:anim calcmode="lin" valueType="num">
                                      <p:cBhvr additive="base">
                                        <p:cTn id="27" dur="500" fill="hold"/>
                                        <p:tgtEl>
                                          <p:spTgt spid="31641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641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6419">
                                            <p:txEl>
                                              <p:pRg st="4" end="4"/>
                                            </p:txEl>
                                          </p:spTgt>
                                        </p:tgtEl>
                                        <p:attrNameLst>
                                          <p:attrName>style.visibility</p:attrName>
                                        </p:attrNameLst>
                                      </p:cBhvr>
                                      <p:to>
                                        <p:strVal val="visible"/>
                                      </p:to>
                                    </p:set>
                                    <p:anim calcmode="lin" valueType="num">
                                      <p:cBhvr additive="base">
                                        <p:cTn id="31" dur="500" fill="hold"/>
                                        <p:tgtEl>
                                          <p:spTgt spid="3164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641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6419">
                                            <p:txEl>
                                              <p:pRg st="5" end="5"/>
                                            </p:txEl>
                                          </p:spTgt>
                                        </p:tgtEl>
                                        <p:attrNameLst>
                                          <p:attrName>style.visibility</p:attrName>
                                        </p:attrNameLst>
                                      </p:cBhvr>
                                      <p:to>
                                        <p:strVal val="visible"/>
                                      </p:to>
                                    </p:set>
                                    <p:anim calcmode="lin" valueType="num">
                                      <p:cBhvr additive="base">
                                        <p:cTn id="35" dur="500" fill="hold"/>
                                        <p:tgtEl>
                                          <p:spTgt spid="31641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16419">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16419">
                                            <p:txEl>
                                              <p:pRg st="6" end="6"/>
                                            </p:txEl>
                                          </p:spTgt>
                                        </p:tgtEl>
                                        <p:attrNameLst>
                                          <p:attrName>style.visibility</p:attrName>
                                        </p:attrNameLst>
                                      </p:cBhvr>
                                      <p:to>
                                        <p:strVal val="visible"/>
                                      </p:to>
                                    </p:set>
                                    <p:anim calcmode="lin" valueType="num">
                                      <p:cBhvr additive="base">
                                        <p:cTn id="39" dur="500" fill="hold"/>
                                        <p:tgtEl>
                                          <p:spTgt spid="31641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164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utoUpdateAnimBg="0"/>
      <p:bldP spid="31641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4213" y="549275"/>
            <a:ext cx="7772400" cy="696913"/>
          </a:xfrm>
        </p:spPr>
        <p:txBody>
          <a:bodyPr/>
          <a:lstStyle/>
          <a:p>
            <a:r>
              <a:rPr lang="en-US" sz="3200" smtClean="0">
                <a:solidFill>
                  <a:srgbClr val="000000"/>
                </a:solidFill>
              </a:rPr>
              <a:t>The Monetary Policy Strategy of the ECB: an evaluation</a:t>
            </a:r>
            <a:endParaRPr lang="en-GB" sz="3200" smtClean="0">
              <a:solidFill>
                <a:srgbClr val="000000"/>
              </a:solidFill>
            </a:endParaRPr>
          </a:p>
        </p:txBody>
      </p:sp>
      <p:sp>
        <p:nvSpPr>
          <p:cNvPr id="318467" name="Rectangle 3"/>
          <p:cNvSpPr>
            <a:spLocks noGrp="1" noChangeArrowheads="1"/>
          </p:cNvSpPr>
          <p:nvPr>
            <p:ph type="body" idx="1"/>
          </p:nvPr>
        </p:nvSpPr>
        <p:spPr>
          <a:xfrm>
            <a:off x="428625" y="2060575"/>
            <a:ext cx="8286750" cy="4035425"/>
          </a:xfrm>
        </p:spPr>
        <p:txBody>
          <a:bodyPr/>
          <a:lstStyle/>
          <a:p>
            <a:r>
              <a:rPr lang="nl-BE" sz="3200" smtClean="0"/>
              <a:t>The selection of the target</a:t>
            </a:r>
          </a:p>
          <a:p>
            <a:r>
              <a:rPr lang="nl-BE" sz="3200" smtClean="0"/>
              <a:t>(Is inflation target of at most 2% too low?)</a:t>
            </a:r>
          </a:p>
          <a:p>
            <a:r>
              <a:rPr lang="nl-BE" sz="3200" smtClean="0"/>
              <a:t>Two-pillar strategy</a:t>
            </a:r>
            <a:endParaRPr lang="en-GB" sz="3200" smtClean="0"/>
          </a:p>
        </p:txBody>
      </p:sp>
    </p:spTree>
    <p:extLst>
      <p:ext uri="{BB962C8B-B14F-4D97-AF65-F5344CB8AC3E}">
        <p14:creationId xmlns:p14="http://schemas.microsoft.com/office/powerpoint/2010/main" val="52128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 calcmode="lin" valueType="num">
                                      <p:cBhvr additive="base">
                                        <p:cTn id="7" dur="500" fill="hold"/>
                                        <p:tgtEl>
                                          <p:spTgt spid="318466"/>
                                        </p:tgtEl>
                                        <p:attrNameLst>
                                          <p:attrName>ppt_x</p:attrName>
                                        </p:attrNameLst>
                                      </p:cBhvr>
                                      <p:tavLst>
                                        <p:tav tm="0">
                                          <p:val>
                                            <p:strVal val="0-#ppt_w/2"/>
                                          </p:val>
                                        </p:tav>
                                        <p:tav tm="100000">
                                          <p:val>
                                            <p:strVal val="#ppt_x"/>
                                          </p:val>
                                        </p:tav>
                                      </p:tavLst>
                                    </p:anim>
                                    <p:anim calcmode="lin" valueType="num">
                                      <p:cBhvr additive="base">
                                        <p:cTn id="8" dur="500" fill="hold"/>
                                        <p:tgtEl>
                                          <p:spTgt spid="318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467">
                                            <p:txEl>
                                              <p:pRg st="0" end="0"/>
                                            </p:txEl>
                                          </p:spTgt>
                                        </p:tgtEl>
                                        <p:attrNameLst>
                                          <p:attrName>style.visibility</p:attrName>
                                        </p:attrNameLst>
                                      </p:cBhvr>
                                      <p:to>
                                        <p:strVal val="visible"/>
                                      </p:to>
                                    </p:set>
                                    <p:anim calcmode="lin" valueType="num">
                                      <p:cBhvr additive="base">
                                        <p:cTn id="13" dur="500" fill="hold"/>
                                        <p:tgtEl>
                                          <p:spTgt spid="3184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8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8467">
                                            <p:txEl>
                                              <p:pRg st="1" end="1"/>
                                            </p:txEl>
                                          </p:spTgt>
                                        </p:tgtEl>
                                        <p:attrNameLst>
                                          <p:attrName>style.visibility</p:attrName>
                                        </p:attrNameLst>
                                      </p:cBhvr>
                                      <p:to>
                                        <p:strVal val="visible"/>
                                      </p:to>
                                    </p:set>
                                    <p:anim calcmode="lin" valueType="num">
                                      <p:cBhvr additive="base">
                                        <p:cTn id="19" dur="500" fill="hold"/>
                                        <p:tgtEl>
                                          <p:spTgt spid="3184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8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additive="base">
                                        <p:cTn id="25" dur="500" fill="hold"/>
                                        <p:tgtEl>
                                          <p:spTgt spid="3184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84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841375"/>
            <a:ext cx="7772400" cy="338138"/>
          </a:xfrm>
        </p:spPr>
        <p:txBody>
          <a:bodyPr/>
          <a:lstStyle/>
          <a:p>
            <a:r>
              <a:rPr lang="en-US" sz="3200" b="1" dirty="0" smtClean="0">
                <a:solidFill>
                  <a:schemeClr val="tx1"/>
                </a:solidFill>
              </a:rPr>
              <a:t>Statutes of the ECB</a:t>
            </a:r>
            <a:endParaRPr lang="en-GB" sz="3200" b="1" dirty="0" smtClean="0">
              <a:solidFill>
                <a:schemeClr val="tx1"/>
              </a:solidFill>
            </a:endParaRPr>
          </a:p>
        </p:txBody>
      </p:sp>
      <p:sp>
        <p:nvSpPr>
          <p:cNvPr id="293891" name="Rectangle 3"/>
          <p:cNvSpPr>
            <a:spLocks noGrp="1" noChangeArrowheads="1"/>
          </p:cNvSpPr>
          <p:nvPr>
            <p:ph type="body" idx="1"/>
          </p:nvPr>
        </p:nvSpPr>
        <p:spPr>
          <a:xfrm>
            <a:off x="228600" y="1557338"/>
            <a:ext cx="8915400" cy="4857750"/>
          </a:xfrm>
        </p:spPr>
        <p:txBody>
          <a:bodyPr/>
          <a:lstStyle/>
          <a:p>
            <a:pPr>
              <a:lnSpc>
                <a:spcPct val="90000"/>
              </a:lnSpc>
            </a:pPr>
            <a:r>
              <a:rPr lang="en-US" sz="3200" dirty="0" smtClean="0"/>
              <a:t>Objectives</a:t>
            </a:r>
          </a:p>
          <a:p>
            <a:pPr lvl="1">
              <a:lnSpc>
                <a:spcPct val="90000"/>
              </a:lnSpc>
            </a:pPr>
            <a:r>
              <a:rPr lang="en-US" sz="2000" dirty="0" smtClean="0"/>
              <a:t>“The primary objective of the ECB is the maintenance of price stability” (</a:t>
            </a:r>
            <a:r>
              <a:rPr lang="en-US" sz="2000" b="1" dirty="0" smtClean="0"/>
              <a:t>article 105</a:t>
            </a:r>
            <a:r>
              <a:rPr lang="en-US" sz="2000" dirty="0" smtClean="0"/>
              <a:t>)</a:t>
            </a:r>
          </a:p>
          <a:p>
            <a:pPr lvl="1">
              <a:lnSpc>
                <a:spcPct val="90000"/>
              </a:lnSpc>
            </a:pPr>
            <a:r>
              <a:rPr lang="en-US" sz="2000" dirty="0" smtClean="0"/>
              <a:t>Without prejudice to the objective of price stability, the ECB shall support the general economic policies in the Community with a view to contributing to the achievement of the Community as laid down in article 2. (Article 105(1).)</a:t>
            </a:r>
          </a:p>
          <a:p>
            <a:pPr>
              <a:lnSpc>
                <a:spcPct val="90000"/>
              </a:lnSpc>
            </a:pPr>
            <a:r>
              <a:rPr lang="en-US" sz="3200" dirty="0" smtClean="0"/>
              <a:t>Political independence</a:t>
            </a:r>
            <a:endParaRPr lang="en-US" sz="2400" dirty="0" smtClean="0"/>
          </a:p>
          <a:p>
            <a:pPr lvl="1">
              <a:lnSpc>
                <a:spcPct val="90000"/>
              </a:lnSpc>
            </a:pPr>
            <a:r>
              <a:rPr lang="en-US" sz="2000" dirty="0" smtClean="0"/>
              <a:t>Enshrined in </a:t>
            </a:r>
            <a:r>
              <a:rPr lang="en-US" sz="2000" b="1" dirty="0" smtClean="0"/>
              <a:t>article 107</a:t>
            </a:r>
            <a:r>
              <a:rPr lang="en-US" sz="2000" dirty="0" smtClean="0"/>
              <a:t>: “The ECB (…) shall not seek nor take instructions from Community institutions or bodies, from any Government of a Member State or from any other body”.</a:t>
            </a:r>
          </a:p>
          <a:p>
            <a:pPr>
              <a:lnSpc>
                <a:spcPct val="90000"/>
              </a:lnSpc>
            </a:pPr>
            <a:r>
              <a:rPr lang="en-US" sz="2400" dirty="0" smtClean="0"/>
              <a:t>The Treaty also recognizes that political independence is a necessary condition for ensuring price stability</a:t>
            </a:r>
            <a:r>
              <a:rPr lang="en-US" sz="2000" dirty="0" smtClean="0"/>
              <a:t>. </a:t>
            </a:r>
            <a:endParaRPr lang="en-GB"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0-#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3891">
                                            <p:txEl>
                                              <p:pRg st="0" end="0"/>
                                            </p:txEl>
                                          </p:spTgt>
                                        </p:tgtEl>
                                        <p:attrNameLst>
                                          <p:attrName>style.visibility</p:attrName>
                                        </p:attrNameLst>
                                      </p:cBhvr>
                                      <p:to>
                                        <p:strVal val="visible"/>
                                      </p:to>
                                    </p:set>
                                    <p:anim calcmode="lin" valueType="num">
                                      <p:cBhvr additive="base">
                                        <p:cTn id="13"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3891">
                                            <p:txEl>
                                              <p:pRg st="1" end="1"/>
                                            </p:txEl>
                                          </p:spTgt>
                                        </p:tgtEl>
                                        <p:attrNameLst>
                                          <p:attrName>style.visibility</p:attrName>
                                        </p:attrNameLst>
                                      </p:cBhvr>
                                      <p:to>
                                        <p:strVal val="visible"/>
                                      </p:to>
                                    </p:set>
                                    <p:anim calcmode="lin" valueType="num">
                                      <p:cBhvr additive="base">
                                        <p:cTn id="17" dur="500" fill="hold"/>
                                        <p:tgtEl>
                                          <p:spTgt spid="29389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389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3891">
                                            <p:txEl>
                                              <p:pRg st="2" end="2"/>
                                            </p:txEl>
                                          </p:spTgt>
                                        </p:tgtEl>
                                        <p:attrNameLst>
                                          <p:attrName>style.visibility</p:attrName>
                                        </p:attrNameLst>
                                      </p:cBhvr>
                                      <p:to>
                                        <p:strVal val="visible"/>
                                      </p:to>
                                    </p:set>
                                    <p:anim calcmode="lin" valueType="num">
                                      <p:cBhvr additive="base">
                                        <p:cTn id="21" dur="500" fill="hold"/>
                                        <p:tgtEl>
                                          <p:spTgt spid="29389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3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3891">
                                            <p:txEl>
                                              <p:pRg st="3" end="3"/>
                                            </p:txEl>
                                          </p:spTgt>
                                        </p:tgtEl>
                                        <p:attrNameLst>
                                          <p:attrName>style.visibility</p:attrName>
                                        </p:attrNameLst>
                                      </p:cBhvr>
                                      <p:to>
                                        <p:strVal val="visible"/>
                                      </p:to>
                                    </p:set>
                                    <p:anim calcmode="lin" valueType="num">
                                      <p:cBhvr additive="base">
                                        <p:cTn id="27" dur="500" fill="hold"/>
                                        <p:tgtEl>
                                          <p:spTgt spid="29389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3891">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3891">
                                            <p:txEl>
                                              <p:pRg st="4" end="4"/>
                                            </p:txEl>
                                          </p:spTgt>
                                        </p:tgtEl>
                                        <p:attrNameLst>
                                          <p:attrName>style.visibility</p:attrName>
                                        </p:attrNameLst>
                                      </p:cBhvr>
                                      <p:to>
                                        <p:strVal val="visible"/>
                                      </p:to>
                                    </p:set>
                                    <p:anim calcmode="lin" valueType="num">
                                      <p:cBhvr additive="base">
                                        <p:cTn id="31" dur="500" fill="hold"/>
                                        <p:tgtEl>
                                          <p:spTgt spid="293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3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3891">
                                            <p:txEl>
                                              <p:pRg st="5" end="5"/>
                                            </p:txEl>
                                          </p:spTgt>
                                        </p:tgtEl>
                                        <p:attrNameLst>
                                          <p:attrName>style.visibility</p:attrName>
                                        </p:attrNameLst>
                                      </p:cBhvr>
                                      <p:to>
                                        <p:strVal val="visible"/>
                                      </p:to>
                                    </p:set>
                                    <p:anim calcmode="lin" valueType="num">
                                      <p:cBhvr additive="base">
                                        <p:cTn id="37" dur="500" fill="hold"/>
                                        <p:tgtEl>
                                          <p:spTgt spid="2938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38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utoUpdateAnimBg="0"/>
      <p:bldP spid="29389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981075" y="620713"/>
            <a:ext cx="8162925" cy="701675"/>
          </a:xfrm>
        </p:spPr>
        <p:txBody>
          <a:bodyPr/>
          <a:lstStyle/>
          <a:p>
            <a:r>
              <a:rPr lang="nl-BE" smtClean="0">
                <a:solidFill>
                  <a:srgbClr val="000000"/>
                </a:solidFill>
              </a:rPr>
              <a:t>Selection of the target</a:t>
            </a:r>
            <a:endParaRPr lang="en-GB" smtClean="0">
              <a:solidFill>
                <a:srgbClr val="000000"/>
              </a:solidFill>
            </a:endParaRPr>
          </a:p>
        </p:txBody>
      </p:sp>
      <p:sp>
        <p:nvSpPr>
          <p:cNvPr id="320515" name="Rectangle 3"/>
          <p:cNvSpPr>
            <a:spLocks noGrp="1" noChangeArrowheads="1"/>
          </p:cNvSpPr>
          <p:nvPr>
            <p:ph type="body" idx="1"/>
          </p:nvPr>
        </p:nvSpPr>
        <p:spPr/>
        <p:txBody>
          <a:bodyPr/>
          <a:lstStyle/>
          <a:p>
            <a:pPr>
              <a:lnSpc>
                <a:spcPct val="90000"/>
              </a:lnSpc>
            </a:pPr>
            <a:r>
              <a:rPr lang="en-GB" dirty="0" smtClean="0"/>
              <a:t>In interpreting its mandate ECB has been influenced by the theory of </a:t>
            </a:r>
            <a:r>
              <a:rPr lang="en-GB" i="1" dirty="0" smtClean="0"/>
              <a:t>flexible inflation targeting</a:t>
            </a:r>
            <a:r>
              <a:rPr lang="en-GB" dirty="0" smtClean="0"/>
              <a:t> as developed by </a:t>
            </a:r>
            <a:r>
              <a:rPr lang="en-GB" dirty="0" err="1" smtClean="0"/>
              <a:t>Svensson</a:t>
            </a:r>
            <a:r>
              <a:rPr lang="en-GB" dirty="0" smtClean="0"/>
              <a:t> (1996, 2000).</a:t>
            </a:r>
          </a:p>
          <a:p>
            <a:pPr>
              <a:lnSpc>
                <a:spcPct val="90000"/>
              </a:lnSpc>
            </a:pPr>
            <a:r>
              <a:rPr lang="en-GB" dirty="0" smtClean="0"/>
              <a:t>The central claim made by this theory is that by stabilizing the price level, the central bank also stabilizes the output level. </a:t>
            </a:r>
          </a:p>
          <a:p>
            <a:pPr>
              <a:lnSpc>
                <a:spcPct val="90000"/>
              </a:lnSpc>
            </a:pPr>
            <a:r>
              <a:rPr lang="en-GB" dirty="0" smtClean="0"/>
              <a:t>In this view there is no need to target output explicitly. </a:t>
            </a:r>
            <a:endParaRPr lang="nl-BE" sz="2400" dirty="0" smtClean="0"/>
          </a:p>
          <a:p>
            <a:pPr>
              <a:lnSpc>
                <a:spcPct val="80000"/>
              </a:lnSpc>
            </a:pPr>
            <a:r>
              <a:rPr lang="nl-BE" dirty="0" smtClean="0"/>
              <a:t>Not consistent with mandate set out in Maastricht Treaty.</a:t>
            </a:r>
            <a:endParaRPr lang="en-GB" dirty="0" smtClean="0"/>
          </a:p>
        </p:txBody>
      </p:sp>
    </p:spTree>
    <p:extLst>
      <p:ext uri="{BB962C8B-B14F-4D97-AF65-F5344CB8AC3E}">
        <p14:creationId xmlns:p14="http://schemas.microsoft.com/office/powerpoint/2010/main" val="1466856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0-#ppt_w/2"/>
                                          </p:val>
                                        </p:tav>
                                        <p:tav tm="100000">
                                          <p:val>
                                            <p:strVal val="#ppt_x"/>
                                          </p:val>
                                        </p:tav>
                                      </p:tavLst>
                                    </p:anim>
                                    <p:anim calcmode="lin" valueType="num">
                                      <p:cBhvr additive="base">
                                        <p:cTn id="8" dur="500" fill="hold"/>
                                        <p:tgtEl>
                                          <p:spTgt spid="320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5">
                                            <p:txEl>
                                              <p:pRg st="0" end="0"/>
                                            </p:txEl>
                                          </p:spTgt>
                                        </p:tgtEl>
                                        <p:attrNameLst>
                                          <p:attrName>style.visibility</p:attrName>
                                        </p:attrNameLst>
                                      </p:cBhvr>
                                      <p:to>
                                        <p:strVal val="visible"/>
                                      </p:to>
                                    </p:set>
                                    <p:anim calcmode="lin" valueType="num">
                                      <p:cBhvr additive="base">
                                        <p:cTn id="13" dur="500" fill="hold"/>
                                        <p:tgtEl>
                                          <p:spTgt spid="3205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5">
                                            <p:txEl>
                                              <p:pRg st="1" end="1"/>
                                            </p:txEl>
                                          </p:spTgt>
                                        </p:tgtEl>
                                        <p:attrNameLst>
                                          <p:attrName>style.visibility</p:attrName>
                                        </p:attrNameLst>
                                      </p:cBhvr>
                                      <p:to>
                                        <p:strVal val="visible"/>
                                      </p:to>
                                    </p:set>
                                    <p:anim calcmode="lin" valueType="num">
                                      <p:cBhvr additive="base">
                                        <p:cTn id="19" dur="500" fill="hold"/>
                                        <p:tgtEl>
                                          <p:spTgt spid="3205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5">
                                            <p:txEl>
                                              <p:pRg st="2" end="2"/>
                                            </p:txEl>
                                          </p:spTgt>
                                        </p:tgtEl>
                                        <p:attrNameLst>
                                          <p:attrName>style.visibility</p:attrName>
                                        </p:attrNameLst>
                                      </p:cBhvr>
                                      <p:to>
                                        <p:strVal val="visible"/>
                                      </p:to>
                                    </p:set>
                                    <p:anim calcmode="lin" valueType="num">
                                      <p:cBhvr additive="base">
                                        <p:cTn id="25" dur="500" fill="hold"/>
                                        <p:tgtEl>
                                          <p:spTgt spid="3205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5">
                                            <p:txEl>
                                              <p:pRg st="3" end="3"/>
                                            </p:txEl>
                                          </p:spTgt>
                                        </p:tgtEl>
                                        <p:attrNameLst>
                                          <p:attrName>style.visibility</p:attrName>
                                        </p:attrNameLst>
                                      </p:cBhvr>
                                      <p:to>
                                        <p:strVal val="visible"/>
                                      </p:to>
                                    </p:set>
                                    <p:anim calcmode="lin" valueType="num">
                                      <p:cBhvr additive="base">
                                        <p:cTn id="31" dur="500" fill="hold"/>
                                        <p:tgtEl>
                                          <p:spTgt spid="3205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5650" y="765175"/>
            <a:ext cx="7772400" cy="446088"/>
          </a:xfrm>
        </p:spPr>
        <p:txBody>
          <a:bodyPr/>
          <a:lstStyle/>
          <a:p>
            <a:r>
              <a:rPr lang="nl-BE" smtClean="0">
                <a:solidFill>
                  <a:srgbClr val="000000"/>
                </a:solidFill>
              </a:rPr>
              <a:t>Selection of target</a:t>
            </a:r>
            <a:endParaRPr lang="en-US" smtClean="0">
              <a:solidFill>
                <a:srgbClr val="000000"/>
              </a:solidFill>
            </a:endParaRPr>
          </a:p>
        </p:txBody>
      </p:sp>
      <p:sp>
        <p:nvSpPr>
          <p:cNvPr id="20483" name="Rectangle 3"/>
          <p:cNvSpPr>
            <a:spLocks noGrp="1" noChangeArrowheads="1"/>
          </p:cNvSpPr>
          <p:nvPr>
            <p:ph type="body" idx="1"/>
          </p:nvPr>
        </p:nvSpPr>
        <p:spPr>
          <a:xfrm>
            <a:off x="660400" y="1700213"/>
            <a:ext cx="8483600" cy="4692650"/>
          </a:xfrm>
        </p:spPr>
        <p:txBody>
          <a:bodyPr/>
          <a:lstStyle/>
          <a:p>
            <a:pPr>
              <a:lnSpc>
                <a:spcPct val="90000"/>
              </a:lnSpc>
            </a:pPr>
            <a:r>
              <a:rPr lang="en-US" dirty="0" smtClean="0"/>
              <a:t>If we accept the narrowing down of the ECB’s responsibility to inflation </a:t>
            </a:r>
          </a:p>
          <a:p>
            <a:pPr>
              <a:lnSpc>
                <a:spcPct val="90000"/>
              </a:lnSpc>
            </a:pPr>
            <a:r>
              <a:rPr lang="en-US" dirty="0" smtClean="0"/>
              <a:t>the ECB has been quite successful in achieving the objective of price stability. </a:t>
            </a:r>
          </a:p>
          <a:p>
            <a:pPr>
              <a:lnSpc>
                <a:spcPct val="90000"/>
              </a:lnSpc>
            </a:pPr>
            <a:r>
              <a:rPr lang="en-US" dirty="0" smtClean="0"/>
              <a:t>See figure in next slide</a:t>
            </a:r>
          </a:p>
          <a:p>
            <a:pPr>
              <a:lnSpc>
                <a:spcPct val="90000"/>
              </a:lnSpc>
            </a:pPr>
            <a:r>
              <a:rPr lang="en-US" dirty="0" smtClean="0"/>
              <a:t>Apart from a few spikes in inflation (the most important one during July 2007 and July 2008), success is unmistakable.</a:t>
            </a:r>
          </a:p>
          <a:p>
            <a:pPr>
              <a:lnSpc>
                <a:spcPct val="90000"/>
              </a:lnSpc>
            </a:pPr>
            <a:r>
              <a:rPr lang="en-US" dirty="0" smtClean="0"/>
              <a:t>During the whole period of its existence (1999-2008) the ECB kept inflation on average equal to 2.2%. </a:t>
            </a:r>
          </a:p>
        </p:txBody>
      </p:sp>
    </p:spTree>
    <p:extLst>
      <p:ext uri="{BB962C8B-B14F-4D97-AF65-F5344CB8AC3E}">
        <p14:creationId xmlns:p14="http://schemas.microsoft.com/office/powerpoint/2010/main" val="16332471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smtClean="0">
              <a:solidFill>
                <a:srgbClr val="000000"/>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844675"/>
            <a:ext cx="72009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04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1075" y="368300"/>
            <a:ext cx="8162925" cy="641350"/>
          </a:xfrm>
        </p:spPr>
        <p:txBody>
          <a:bodyPr/>
          <a:lstStyle/>
          <a:p>
            <a:pPr eaLnBrk="1" hangingPunct="1"/>
            <a:r>
              <a:rPr lang="en-US" smtClean="0">
                <a:solidFill>
                  <a:srgbClr val="000000"/>
                </a:solidFill>
              </a:rPr>
              <a:t>What do we learn from this?</a:t>
            </a:r>
          </a:p>
        </p:txBody>
      </p:sp>
      <p:sp>
        <p:nvSpPr>
          <p:cNvPr id="22531" name="Rectangle 3"/>
          <p:cNvSpPr>
            <a:spLocks noGrp="1" noChangeArrowheads="1"/>
          </p:cNvSpPr>
          <p:nvPr>
            <p:ph idx="1"/>
          </p:nvPr>
        </p:nvSpPr>
        <p:spPr>
          <a:xfrm>
            <a:off x="522288" y="1628775"/>
            <a:ext cx="8110537" cy="4764088"/>
          </a:xfrm>
        </p:spPr>
        <p:txBody>
          <a:bodyPr/>
          <a:lstStyle/>
          <a:p>
            <a:pPr eaLnBrk="1" hangingPunct="1"/>
            <a:r>
              <a:rPr lang="en-US" dirty="0" smtClean="0"/>
              <a:t>First, the ECB was successful in keeping inflation low despite the fact that it completely failed in its announced strategy to control inflation via monetary control. </a:t>
            </a:r>
          </a:p>
          <a:p>
            <a:pPr eaLnBrk="1" hangingPunct="1"/>
            <a:r>
              <a:rPr lang="en-US" dirty="0" smtClean="0"/>
              <a:t>Second, it tells us much about the signaling power of money growth in the Eurozone. </a:t>
            </a:r>
          </a:p>
          <a:p>
            <a:pPr lvl="1" eaLnBrk="1" hangingPunct="1"/>
            <a:r>
              <a:rPr lang="en-US" dirty="0" smtClean="0"/>
              <a:t>Prior to financial crisis (2008): M3-growth had almost  no power in predicting future inflation in the Eurozone, and exceeded by far target of 4.5%</a:t>
            </a:r>
            <a:r>
              <a:rPr lang="en-US" sz="2000" dirty="0" smtClean="0"/>
              <a:t>.</a:t>
            </a:r>
          </a:p>
          <a:p>
            <a:pPr lvl="1" eaLnBrk="1" hangingPunct="1"/>
            <a:endParaRPr lang="en-US" sz="2000" dirty="0" smtClean="0"/>
          </a:p>
        </p:txBody>
      </p:sp>
    </p:spTree>
    <p:extLst>
      <p:ext uri="{BB962C8B-B14F-4D97-AF65-F5344CB8AC3E}">
        <p14:creationId xmlns:p14="http://schemas.microsoft.com/office/powerpoint/2010/main" val="16708389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36538"/>
            <a:ext cx="8229600" cy="987425"/>
          </a:xfrm>
        </p:spPr>
        <p:txBody>
          <a:bodyPr anchor="t"/>
          <a:lstStyle/>
          <a:p>
            <a:pPr eaLnBrk="1" hangingPunct="1"/>
            <a:endParaRPr lang="en-US" smtClean="0">
              <a:solidFill>
                <a:srgbClr val="000000"/>
              </a:solidFill>
              <a:ea typeface="ＭＳ Ｐゴシック" pitchFamily="34" charset="-128"/>
            </a:endParaRPr>
          </a:p>
        </p:txBody>
      </p:sp>
      <p:sp>
        <p:nvSpPr>
          <p:cNvPr id="3" name="Content Placeholder 2"/>
          <p:cNvSpPr>
            <a:spLocks noGrp="1"/>
          </p:cNvSpPr>
          <p:nvPr>
            <p:ph idx="1"/>
          </p:nvPr>
        </p:nvSpPr>
        <p:spPr/>
        <p:txBody>
          <a:bodyPr rtlCol="0">
            <a:normAutofit/>
          </a:bodyPr>
          <a:lstStyle/>
          <a:p>
            <a:pPr lvl="1" eaLnBrk="1" fontAlgn="auto" hangingPunct="1">
              <a:spcAft>
                <a:spcPts val="0"/>
              </a:spcAft>
              <a:buFont typeface="Arial"/>
              <a:buChar char="–"/>
              <a:defRPr/>
            </a:pPr>
            <a:r>
              <a:rPr lang="en-US" dirty="0" smtClean="0">
                <a:ea typeface="+mn-ea"/>
              </a:rPr>
              <a:t>After crisis (2008): growth rate of M3 collapsed and dropped way below its reference value of 4.5% </a:t>
            </a:r>
          </a:p>
          <a:p>
            <a:pPr lvl="1" eaLnBrk="1" fontAlgn="auto" hangingPunct="1">
              <a:spcAft>
                <a:spcPts val="0"/>
              </a:spcAft>
              <a:buFont typeface="Arial"/>
              <a:buChar char="–"/>
              <a:defRPr/>
            </a:pPr>
            <a:r>
              <a:rPr lang="en-US" dirty="0" smtClean="0">
                <a:ea typeface="+mn-ea"/>
              </a:rPr>
              <a:t>Inflation drops significantly in 2008 </a:t>
            </a:r>
          </a:p>
          <a:p>
            <a:pPr lvl="1" eaLnBrk="1" fontAlgn="auto" hangingPunct="1">
              <a:spcAft>
                <a:spcPts val="0"/>
              </a:spcAft>
              <a:buFont typeface="Arial"/>
              <a:buChar char="–"/>
              <a:defRPr/>
            </a:pPr>
            <a:r>
              <a:rPr lang="en-US" dirty="0" smtClean="0">
                <a:ea typeface="+mn-ea"/>
              </a:rPr>
              <a:t>M3 growth became a better predictor of inflation, i.e. the strong decline in money growth coincided with a significant decline in inflation during 2008-09.</a:t>
            </a:r>
          </a:p>
          <a:p>
            <a:pPr lvl="1" eaLnBrk="1" fontAlgn="auto" hangingPunct="1">
              <a:spcAft>
                <a:spcPts val="0"/>
              </a:spcAft>
              <a:buFont typeface="Arial"/>
              <a:buChar char="–"/>
              <a:defRPr/>
            </a:pPr>
            <a:r>
              <a:rPr lang="en-US" dirty="0" smtClean="0">
                <a:ea typeface="+mn-ea"/>
              </a:rPr>
              <a:t>But inflation started to increase before the (small) increase in growth M3 </a:t>
            </a:r>
          </a:p>
        </p:txBody>
      </p:sp>
    </p:spTree>
    <p:extLst>
      <p:ext uri="{BB962C8B-B14F-4D97-AF65-F5344CB8AC3E}">
        <p14:creationId xmlns:p14="http://schemas.microsoft.com/office/powerpoint/2010/main" val="1776918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476250"/>
            <a:ext cx="7772400" cy="303213"/>
          </a:xfrm>
        </p:spPr>
        <p:txBody>
          <a:bodyPr/>
          <a:lstStyle/>
          <a:p>
            <a:r>
              <a:rPr lang="en-GB" sz="2800" smtClean="0">
                <a:solidFill>
                  <a:srgbClr val="000000"/>
                </a:solidFill>
              </a:rPr>
              <a:t>Shocks in aggregate demand and supply</a:t>
            </a:r>
          </a:p>
        </p:txBody>
      </p:sp>
      <p:sp>
        <p:nvSpPr>
          <p:cNvPr id="24579" name="Line 3"/>
          <p:cNvSpPr>
            <a:spLocks noChangeShapeType="1"/>
          </p:cNvSpPr>
          <p:nvPr/>
        </p:nvSpPr>
        <p:spPr bwMode="auto">
          <a:xfrm flipV="1">
            <a:off x="900113" y="2276475"/>
            <a:ext cx="0" cy="3384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0" name="Line 4"/>
          <p:cNvSpPr>
            <a:spLocks noChangeShapeType="1"/>
          </p:cNvSpPr>
          <p:nvPr/>
        </p:nvSpPr>
        <p:spPr bwMode="auto">
          <a:xfrm flipV="1">
            <a:off x="5292725" y="2133600"/>
            <a:ext cx="0" cy="3384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1" name="Line 5"/>
          <p:cNvSpPr>
            <a:spLocks noChangeShapeType="1"/>
          </p:cNvSpPr>
          <p:nvPr/>
        </p:nvSpPr>
        <p:spPr bwMode="auto">
          <a:xfrm>
            <a:off x="900113" y="5661025"/>
            <a:ext cx="3384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2" name="Line 6"/>
          <p:cNvSpPr>
            <a:spLocks noChangeShapeType="1"/>
          </p:cNvSpPr>
          <p:nvPr/>
        </p:nvSpPr>
        <p:spPr bwMode="auto">
          <a:xfrm>
            <a:off x="5292725" y="5516563"/>
            <a:ext cx="3384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3" name="Line 7"/>
          <p:cNvSpPr>
            <a:spLocks noChangeShapeType="1"/>
          </p:cNvSpPr>
          <p:nvPr/>
        </p:nvSpPr>
        <p:spPr bwMode="auto">
          <a:xfrm flipV="1">
            <a:off x="1331913" y="3284538"/>
            <a:ext cx="2016125"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4" name="Line 8"/>
          <p:cNvSpPr>
            <a:spLocks noChangeShapeType="1"/>
          </p:cNvSpPr>
          <p:nvPr/>
        </p:nvSpPr>
        <p:spPr bwMode="auto">
          <a:xfrm flipV="1">
            <a:off x="6156325" y="3141663"/>
            <a:ext cx="2016125"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5" name="Line 9"/>
          <p:cNvSpPr>
            <a:spLocks noChangeShapeType="1"/>
          </p:cNvSpPr>
          <p:nvPr/>
        </p:nvSpPr>
        <p:spPr bwMode="auto">
          <a:xfrm>
            <a:off x="1116013" y="3644900"/>
            <a:ext cx="2303462"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6" name="Line 10"/>
          <p:cNvSpPr>
            <a:spLocks noChangeShapeType="1"/>
          </p:cNvSpPr>
          <p:nvPr/>
        </p:nvSpPr>
        <p:spPr bwMode="auto">
          <a:xfrm>
            <a:off x="5795963" y="3284538"/>
            <a:ext cx="2303462" cy="1728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7" name="Line 11"/>
          <p:cNvSpPr>
            <a:spLocks noChangeShapeType="1"/>
          </p:cNvSpPr>
          <p:nvPr/>
        </p:nvSpPr>
        <p:spPr bwMode="auto">
          <a:xfrm>
            <a:off x="1908175" y="3213100"/>
            <a:ext cx="2303463" cy="17287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588" name="Line 12"/>
          <p:cNvSpPr>
            <a:spLocks noChangeShapeType="1"/>
          </p:cNvSpPr>
          <p:nvPr/>
        </p:nvSpPr>
        <p:spPr bwMode="auto">
          <a:xfrm flipV="1">
            <a:off x="5724525" y="2636838"/>
            <a:ext cx="2016125" cy="1800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589" name="Line 13"/>
          <p:cNvSpPr>
            <a:spLocks noChangeShapeType="1"/>
          </p:cNvSpPr>
          <p:nvPr/>
        </p:nvSpPr>
        <p:spPr bwMode="auto">
          <a:xfrm>
            <a:off x="2124075" y="4365625"/>
            <a:ext cx="0" cy="1295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4590" name="Line 14"/>
          <p:cNvSpPr>
            <a:spLocks noChangeShapeType="1"/>
          </p:cNvSpPr>
          <p:nvPr/>
        </p:nvSpPr>
        <p:spPr bwMode="auto">
          <a:xfrm>
            <a:off x="7019925" y="4221163"/>
            <a:ext cx="0" cy="1295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AutoShape 15"/>
          <p:cNvSpPr>
            <a:spLocks noChangeArrowheads="1"/>
          </p:cNvSpPr>
          <p:nvPr/>
        </p:nvSpPr>
        <p:spPr bwMode="auto">
          <a:xfrm>
            <a:off x="1692275" y="3716338"/>
            <a:ext cx="647700" cy="217487"/>
          </a:xfrm>
          <a:prstGeom prst="rightArrow">
            <a:avLst>
              <a:gd name="adj1" fmla="val 50000"/>
              <a:gd name="adj2" fmla="val 74453"/>
            </a:avLst>
          </a:prstGeom>
          <a:solidFill>
            <a:schemeClr val="accent1"/>
          </a:solidFill>
          <a:ln w="9525">
            <a:solidFill>
              <a:schemeClr val="tx1"/>
            </a:solidFill>
            <a:miter lim="800000"/>
            <a:headEnd/>
            <a:tailEnd/>
          </a:ln>
        </p:spPr>
        <p:txBody>
          <a:bodyPr wrap="none" anchor="ctr"/>
          <a:lstStyle/>
          <a:p>
            <a:endParaRPr lang="en-US"/>
          </a:p>
        </p:txBody>
      </p:sp>
      <p:sp>
        <p:nvSpPr>
          <p:cNvPr id="24592" name="AutoShape 16"/>
          <p:cNvSpPr>
            <a:spLocks noChangeArrowheads="1"/>
          </p:cNvSpPr>
          <p:nvPr/>
        </p:nvSpPr>
        <p:spPr bwMode="auto">
          <a:xfrm>
            <a:off x="6804025" y="3500438"/>
            <a:ext cx="719138" cy="215900"/>
          </a:xfrm>
          <a:prstGeom prst="leftArrow">
            <a:avLst>
              <a:gd name="adj1" fmla="val 50000"/>
              <a:gd name="adj2" fmla="val 83272"/>
            </a:avLst>
          </a:prstGeom>
          <a:solidFill>
            <a:schemeClr val="accent1"/>
          </a:solidFill>
          <a:ln w="9525">
            <a:solidFill>
              <a:schemeClr val="tx1"/>
            </a:solidFill>
            <a:miter lim="800000"/>
            <a:headEnd/>
            <a:tailEnd/>
          </a:ln>
        </p:spPr>
        <p:txBody>
          <a:bodyPr wrap="none" anchor="ctr"/>
          <a:lstStyle/>
          <a:p>
            <a:endParaRPr lang="en-US"/>
          </a:p>
        </p:txBody>
      </p:sp>
      <p:sp>
        <p:nvSpPr>
          <p:cNvPr id="24593" name="Text Box 17"/>
          <p:cNvSpPr txBox="1">
            <a:spLocks noChangeArrowheads="1"/>
          </p:cNvSpPr>
          <p:nvPr/>
        </p:nvSpPr>
        <p:spPr bwMode="auto">
          <a:xfrm>
            <a:off x="3419475" y="5157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AD</a:t>
            </a:r>
          </a:p>
        </p:txBody>
      </p:sp>
      <p:sp>
        <p:nvSpPr>
          <p:cNvPr id="24594" name="Text Box 18"/>
          <p:cNvSpPr txBox="1">
            <a:spLocks noChangeArrowheads="1"/>
          </p:cNvSpPr>
          <p:nvPr/>
        </p:nvSpPr>
        <p:spPr bwMode="auto">
          <a:xfrm>
            <a:off x="4211638" y="4797425"/>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AD’</a:t>
            </a:r>
          </a:p>
        </p:txBody>
      </p:sp>
      <p:sp>
        <p:nvSpPr>
          <p:cNvPr id="24595" name="Text Box 19"/>
          <p:cNvSpPr txBox="1">
            <a:spLocks noChangeArrowheads="1"/>
          </p:cNvSpPr>
          <p:nvPr/>
        </p:nvSpPr>
        <p:spPr bwMode="auto">
          <a:xfrm>
            <a:off x="7667625" y="50133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AD</a:t>
            </a:r>
          </a:p>
        </p:txBody>
      </p:sp>
      <p:sp>
        <p:nvSpPr>
          <p:cNvPr id="24596" name="Text Box 20"/>
          <p:cNvSpPr txBox="1">
            <a:spLocks noChangeArrowheads="1"/>
          </p:cNvSpPr>
          <p:nvPr/>
        </p:nvSpPr>
        <p:spPr bwMode="auto">
          <a:xfrm>
            <a:off x="8243888" y="31416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AS</a:t>
            </a:r>
          </a:p>
        </p:txBody>
      </p:sp>
      <p:sp>
        <p:nvSpPr>
          <p:cNvPr id="24597" name="Text Box 21"/>
          <p:cNvSpPr txBox="1">
            <a:spLocks noChangeArrowheads="1"/>
          </p:cNvSpPr>
          <p:nvPr/>
        </p:nvSpPr>
        <p:spPr bwMode="auto">
          <a:xfrm>
            <a:off x="7740650" y="2565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AS’</a:t>
            </a:r>
          </a:p>
        </p:txBody>
      </p:sp>
      <p:sp>
        <p:nvSpPr>
          <p:cNvPr id="24598" name="Text Box 22"/>
          <p:cNvSpPr txBox="1">
            <a:spLocks noChangeArrowheads="1"/>
          </p:cNvSpPr>
          <p:nvPr/>
        </p:nvSpPr>
        <p:spPr bwMode="auto">
          <a:xfrm>
            <a:off x="1835150" y="1916113"/>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Demand shock</a:t>
            </a:r>
          </a:p>
        </p:txBody>
      </p:sp>
      <p:sp>
        <p:nvSpPr>
          <p:cNvPr id="24599" name="Text Box 23"/>
          <p:cNvSpPr txBox="1">
            <a:spLocks noChangeArrowheads="1"/>
          </p:cNvSpPr>
          <p:nvPr/>
        </p:nvSpPr>
        <p:spPr bwMode="auto">
          <a:xfrm>
            <a:off x="6084888" y="1989138"/>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Supply shock</a:t>
            </a:r>
          </a:p>
        </p:txBody>
      </p:sp>
      <p:sp>
        <p:nvSpPr>
          <p:cNvPr id="24600" name="Text Box 24"/>
          <p:cNvSpPr txBox="1">
            <a:spLocks noChangeArrowheads="1"/>
          </p:cNvSpPr>
          <p:nvPr/>
        </p:nvSpPr>
        <p:spPr bwMode="auto">
          <a:xfrm>
            <a:off x="3779838" y="5805488"/>
            <a:ext cx="1366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Output</a:t>
            </a:r>
          </a:p>
        </p:txBody>
      </p:sp>
      <p:sp>
        <p:nvSpPr>
          <p:cNvPr id="24601" name="Text Box 25"/>
          <p:cNvSpPr txBox="1">
            <a:spLocks noChangeArrowheads="1"/>
          </p:cNvSpPr>
          <p:nvPr/>
        </p:nvSpPr>
        <p:spPr bwMode="auto">
          <a:xfrm>
            <a:off x="7956550" y="5661025"/>
            <a:ext cx="1366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Output</a:t>
            </a:r>
          </a:p>
        </p:txBody>
      </p:sp>
      <p:sp>
        <p:nvSpPr>
          <p:cNvPr id="24602" name="Text Box 26"/>
          <p:cNvSpPr txBox="1">
            <a:spLocks noChangeArrowheads="1"/>
          </p:cNvSpPr>
          <p:nvPr/>
        </p:nvSpPr>
        <p:spPr bwMode="auto">
          <a:xfrm>
            <a:off x="1331913" y="5734050"/>
            <a:ext cx="208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Normal Output</a:t>
            </a:r>
          </a:p>
        </p:txBody>
      </p:sp>
      <p:sp>
        <p:nvSpPr>
          <p:cNvPr id="24603" name="Text Box 27"/>
          <p:cNvSpPr txBox="1">
            <a:spLocks noChangeArrowheads="1"/>
          </p:cNvSpPr>
          <p:nvPr/>
        </p:nvSpPr>
        <p:spPr bwMode="auto">
          <a:xfrm>
            <a:off x="6011863" y="5589588"/>
            <a:ext cx="208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Normal Output</a:t>
            </a:r>
          </a:p>
        </p:txBody>
      </p:sp>
      <p:sp>
        <p:nvSpPr>
          <p:cNvPr id="24604" name="Text Box 28"/>
          <p:cNvSpPr txBox="1">
            <a:spLocks noChangeArrowheads="1"/>
          </p:cNvSpPr>
          <p:nvPr/>
        </p:nvSpPr>
        <p:spPr bwMode="auto">
          <a:xfrm rot="-5400000">
            <a:off x="-119856" y="3585369"/>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600">
                <a:latin typeface="Arial" pitchFamily="34" charset="0"/>
              </a:rPr>
              <a:t>Price level</a:t>
            </a:r>
          </a:p>
        </p:txBody>
      </p:sp>
      <p:sp>
        <p:nvSpPr>
          <p:cNvPr id="24605" name="Text Box 29"/>
          <p:cNvSpPr txBox="1">
            <a:spLocks noChangeArrowheads="1"/>
          </p:cNvSpPr>
          <p:nvPr/>
        </p:nvSpPr>
        <p:spPr bwMode="auto">
          <a:xfrm rot="-5400000">
            <a:off x="4128294" y="3585369"/>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600">
                <a:latin typeface="Arial" pitchFamily="34" charset="0"/>
              </a:rPr>
              <a:t>Price level</a:t>
            </a:r>
          </a:p>
        </p:txBody>
      </p:sp>
      <p:sp>
        <p:nvSpPr>
          <p:cNvPr id="24606" name="Text Box 30"/>
          <p:cNvSpPr txBox="1">
            <a:spLocks noChangeArrowheads="1"/>
          </p:cNvSpPr>
          <p:nvPr/>
        </p:nvSpPr>
        <p:spPr bwMode="auto">
          <a:xfrm>
            <a:off x="3419475" y="30686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latin typeface="Arial" pitchFamily="34" charset="0"/>
              </a:rPr>
              <a:t>AS</a:t>
            </a:r>
          </a:p>
        </p:txBody>
      </p:sp>
    </p:spTree>
    <p:extLst>
      <p:ext uri="{BB962C8B-B14F-4D97-AF65-F5344CB8AC3E}">
        <p14:creationId xmlns:p14="http://schemas.microsoft.com/office/powerpoint/2010/main" val="419190500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85800" y="1001713"/>
            <a:ext cx="7772400" cy="446087"/>
          </a:xfrm>
        </p:spPr>
        <p:txBody>
          <a:bodyPr/>
          <a:lstStyle/>
          <a:p>
            <a:endParaRPr lang="en-US" dirty="0" smtClean="0">
              <a:solidFill>
                <a:srgbClr val="000000"/>
              </a:solidFill>
            </a:endParaRPr>
          </a:p>
        </p:txBody>
      </p:sp>
      <p:sp>
        <p:nvSpPr>
          <p:cNvPr id="328707" name="Text Box 3"/>
          <p:cNvSpPr>
            <a:spLocks noGrp="1" noChangeArrowheads="1"/>
          </p:cNvSpPr>
          <p:nvPr>
            <p:ph type="body" idx="1"/>
          </p:nvPr>
        </p:nvSpPr>
        <p:spPr>
          <a:noFill/>
        </p:spPr>
        <p:txBody>
          <a:bodyPr/>
          <a:lstStyle/>
          <a:p>
            <a:pPr>
              <a:lnSpc>
                <a:spcPct val="90000"/>
              </a:lnSpc>
            </a:pPr>
            <a:r>
              <a:rPr lang="en-US" dirty="0" smtClean="0"/>
              <a:t>When demand shocks occur, inflation targeting stabilizes prices and output.</a:t>
            </a:r>
          </a:p>
          <a:p>
            <a:pPr>
              <a:lnSpc>
                <a:spcPct val="90000"/>
              </a:lnSpc>
            </a:pPr>
            <a:r>
              <a:rPr lang="en-US" dirty="0" smtClean="0"/>
              <a:t>Not so when supply shocks occur; in this case there is  tradeoff between output and inflation stabilization. </a:t>
            </a:r>
          </a:p>
          <a:p>
            <a:pPr>
              <a:lnSpc>
                <a:spcPct val="90000"/>
              </a:lnSpc>
            </a:pPr>
            <a:r>
              <a:rPr lang="en-US" dirty="0" smtClean="0"/>
              <a:t>ECB has made clear that when such a tradeoff occurs it will choose inflation stabilization.</a:t>
            </a:r>
          </a:p>
          <a:p>
            <a:pPr>
              <a:lnSpc>
                <a:spcPct val="90000"/>
              </a:lnSpc>
            </a:pPr>
            <a:r>
              <a:rPr lang="en-US" dirty="0" smtClean="0"/>
              <a:t>Even then gradualism can be applied.</a:t>
            </a:r>
            <a:endParaRPr lang="en-GB" dirty="0" smtClean="0"/>
          </a:p>
        </p:txBody>
      </p:sp>
    </p:spTree>
    <p:extLst>
      <p:ext uri="{BB962C8B-B14F-4D97-AF65-F5344CB8AC3E}">
        <p14:creationId xmlns:p14="http://schemas.microsoft.com/office/powerpoint/2010/main" val="3789528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8706"/>
                                        </p:tgtEl>
                                        <p:attrNameLst>
                                          <p:attrName>style.visibility</p:attrName>
                                        </p:attrNameLst>
                                      </p:cBhvr>
                                      <p:to>
                                        <p:strVal val="visible"/>
                                      </p:to>
                                    </p:set>
                                    <p:anim calcmode="lin" valueType="num">
                                      <p:cBhvr additive="base">
                                        <p:cTn id="7" dur="500" fill="hold"/>
                                        <p:tgtEl>
                                          <p:spTgt spid="328706"/>
                                        </p:tgtEl>
                                        <p:attrNameLst>
                                          <p:attrName>ppt_x</p:attrName>
                                        </p:attrNameLst>
                                      </p:cBhvr>
                                      <p:tavLst>
                                        <p:tav tm="0">
                                          <p:val>
                                            <p:strVal val="0-#ppt_w/2"/>
                                          </p:val>
                                        </p:tav>
                                        <p:tav tm="100000">
                                          <p:val>
                                            <p:strVal val="#ppt_x"/>
                                          </p:val>
                                        </p:tav>
                                      </p:tavLst>
                                    </p:anim>
                                    <p:anim calcmode="lin" valueType="num">
                                      <p:cBhvr additive="base">
                                        <p:cTn id="8" dur="500" fill="hold"/>
                                        <p:tgtEl>
                                          <p:spTgt spid="328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7">
                                            <p:txEl>
                                              <p:pRg st="0" end="0"/>
                                            </p:txEl>
                                          </p:spTgt>
                                        </p:tgtEl>
                                        <p:attrNameLst>
                                          <p:attrName>style.visibility</p:attrName>
                                        </p:attrNameLst>
                                      </p:cBhvr>
                                      <p:to>
                                        <p:strVal val="visible"/>
                                      </p:to>
                                    </p:set>
                                    <p:anim calcmode="lin" valueType="num">
                                      <p:cBhvr additive="base">
                                        <p:cTn id="13" dur="500" fill="hold"/>
                                        <p:tgtEl>
                                          <p:spTgt spid="3287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7">
                                            <p:txEl>
                                              <p:pRg st="1" end="1"/>
                                            </p:txEl>
                                          </p:spTgt>
                                        </p:tgtEl>
                                        <p:attrNameLst>
                                          <p:attrName>style.visibility</p:attrName>
                                        </p:attrNameLst>
                                      </p:cBhvr>
                                      <p:to>
                                        <p:strVal val="visible"/>
                                      </p:to>
                                    </p:set>
                                    <p:anim calcmode="lin" valueType="num">
                                      <p:cBhvr additive="base">
                                        <p:cTn id="19" dur="500" fill="hold"/>
                                        <p:tgtEl>
                                          <p:spTgt spid="3287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7">
                                            <p:txEl>
                                              <p:pRg st="2" end="2"/>
                                            </p:txEl>
                                          </p:spTgt>
                                        </p:tgtEl>
                                        <p:attrNameLst>
                                          <p:attrName>style.visibility</p:attrName>
                                        </p:attrNameLst>
                                      </p:cBhvr>
                                      <p:to>
                                        <p:strVal val="visible"/>
                                      </p:to>
                                    </p:set>
                                    <p:anim calcmode="lin" valueType="num">
                                      <p:cBhvr additive="base">
                                        <p:cTn id="25" dur="500" fill="hold"/>
                                        <p:tgtEl>
                                          <p:spTgt spid="3287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7">
                                            <p:txEl>
                                              <p:pRg st="3" end="3"/>
                                            </p:txEl>
                                          </p:spTgt>
                                        </p:tgtEl>
                                        <p:attrNameLst>
                                          <p:attrName>style.visibility</p:attrName>
                                        </p:attrNameLst>
                                      </p:cBhvr>
                                      <p:to>
                                        <p:strVal val="visible"/>
                                      </p:to>
                                    </p:set>
                                    <p:anim calcmode="lin" valueType="num">
                                      <p:cBhvr additive="base">
                                        <p:cTn id="31" dur="500" fill="hold"/>
                                        <p:tgtEl>
                                          <p:spTgt spid="32870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utoUpdateAnimBg="0"/>
      <p:bldP spid="32870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33375"/>
            <a:ext cx="9034463" cy="946150"/>
          </a:xfrm>
        </p:spPr>
        <p:txBody>
          <a:bodyPr/>
          <a:lstStyle/>
          <a:p>
            <a:r>
              <a:rPr lang="en-US" sz="3200" smtClean="0">
                <a:solidFill>
                  <a:srgbClr val="000000"/>
                </a:solidFill>
              </a:rPr>
              <a:t>Is  the inflation target of at most 2% too low?</a:t>
            </a:r>
            <a:br>
              <a:rPr lang="en-US" sz="3200" smtClean="0">
                <a:solidFill>
                  <a:srgbClr val="000000"/>
                </a:solidFill>
              </a:rPr>
            </a:br>
            <a:r>
              <a:rPr lang="en-US" sz="3200" smtClean="0">
                <a:solidFill>
                  <a:srgbClr val="000000"/>
                </a:solidFill>
              </a:rPr>
              <a:t>Answer : Probably Yes</a:t>
            </a:r>
            <a:endParaRPr lang="en-GB" sz="3200" smtClean="0">
              <a:solidFill>
                <a:srgbClr val="000000"/>
              </a:solidFill>
            </a:endParaRPr>
          </a:p>
        </p:txBody>
      </p:sp>
      <p:sp>
        <p:nvSpPr>
          <p:cNvPr id="34819" name="Rectangle 3"/>
          <p:cNvSpPr>
            <a:spLocks noGrp="1" noChangeArrowheads="1"/>
          </p:cNvSpPr>
          <p:nvPr>
            <p:ph type="body" idx="1"/>
          </p:nvPr>
        </p:nvSpPr>
        <p:spPr/>
        <p:txBody>
          <a:bodyPr/>
          <a:lstStyle/>
          <a:p>
            <a:pPr marL="609600" indent="-609600">
              <a:lnSpc>
                <a:spcPct val="90000"/>
              </a:lnSpc>
              <a:buFontTx/>
              <a:buAutoNum type="arabicPeriod"/>
            </a:pPr>
            <a:r>
              <a:rPr lang="en-GB" sz="2400" dirty="0" smtClean="0"/>
              <a:t>Rapid technological progress change</a:t>
            </a:r>
            <a:r>
              <a:rPr lang="nl-BE" sz="2400" dirty="0" smtClean="0"/>
              <a:t>s</a:t>
            </a:r>
            <a:r>
              <a:rPr lang="en-GB" sz="2400" dirty="0" smtClean="0"/>
              <a:t> the conventional measures of inflation </a:t>
            </a:r>
          </a:p>
          <a:p>
            <a:pPr marL="990600" lvl="1" indent="-201613">
              <a:lnSpc>
                <a:spcPct val="90000"/>
              </a:lnSpc>
            </a:pPr>
            <a:r>
              <a:rPr lang="en-GB" sz="2000" dirty="0" smtClean="0"/>
              <a:t>The true inflation rate is overestimated by 0.5% to 1.5% a year</a:t>
            </a:r>
            <a:r>
              <a:rPr lang="nl-BE" sz="2000" dirty="0" smtClean="0"/>
              <a:t> (quality bias)</a:t>
            </a:r>
            <a:r>
              <a:rPr lang="en-GB" sz="2000" dirty="0" smtClean="0"/>
              <a:t>.</a:t>
            </a:r>
          </a:p>
          <a:p>
            <a:pPr marL="990600" lvl="1" indent="-201613">
              <a:lnSpc>
                <a:spcPct val="90000"/>
              </a:lnSpc>
            </a:pPr>
            <a:endParaRPr lang="en-GB" sz="2000" dirty="0" smtClean="0"/>
          </a:p>
          <a:p>
            <a:pPr marL="609600" indent="-609600">
              <a:lnSpc>
                <a:spcPct val="90000"/>
              </a:lnSpc>
              <a:buFontTx/>
              <a:buAutoNum type="arabicPeriod"/>
            </a:pPr>
            <a:r>
              <a:rPr lang="en-GB" sz="2400" dirty="0" smtClean="0"/>
              <a:t>Some inflation is good for the economy </a:t>
            </a:r>
          </a:p>
          <a:p>
            <a:pPr marL="990600" lvl="1" indent="-201613">
              <a:lnSpc>
                <a:spcPct val="90000"/>
              </a:lnSpc>
            </a:pPr>
            <a:r>
              <a:rPr lang="en-GB" sz="2000" dirty="0" smtClean="0"/>
              <a:t>It works as a lubricant and allows for more flexible adjustments in real wages.  </a:t>
            </a:r>
          </a:p>
          <a:p>
            <a:pPr marL="990600" lvl="1" indent="-201613">
              <a:lnSpc>
                <a:spcPct val="90000"/>
              </a:lnSpc>
            </a:pPr>
            <a:r>
              <a:rPr lang="nl-BE" sz="2000" dirty="0" smtClean="0"/>
              <a:t>Argument is based on money illusion</a:t>
            </a:r>
          </a:p>
          <a:p>
            <a:pPr marL="990600" lvl="1" indent="-201613">
              <a:lnSpc>
                <a:spcPct val="90000"/>
              </a:lnSpc>
              <a:buFontTx/>
              <a:buNone/>
            </a:pPr>
            <a:endParaRPr lang="en-GB" sz="2000" dirty="0" smtClean="0"/>
          </a:p>
          <a:p>
            <a:pPr marL="609600" indent="-609600">
              <a:lnSpc>
                <a:spcPct val="90000"/>
              </a:lnSpc>
              <a:buFontTx/>
              <a:buAutoNum type="arabicPeriod"/>
            </a:pPr>
            <a:r>
              <a:rPr lang="nl-BE" sz="2400" dirty="0" smtClean="0"/>
              <a:t>Large differences in inflation together with low target pushes inflation in some countries close to zero, possibly  below zero</a:t>
            </a:r>
            <a:endParaRPr lang="en-GB" sz="2400" dirty="0" smtClean="0"/>
          </a:p>
          <a:p>
            <a:pPr marL="990600" lvl="1" indent="-201613">
              <a:lnSpc>
                <a:spcPct val="90000"/>
              </a:lnSpc>
            </a:pPr>
            <a:endParaRPr lang="en-GB" sz="2000" dirty="0" smtClean="0"/>
          </a:p>
          <a:p>
            <a:pPr marL="990600" lvl="1" indent="-201613">
              <a:lnSpc>
                <a:spcPct val="90000"/>
              </a:lnSpc>
              <a:buFontTx/>
              <a:buNone/>
            </a:pPr>
            <a:endParaRPr lang="nl-BE" sz="2000" dirty="0" smtClean="0"/>
          </a:p>
        </p:txBody>
      </p:sp>
    </p:spTree>
    <p:extLst>
      <p:ext uri="{BB962C8B-B14F-4D97-AF65-F5344CB8AC3E}">
        <p14:creationId xmlns:p14="http://schemas.microsoft.com/office/powerpoint/2010/main" val="1656825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 calcmode="lin" valueType="num">
                                      <p:cBhvr additive="base">
                                        <p:cTn id="23"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 calcmode="lin" valueType="num">
                                      <p:cBhvr additive="base">
                                        <p:cTn id="27"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81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 calcmode="lin" valueType="num">
                                      <p:cBhvr additive="base">
                                        <p:cTn id="31" dur="5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7" end="7"/>
                                            </p:txEl>
                                          </p:spTgt>
                                        </p:tgtEl>
                                        <p:attrNameLst>
                                          <p:attrName>style.visibility</p:attrName>
                                        </p:attrNameLst>
                                      </p:cBhvr>
                                      <p:to>
                                        <p:strVal val="visible"/>
                                      </p:to>
                                    </p:set>
                                    <p:anim calcmode="lin" valueType="num">
                                      <p:cBhvr additive="base">
                                        <p:cTn id="37" dur="500" fill="hold"/>
                                        <p:tgtEl>
                                          <p:spTgt spid="3481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333375"/>
            <a:ext cx="8162925" cy="641350"/>
          </a:xfrm>
        </p:spPr>
        <p:txBody>
          <a:bodyPr/>
          <a:lstStyle/>
          <a:p>
            <a:r>
              <a:rPr lang="nl-BE" sz="4000" smtClean="0">
                <a:solidFill>
                  <a:srgbClr val="000000"/>
                </a:solidFill>
              </a:rPr>
              <a:t>Conclusion</a:t>
            </a:r>
            <a:endParaRPr lang="en-GB" sz="4000" smtClean="0">
              <a:solidFill>
                <a:srgbClr val="000000"/>
              </a:solidFill>
            </a:endParaRPr>
          </a:p>
        </p:txBody>
      </p:sp>
      <p:sp>
        <p:nvSpPr>
          <p:cNvPr id="50179" name="Rectangle 3"/>
          <p:cNvSpPr>
            <a:spLocks noGrp="1" noChangeArrowheads="1"/>
          </p:cNvSpPr>
          <p:nvPr>
            <p:ph type="body" idx="1"/>
          </p:nvPr>
        </p:nvSpPr>
        <p:spPr>
          <a:xfrm>
            <a:off x="457200" y="1600200"/>
            <a:ext cx="8362950" cy="4852988"/>
          </a:xfrm>
        </p:spPr>
        <p:txBody>
          <a:bodyPr/>
          <a:lstStyle/>
          <a:p>
            <a:r>
              <a:rPr lang="en-GB" smtClean="0"/>
              <a:t>2% maximum inflation rate is too low. </a:t>
            </a:r>
          </a:p>
          <a:p>
            <a:r>
              <a:rPr lang="en-GB" smtClean="0"/>
              <a:t>The idea of setting a maximum rate is not a good one</a:t>
            </a:r>
            <a:r>
              <a:rPr lang="en-GB" i="1" smtClean="0"/>
              <a:t>.  </a:t>
            </a:r>
          </a:p>
          <a:p>
            <a:pPr lvl="1"/>
            <a:r>
              <a:rPr lang="en-GB" smtClean="0"/>
              <a:t>The economy is subjected to shocks.</a:t>
            </a:r>
          </a:p>
          <a:p>
            <a:pPr lvl="1"/>
            <a:r>
              <a:rPr lang="en-GB" smtClean="0"/>
              <a:t>a precise control of the rate of inflation very difficult. </a:t>
            </a:r>
          </a:p>
          <a:p>
            <a:pPr lvl="1"/>
            <a:r>
              <a:rPr lang="en-GB" smtClean="0"/>
              <a:t>setting a maximum rate creates an issue of credibility. </a:t>
            </a:r>
          </a:p>
        </p:txBody>
      </p:sp>
    </p:spTree>
    <p:extLst>
      <p:ext uri="{BB962C8B-B14F-4D97-AF65-F5344CB8AC3E}">
        <p14:creationId xmlns:p14="http://schemas.microsoft.com/office/powerpoint/2010/main" val="43563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additive="base">
                                        <p:cTn id="23"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17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 calcmode="lin" valueType="num">
                                      <p:cBhvr additive="base">
                                        <p:cTn id="27"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17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681038"/>
            <a:ext cx="8229600" cy="609600"/>
          </a:xfrm>
        </p:spPr>
        <p:txBody>
          <a:bodyPr/>
          <a:lstStyle/>
          <a:p>
            <a:r>
              <a:rPr lang="en-GB" smtClean="0">
                <a:solidFill>
                  <a:srgbClr val="000000"/>
                </a:solidFill>
              </a:rPr>
              <a:t>A different target is necessary</a:t>
            </a:r>
          </a:p>
        </p:txBody>
      </p:sp>
      <p:sp>
        <p:nvSpPr>
          <p:cNvPr id="130051" name="Rectangle 3"/>
          <p:cNvSpPr>
            <a:spLocks noGrp="1" noChangeArrowheads="1"/>
          </p:cNvSpPr>
          <p:nvPr>
            <p:ph type="body" idx="1"/>
          </p:nvPr>
        </p:nvSpPr>
        <p:spPr/>
        <p:txBody>
          <a:bodyPr/>
          <a:lstStyle/>
          <a:p>
            <a:r>
              <a:rPr lang="en-GB" dirty="0" smtClean="0"/>
              <a:t>ECB should redefine its target to be a number between 2 to 3% </a:t>
            </a:r>
          </a:p>
          <a:p>
            <a:r>
              <a:rPr lang="en-GB" dirty="0" smtClean="0"/>
              <a:t>Then it should allow some flexibility around this new target in a symmetric way</a:t>
            </a:r>
          </a:p>
          <a:p>
            <a:r>
              <a:rPr lang="en-GB" dirty="0" smtClean="0"/>
              <a:t>This is the approach taken by the Bank of England (target = 2.5%, with some leeway above and below it) </a:t>
            </a:r>
          </a:p>
        </p:txBody>
      </p:sp>
    </p:spTree>
    <p:extLst>
      <p:ext uri="{BB962C8B-B14F-4D97-AF65-F5344CB8AC3E}">
        <p14:creationId xmlns:p14="http://schemas.microsoft.com/office/powerpoint/2010/main" val="3959314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500" fill="hold"/>
                                        <p:tgtEl>
                                          <p:spTgt spid="130050"/>
                                        </p:tgtEl>
                                        <p:attrNameLst>
                                          <p:attrName>ppt_x</p:attrName>
                                        </p:attrNameLst>
                                      </p:cBhvr>
                                      <p:tavLst>
                                        <p:tav tm="0">
                                          <p:val>
                                            <p:strVal val="0-#ppt_w/2"/>
                                          </p:val>
                                        </p:tav>
                                        <p:tav tm="100000">
                                          <p:val>
                                            <p:strVal val="#ppt_x"/>
                                          </p:val>
                                        </p:tav>
                                      </p:tavLst>
                                    </p:anim>
                                    <p:anim calcmode="lin" valueType="num">
                                      <p:cBhvr additive="base">
                                        <p:cTn id="8" dur="500" fill="hold"/>
                                        <p:tgtEl>
                                          <p:spTgt spid="130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anim calcmode="lin" valueType="num">
                                      <p:cBhvr additive="base">
                                        <p:cTn id="13"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1" end="1"/>
                                            </p:txEl>
                                          </p:spTgt>
                                        </p:tgtEl>
                                        <p:attrNameLst>
                                          <p:attrName>style.visibility</p:attrName>
                                        </p:attrNameLst>
                                      </p:cBhvr>
                                      <p:to>
                                        <p:strVal val="visible"/>
                                      </p:to>
                                    </p:set>
                                    <p:anim calcmode="lin" valueType="num">
                                      <p:cBhvr additive="base">
                                        <p:cTn id="19"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 calcmode="lin" valueType="num">
                                      <p:cBhvr additive="base">
                                        <p:cTn id="25"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212725"/>
            <a:ext cx="8991600" cy="1190625"/>
          </a:xfrm>
        </p:spPr>
        <p:txBody>
          <a:bodyPr/>
          <a:lstStyle/>
          <a:p>
            <a:r>
              <a:rPr lang="en-US" sz="3200" dirty="0" smtClean="0">
                <a:solidFill>
                  <a:schemeClr val="tx1"/>
                </a:solidFill>
              </a:rPr>
              <a:t>Why has the German model prevailed?</a:t>
            </a:r>
            <a:endParaRPr lang="en-GB" sz="3200" dirty="0" smtClean="0">
              <a:solidFill>
                <a:schemeClr val="tx1"/>
              </a:solidFill>
            </a:endParaRPr>
          </a:p>
        </p:txBody>
      </p:sp>
      <p:sp>
        <p:nvSpPr>
          <p:cNvPr id="295939" name="Rectangle 3"/>
          <p:cNvSpPr>
            <a:spLocks noGrp="1" noChangeArrowheads="1"/>
          </p:cNvSpPr>
          <p:nvPr>
            <p:ph type="body" idx="1"/>
          </p:nvPr>
        </p:nvSpPr>
        <p:spPr>
          <a:xfrm>
            <a:off x="179388" y="1600200"/>
            <a:ext cx="8964612" cy="4924425"/>
          </a:xfrm>
        </p:spPr>
        <p:txBody>
          <a:bodyPr/>
          <a:lstStyle/>
          <a:p>
            <a:pPr>
              <a:lnSpc>
                <a:spcPct val="90000"/>
              </a:lnSpc>
            </a:pPr>
            <a:r>
              <a:rPr lang="en-US" smtClean="0"/>
              <a:t>Two reasons:</a:t>
            </a:r>
          </a:p>
          <a:p>
            <a:pPr lvl="1">
              <a:lnSpc>
                <a:spcPct val="90000"/>
              </a:lnSpc>
            </a:pPr>
            <a:r>
              <a:rPr lang="en-US" sz="2800" smtClean="0"/>
              <a:t>intellectual development, i.e. the ‘monetarist counter-revolution’ </a:t>
            </a:r>
          </a:p>
          <a:p>
            <a:pPr lvl="1">
              <a:lnSpc>
                <a:spcPct val="90000"/>
              </a:lnSpc>
            </a:pPr>
            <a:r>
              <a:rPr lang="en-US" sz="2800" smtClean="0"/>
              <a:t>strategic position of Germany in the process towards EMU</a:t>
            </a:r>
          </a:p>
          <a:p>
            <a:pPr>
              <a:lnSpc>
                <a:spcPct val="90000"/>
              </a:lnSpc>
            </a:pPr>
            <a:r>
              <a:rPr lang="en-US" smtClean="0"/>
              <a:t>In order to accept EMU, the German monetary authorities insisted on having an ECB that gives an even higher weight to price stability than the Bundesbank did. </a:t>
            </a:r>
          </a:p>
          <a:p>
            <a:pPr>
              <a:lnSpc>
                <a:spcPct val="90000"/>
              </a:lnSpc>
            </a:pPr>
            <a:r>
              <a:rPr lang="en-US" smtClean="0"/>
              <a:t>This victory was greatly facilitated by the fact that most central bankers had been converted to monetarism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additive="base">
                                        <p:cTn id="7" dur="500" fill="hold"/>
                                        <p:tgtEl>
                                          <p:spTgt spid="295938"/>
                                        </p:tgtEl>
                                        <p:attrNameLst>
                                          <p:attrName>ppt_x</p:attrName>
                                        </p:attrNameLst>
                                      </p:cBhvr>
                                      <p:tavLst>
                                        <p:tav tm="0">
                                          <p:val>
                                            <p:strVal val="0-#ppt_w/2"/>
                                          </p:val>
                                        </p:tav>
                                        <p:tav tm="100000">
                                          <p:val>
                                            <p:strVal val="#ppt_x"/>
                                          </p:val>
                                        </p:tav>
                                      </p:tavLst>
                                    </p:anim>
                                    <p:anim calcmode="lin" valueType="num">
                                      <p:cBhvr additive="base">
                                        <p:cTn id="8" dur="500" fill="hold"/>
                                        <p:tgtEl>
                                          <p:spTgt spid="295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39">
                                            <p:txEl>
                                              <p:pRg st="0" end="0"/>
                                            </p:txEl>
                                          </p:spTgt>
                                        </p:tgtEl>
                                        <p:attrNameLst>
                                          <p:attrName>style.visibility</p:attrName>
                                        </p:attrNameLst>
                                      </p:cBhvr>
                                      <p:to>
                                        <p:strVal val="visible"/>
                                      </p:to>
                                    </p:set>
                                    <p:anim calcmode="lin" valueType="num">
                                      <p:cBhvr additive="base">
                                        <p:cTn id="13" dur="500" fill="hold"/>
                                        <p:tgtEl>
                                          <p:spTgt spid="2959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3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5939">
                                            <p:txEl>
                                              <p:pRg st="1" end="1"/>
                                            </p:txEl>
                                          </p:spTgt>
                                        </p:tgtEl>
                                        <p:attrNameLst>
                                          <p:attrName>style.visibility</p:attrName>
                                        </p:attrNameLst>
                                      </p:cBhvr>
                                      <p:to>
                                        <p:strVal val="visible"/>
                                      </p:to>
                                    </p:set>
                                    <p:anim calcmode="lin" valueType="num">
                                      <p:cBhvr additive="base">
                                        <p:cTn id="17" dur="500" fill="hold"/>
                                        <p:tgtEl>
                                          <p:spTgt spid="2959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5939">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5939">
                                            <p:txEl>
                                              <p:pRg st="2" end="2"/>
                                            </p:txEl>
                                          </p:spTgt>
                                        </p:tgtEl>
                                        <p:attrNameLst>
                                          <p:attrName>style.visibility</p:attrName>
                                        </p:attrNameLst>
                                      </p:cBhvr>
                                      <p:to>
                                        <p:strVal val="visible"/>
                                      </p:to>
                                    </p:set>
                                    <p:anim calcmode="lin" valueType="num">
                                      <p:cBhvr additive="base">
                                        <p:cTn id="21" dur="500" fill="hold"/>
                                        <p:tgtEl>
                                          <p:spTgt spid="29593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5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5939">
                                            <p:txEl>
                                              <p:pRg st="3" end="3"/>
                                            </p:txEl>
                                          </p:spTgt>
                                        </p:tgtEl>
                                        <p:attrNameLst>
                                          <p:attrName>style.visibility</p:attrName>
                                        </p:attrNameLst>
                                      </p:cBhvr>
                                      <p:to>
                                        <p:strVal val="visible"/>
                                      </p:to>
                                    </p:set>
                                    <p:anim calcmode="lin" valueType="num">
                                      <p:cBhvr additive="base">
                                        <p:cTn id="27" dur="500" fill="hold"/>
                                        <p:tgtEl>
                                          <p:spTgt spid="29593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5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95939">
                                            <p:txEl>
                                              <p:pRg st="4" end="4"/>
                                            </p:txEl>
                                          </p:spTgt>
                                        </p:tgtEl>
                                        <p:attrNameLst>
                                          <p:attrName>style.visibility</p:attrName>
                                        </p:attrNameLst>
                                      </p:cBhvr>
                                      <p:to>
                                        <p:strVal val="visible"/>
                                      </p:to>
                                    </p:set>
                                    <p:anim calcmode="lin" valueType="num">
                                      <p:cBhvr additive="base">
                                        <p:cTn id="33" dur="500" fill="hold"/>
                                        <p:tgtEl>
                                          <p:spTgt spid="29593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959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utoUpdateAnimBg="0"/>
      <p:bldP spid="29593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dirty="0" smtClean="0"/>
          </a:p>
        </p:txBody>
      </p:sp>
      <p:sp>
        <p:nvSpPr>
          <p:cNvPr id="29699" name="Rectangle 3"/>
          <p:cNvSpPr>
            <a:spLocks noGrp="1" noChangeArrowheads="1"/>
          </p:cNvSpPr>
          <p:nvPr>
            <p:ph type="body" idx="1"/>
          </p:nvPr>
        </p:nvSpPr>
        <p:spPr>
          <a:xfrm>
            <a:off x="371475" y="1484313"/>
            <a:ext cx="8772525" cy="5157787"/>
          </a:xfrm>
        </p:spPr>
        <p:txBody>
          <a:bodyPr/>
          <a:lstStyle/>
          <a:p>
            <a:pPr>
              <a:lnSpc>
                <a:spcPct val="80000"/>
              </a:lnSpc>
            </a:pPr>
            <a:r>
              <a:rPr lang="en-US" sz="2400" dirty="0" smtClean="0"/>
              <a:t>Since the financial crisis of 2007-08 there is a new question: Is financial stability not equally, if not more important as an objective of the central bank?</a:t>
            </a:r>
          </a:p>
          <a:p>
            <a:pPr>
              <a:lnSpc>
                <a:spcPct val="80000"/>
              </a:lnSpc>
            </a:pPr>
            <a:r>
              <a:rPr lang="en-US" sz="2400" dirty="0" smtClean="0"/>
              <a:t>Before the crisis, the standard response was:</a:t>
            </a:r>
          </a:p>
          <a:p>
            <a:pPr lvl="1">
              <a:lnSpc>
                <a:spcPct val="80000"/>
              </a:lnSpc>
            </a:pPr>
            <a:r>
              <a:rPr lang="en-US" sz="2000" dirty="0" smtClean="0"/>
              <a:t>first, by maintaining price stability the central bank did all it could do to maintain financial stability. </a:t>
            </a:r>
          </a:p>
          <a:p>
            <a:pPr lvl="1">
              <a:lnSpc>
                <a:spcPct val="80000"/>
              </a:lnSpc>
            </a:pPr>
            <a:r>
              <a:rPr lang="en-US" sz="2000" dirty="0" smtClean="0"/>
              <a:t>second, the main responsibility for maintaining financial stability is in the hands of the supervisors and regulators.  </a:t>
            </a:r>
          </a:p>
          <a:p>
            <a:pPr>
              <a:lnSpc>
                <a:spcPct val="80000"/>
              </a:lnSpc>
            </a:pPr>
            <a:r>
              <a:rPr lang="en-US" sz="2400" dirty="0" smtClean="0"/>
              <a:t>Responsibility of the supervisors and the regulators is serious. </a:t>
            </a:r>
          </a:p>
          <a:p>
            <a:pPr>
              <a:lnSpc>
                <a:spcPct val="80000"/>
              </a:lnSpc>
            </a:pPr>
            <a:r>
              <a:rPr lang="en-US" sz="2400" dirty="0" smtClean="0"/>
              <a:t>But this does not absolve the central bank from its responsibilities. </a:t>
            </a:r>
          </a:p>
          <a:p>
            <a:pPr>
              <a:lnSpc>
                <a:spcPct val="80000"/>
              </a:lnSpc>
            </a:pPr>
            <a:r>
              <a:rPr lang="en-US" sz="2400" dirty="0" smtClean="0"/>
              <a:t>Because there is a tradeoff between price stability and financial stability </a:t>
            </a:r>
          </a:p>
          <a:p>
            <a:pPr>
              <a:lnSpc>
                <a:spcPct val="80000"/>
              </a:lnSpc>
            </a:pPr>
            <a:r>
              <a:rPr lang="en-US" sz="2400" dirty="0" smtClean="0"/>
              <a:t>The central bank has to make a choice: price stability or financial stability. </a:t>
            </a:r>
          </a:p>
        </p:txBody>
      </p:sp>
    </p:spTree>
    <p:extLst>
      <p:ext uri="{BB962C8B-B14F-4D97-AF65-F5344CB8AC3E}">
        <p14:creationId xmlns:p14="http://schemas.microsoft.com/office/powerpoint/2010/main" val="230846836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404813"/>
            <a:ext cx="7772400" cy="660400"/>
          </a:xfrm>
        </p:spPr>
        <p:txBody>
          <a:bodyPr/>
          <a:lstStyle/>
          <a:p>
            <a:r>
              <a:rPr lang="en-US" sz="2400" b="1" smtClean="0">
                <a:solidFill>
                  <a:srgbClr val="000000"/>
                </a:solidFill>
              </a:rPr>
              <a:t>Tradeoff between price stability </a:t>
            </a:r>
            <a:br>
              <a:rPr lang="en-US" sz="2400" b="1" smtClean="0">
                <a:solidFill>
                  <a:srgbClr val="000000"/>
                </a:solidFill>
              </a:rPr>
            </a:br>
            <a:r>
              <a:rPr lang="en-US" sz="2400" b="1" smtClean="0">
                <a:solidFill>
                  <a:srgbClr val="000000"/>
                </a:solidFill>
              </a:rPr>
              <a:t>and financial stability: IT bubble</a:t>
            </a:r>
            <a:r>
              <a:rPr lang="en-US" smtClean="0"/>
              <a:t> </a:t>
            </a:r>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00213"/>
            <a:ext cx="87852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5867400" y="1412875"/>
            <a:ext cx="3276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2000">
                <a:latin typeface="Verdana" pitchFamily="34" charset="0"/>
              </a:rPr>
              <a:t>IT-shock leads to shock supply and demand. </a:t>
            </a:r>
          </a:p>
          <a:p>
            <a:pPr eaLnBrk="1" hangingPunct="1">
              <a:spcBef>
                <a:spcPct val="50000"/>
              </a:spcBef>
            </a:pPr>
            <a:r>
              <a:rPr lang="nl-BE" sz="2000">
                <a:latin typeface="Verdana" pitchFamily="34" charset="0"/>
              </a:rPr>
              <a:t>We assume supply shocks larger.</a:t>
            </a:r>
          </a:p>
          <a:p>
            <a:pPr eaLnBrk="1" hangingPunct="1">
              <a:spcBef>
                <a:spcPct val="50000"/>
              </a:spcBef>
            </a:pPr>
            <a:r>
              <a:rPr lang="nl-BE" sz="2000">
                <a:latin typeface="Verdana" pitchFamily="34" charset="0"/>
              </a:rPr>
              <a:t>Central bank targets P* and thus stimulates demand further.</a:t>
            </a:r>
          </a:p>
          <a:p>
            <a:pPr eaLnBrk="1" hangingPunct="1">
              <a:spcBef>
                <a:spcPct val="50000"/>
              </a:spcBef>
            </a:pPr>
            <a:r>
              <a:rPr lang="nl-BE" sz="2000">
                <a:latin typeface="Verdana" pitchFamily="34" charset="0"/>
              </a:rPr>
              <a:t>This leads to further asset bubble.</a:t>
            </a:r>
          </a:p>
          <a:p>
            <a:pPr eaLnBrk="1" hangingPunct="1">
              <a:spcBef>
                <a:spcPct val="50000"/>
              </a:spcBef>
            </a:pPr>
            <a:r>
              <a:rPr lang="nl-BE" sz="2000">
                <a:latin typeface="Verdana" pitchFamily="34" charset="0"/>
              </a:rPr>
              <a:t>Point C unsustainable</a:t>
            </a:r>
          </a:p>
          <a:p>
            <a:pPr eaLnBrk="1" hangingPunct="1">
              <a:spcBef>
                <a:spcPct val="50000"/>
              </a:spcBef>
            </a:pPr>
            <a:r>
              <a:rPr lang="nl-BE" sz="2000">
                <a:latin typeface="Verdana" pitchFamily="34" charset="0"/>
              </a:rPr>
              <a:t>Crash will occur.</a:t>
            </a:r>
          </a:p>
          <a:p>
            <a:pPr eaLnBrk="1" hangingPunct="1">
              <a:spcBef>
                <a:spcPct val="50000"/>
              </a:spcBef>
            </a:pPr>
            <a:endParaRPr lang="en-US" sz="2000">
              <a:latin typeface="Verdana" pitchFamily="34" charset="0"/>
            </a:endParaRPr>
          </a:p>
        </p:txBody>
      </p:sp>
    </p:spTree>
    <p:extLst>
      <p:ext uri="{BB962C8B-B14F-4D97-AF65-F5344CB8AC3E}">
        <p14:creationId xmlns:p14="http://schemas.microsoft.com/office/powerpoint/2010/main" val="121467391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smtClean="0"/>
          </a:p>
        </p:txBody>
      </p:sp>
      <p:sp>
        <p:nvSpPr>
          <p:cNvPr id="31747" name="Rectangle 3"/>
          <p:cNvSpPr>
            <a:spLocks noGrp="1" noChangeArrowheads="1"/>
          </p:cNvSpPr>
          <p:nvPr>
            <p:ph type="body" idx="1"/>
          </p:nvPr>
        </p:nvSpPr>
        <p:spPr>
          <a:xfrm>
            <a:off x="900113" y="1916113"/>
            <a:ext cx="8110537" cy="4692650"/>
          </a:xfrm>
        </p:spPr>
        <p:txBody>
          <a:bodyPr/>
          <a:lstStyle/>
          <a:p>
            <a:pPr>
              <a:lnSpc>
                <a:spcPct val="90000"/>
              </a:lnSpc>
            </a:pPr>
            <a:r>
              <a:rPr lang="en-US" dirty="0" smtClean="0"/>
              <a:t>The tradeoff arises because the technology shock has the effect of reducing the aggregate price level. </a:t>
            </a:r>
          </a:p>
          <a:p>
            <a:pPr>
              <a:lnSpc>
                <a:spcPct val="90000"/>
              </a:lnSpc>
            </a:pPr>
            <a:r>
              <a:rPr lang="en-US" dirty="0" smtClean="0"/>
              <a:t>The central bank, however, targets a price level corresponding to the pre-technology shock. </a:t>
            </a:r>
          </a:p>
          <a:p>
            <a:pPr>
              <a:lnSpc>
                <a:spcPct val="90000"/>
              </a:lnSpc>
            </a:pPr>
            <a:r>
              <a:rPr lang="en-US" dirty="0" smtClean="0"/>
              <a:t>As a result it reacts to the shock by a monetary stimulus, </a:t>
            </a:r>
          </a:p>
          <a:p>
            <a:pPr>
              <a:lnSpc>
                <a:spcPct val="90000"/>
              </a:lnSpc>
            </a:pPr>
            <a:r>
              <a:rPr lang="en-US" dirty="0" smtClean="0"/>
              <a:t>creating an environment that makes a bubble more likely, </a:t>
            </a:r>
          </a:p>
          <a:p>
            <a:pPr>
              <a:lnSpc>
                <a:spcPct val="90000"/>
              </a:lnSpc>
            </a:pPr>
            <a:r>
              <a:rPr lang="en-US" dirty="0" smtClean="0"/>
              <a:t>while keeping the price level unchanged</a:t>
            </a:r>
            <a:r>
              <a:rPr lang="en-US" sz="2400" dirty="0" smtClean="0"/>
              <a:t>. </a:t>
            </a:r>
          </a:p>
        </p:txBody>
      </p:sp>
    </p:spTree>
    <p:extLst>
      <p:ext uri="{BB962C8B-B14F-4D97-AF65-F5344CB8AC3E}">
        <p14:creationId xmlns:p14="http://schemas.microsoft.com/office/powerpoint/2010/main" val="129679593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smtClean="0"/>
          </a:p>
        </p:txBody>
      </p:sp>
      <p:sp>
        <p:nvSpPr>
          <p:cNvPr id="32771" name="Rectangle 3"/>
          <p:cNvSpPr>
            <a:spLocks noGrp="1" noChangeArrowheads="1"/>
          </p:cNvSpPr>
          <p:nvPr>
            <p:ph type="body" idx="1"/>
          </p:nvPr>
        </p:nvSpPr>
        <p:spPr>
          <a:xfrm>
            <a:off x="912813" y="1905000"/>
            <a:ext cx="8110537" cy="4953000"/>
          </a:xfrm>
        </p:spPr>
        <p:txBody>
          <a:bodyPr/>
          <a:lstStyle/>
          <a:p>
            <a:pPr>
              <a:lnSpc>
                <a:spcPct val="80000"/>
              </a:lnSpc>
            </a:pPr>
            <a:r>
              <a:rPr lang="nl-BE" smtClean="0"/>
              <a:t>Other booms and busts are possible.</a:t>
            </a:r>
          </a:p>
          <a:p>
            <a:pPr>
              <a:lnSpc>
                <a:spcPct val="80000"/>
              </a:lnSpc>
            </a:pPr>
            <a:r>
              <a:rPr lang="nl-BE" smtClean="0"/>
              <a:t>These can be intensified when the central bank only targets inflation.</a:t>
            </a:r>
          </a:p>
          <a:p>
            <a:pPr>
              <a:lnSpc>
                <a:spcPct val="80000"/>
              </a:lnSpc>
            </a:pPr>
            <a:r>
              <a:rPr lang="en-US" smtClean="0"/>
              <a:t>Major central banks (including the ECB) focused mainly on price stability, and were quite successful in keeping inflation low. </a:t>
            </a:r>
          </a:p>
          <a:p>
            <a:pPr>
              <a:lnSpc>
                <a:spcPct val="80000"/>
              </a:lnSpc>
            </a:pPr>
            <a:r>
              <a:rPr lang="en-US" smtClean="0"/>
              <a:t>They failed, however, to see the bubbles in asset markets that were threatening financial stability, and that they fueled inadvertently by allowing excessive credit creation to develop</a:t>
            </a:r>
            <a:r>
              <a:rPr lang="en-US" sz="2400" smtClean="0"/>
              <a:t>. </a:t>
            </a:r>
          </a:p>
        </p:txBody>
      </p:sp>
    </p:spTree>
    <p:extLst>
      <p:ext uri="{BB962C8B-B14F-4D97-AF65-F5344CB8AC3E}">
        <p14:creationId xmlns:p14="http://schemas.microsoft.com/office/powerpoint/2010/main" val="269895356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650" y="549275"/>
            <a:ext cx="7772400" cy="696913"/>
          </a:xfrm>
        </p:spPr>
        <p:txBody>
          <a:bodyPr/>
          <a:lstStyle/>
          <a:p>
            <a:r>
              <a:rPr lang="en-US" sz="3200" smtClean="0">
                <a:solidFill>
                  <a:srgbClr val="000000"/>
                </a:solidFill>
              </a:rPr>
              <a:t>How to define and to monitor </a:t>
            </a:r>
            <a:br>
              <a:rPr lang="en-US" sz="3200" smtClean="0">
                <a:solidFill>
                  <a:srgbClr val="000000"/>
                </a:solidFill>
              </a:rPr>
            </a:br>
            <a:r>
              <a:rPr lang="en-US" sz="3200" smtClean="0">
                <a:solidFill>
                  <a:srgbClr val="000000"/>
                </a:solidFill>
              </a:rPr>
              <a:t>financial stability?</a:t>
            </a:r>
          </a:p>
        </p:txBody>
      </p:sp>
      <p:sp>
        <p:nvSpPr>
          <p:cNvPr id="33795" name="Rectangle 3"/>
          <p:cNvSpPr>
            <a:spLocks noGrp="1" noChangeArrowheads="1"/>
          </p:cNvSpPr>
          <p:nvPr>
            <p:ph type="body" idx="1"/>
          </p:nvPr>
        </p:nvSpPr>
        <p:spPr>
          <a:xfrm>
            <a:off x="684213" y="1844675"/>
            <a:ext cx="7772400" cy="4251325"/>
          </a:xfrm>
        </p:spPr>
        <p:txBody>
          <a:bodyPr/>
          <a:lstStyle/>
          <a:p>
            <a:r>
              <a:rPr lang="nl-BE" smtClean="0"/>
              <a:t>Defining price stability is easy.</a:t>
            </a:r>
          </a:p>
          <a:p>
            <a:r>
              <a:rPr lang="nl-BE" smtClean="0"/>
              <a:t>Not so for financial stability.</a:t>
            </a:r>
          </a:p>
          <a:p>
            <a:r>
              <a:rPr lang="en-US" smtClean="0"/>
              <a:t>Monitoring of financial stability is inherently more difficult than the monitoring of price stability.</a:t>
            </a:r>
          </a:p>
        </p:txBody>
      </p:sp>
    </p:spTree>
    <p:extLst>
      <p:ext uri="{BB962C8B-B14F-4D97-AF65-F5344CB8AC3E}">
        <p14:creationId xmlns:p14="http://schemas.microsoft.com/office/powerpoint/2010/main" val="327241608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dirty="0" smtClean="0"/>
          </a:p>
        </p:txBody>
      </p:sp>
      <p:sp>
        <p:nvSpPr>
          <p:cNvPr id="34819" name="Rectangle 3"/>
          <p:cNvSpPr>
            <a:spLocks noGrp="1" noChangeArrowheads="1"/>
          </p:cNvSpPr>
          <p:nvPr>
            <p:ph type="body" idx="1"/>
          </p:nvPr>
        </p:nvSpPr>
        <p:spPr>
          <a:xfrm>
            <a:off x="912813" y="1905000"/>
            <a:ext cx="8110537" cy="4764088"/>
          </a:xfrm>
        </p:spPr>
        <p:txBody>
          <a:bodyPr/>
          <a:lstStyle/>
          <a:p>
            <a:pPr>
              <a:lnSpc>
                <a:spcPct val="80000"/>
              </a:lnSpc>
            </a:pPr>
            <a:r>
              <a:rPr lang="en-US" smtClean="0"/>
              <a:t>Borio and Lowe (2002) define financial instability as twin phenomenon:</a:t>
            </a:r>
          </a:p>
          <a:p>
            <a:pPr lvl="1">
              <a:lnSpc>
                <a:spcPct val="80000"/>
              </a:lnSpc>
            </a:pPr>
            <a:r>
              <a:rPr lang="en-US" smtClean="0"/>
              <a:t>rapid credit growth combined with </a:t>
            </a:r>
          </a:p>
          <a:p>
            <a:pPr lvl="1">
              <a:lnSpc>
                <a:spcPct val="80000"/>
              </a:lnSpc>
            </a:pPr>
            <a:r>
              <a:rPr lang="en-US" smtClean="0"/>
              <a:t>large increases in asset prices increases the probability </a:t>
            </a:r>
          </a:p>
          <a:p>
            <a:pPr>
              <a:lnSpc>
                <a:spcPct val="80000"/>
              </a:lnSpc>
            </a:pPr>
            <a:r>
              <a:rPr lang="en-US" smtClean="0"/>
              <a:t>Simultaneous occurrence of bubble-like developments in asset markets and excessive credit growth as twin indicators of threats to financial stability is also to be found in Kindleberger (2000).</a:t>
            </a:r>
          </a:p>
          <a:p>
            <a:pPr>
              <a:lnSpc>
                <a:spcPct val="80000"/>
              </a:lnSpc>
            </a:pPr>
            <a:r>
              <a:rPr lang="nl-BE" smtClean="0"/>
              <a:t>Thus, the argument that one cannot identify bubble ex ante is weak.</a:t>
            </a:r>
            <a:r>
              <a:rPr lang="nl-BE" sz="2400" smtClean="0"/>
              <a:t> </a:t>
            </a:r>
            <a:endParaRPr lang="en-US" sz="2400" smtClean="0"/>
          </a:p>
        </p:txBody>
      </p:sp>
    </p:spTree>
    <p:extLst>
      <p:ext uri="{BB962C8B-B14F-4D97-AF65-F5344CB8AC3E}">
        <p14:creationId xmlns:p14="http://schemas.microsoft.com/office/powerpoint/2010/main" val="57264763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smtClean="0"/>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813"/>
            <a:ext cx="8532813"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53669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smtClean="0"/>
          </a:p>
        </p:txBody>
      </p:sp>
      <p:sp>
        <p:nvSpPr>
          <p:cNvPr id="36867" name="Text Box 4"/>
          <p:cNvSpPr txBox="1">
            <a:spLocks noChangeArrowheads="1"/>
          </p:cNvSpPr>
          <p:nvPr/>
        </p:nvSpPr>
        <p:spPr bwMode="auto">
          <a:xfrm>
            <a:off x="468313" y="5805488"/>
            <a:ext cx="5903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BE" sz="1800">
                <a:latin typeface="Verdana" pitchFamily="34" charset="0"/>
              </a:rPr>
              <a:t>Source: ECB Monthly Bulletin</a:t>
            </a:r>
            <a:endParaRPr lang="en-US" sz="1800">
              <a:latin typeface="Verdana" pitchFamily="34"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613"/>
            <a:ext cx="77057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7090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81075" y="620713"/>
            <a:ext cx="8162925" cy="641350"/>
          </a:xfrm>
        </p:spPr>
        <p:txBody>
          <a:bodyPr/>
          <a:lstStyle/>
          <a:p>
            <a:r>
              <a:rPr lang="en-US" smtClean="0">
                <a:solidFill>
                  <a:srgbClr val="000000"/>
                </a:solidFill>
              </a:rPr>
              <a:t>What do we learn from this?</a:t>
            </a:r>
          </a:p>
        </p:txBody>
      </p:sp>
      <p:sp>
        <p:nvSpPr>
          <p:cNvPr id="37891" name="Rectangle 3"/>
          <p:cNvSpPr>
            <a:spLocks noGrp="1" noChangeArrowheads="1"/>
          </p:cNvSpPr>
          <p:nvPr>
            <p:ph type="body" idx="1"/>
          </p:nvPr>
        </p:nvSpPr>
        <p:spPr>
          <a:xfrm>
            <a:off x="912813" y="1905000"/>
            <a:ext cx="8110537" cy="4764088"/>
          </a:xfrm>
        </p:spPr>
        <p:txBody>
          <a:bodyPr/>
          <a:lstStyle/>
          <a:p>
            <a:r>
              <a:rPr lang="en-US" dirty="0" smtClean="0"/>
              <a:t>First, the ECB was successful in keeping inflation low despite the fact that it completely failed in its announced strategy to control inflation via monetary control. </a:t>
            </a:r>
          </a:p>
          <a:p>
            <a:r>
              <a:rPr lang="en-US" dirty="0" smtClean="0"/>
              <a:t>Second, it tells us much about the signaling power of money growth in the Eurozone. </a:t>
            </a:r>
          </a:p>
          <a:p>
            <a:pPr lvl="1"/>
            <a:r>
              <a:rPr lang="en-US" dirty="0" smtClean="0"/>
              <a:t>M3-growth  has had almost  no power in predicting future inflation in the Eurozone since 1999</a:t>
            </a:r>
            <a:r>
              <a:rPr lang="en-US" sz="2000" dirty="0" smtClean="0"/>
              <a:t>.</a:t>
            </a:r>
          </a:p>
        </p:txBody>
      </p:sp>
    </p:spTree>
    <p:extLst>
      <p:ext uri="{BB962C8B-B14F-4D97-AF65-F5344CB8AC3E}">
        <p14:creationId xmlns:p14="http://schemas.microsoft.com/office/powerpoint/2010/main" val="10982239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4213" y="476250"/>
            <a:ext cx="7772400" cy="623888"/>
          </a:xfrm>
        </p:spPr>
        <p:txBody>
          <a:bodyPr/>
          <a:lstStyle/>
          <a:p>
            <a:r>
              <a:rPr lang="en-US" sz="3200" smtClean="0">
                <a:solidFill>
                  <a:srgbClr val="000000"/>
                </a:solidFill>
              </a:rPr>
              <a:t>Why has money growth so little information value for future inflation?</a:t>
            </a:r>
          </a:p>
        </p:txBody>
      </p:sp>
      <p:sp>
        <p:nvSpPr>
          <p:cNvPr id="38915" name="Rectangle 3"/>
          <p:cNvSpPr>
            <a:spLocks noGrp="1" noChangeArrowheads="1"/>
          </p:cNvSpPr>
          <p:nvPr>
            <p:ph type="body" idx="1"/>
          </p:nvPr>
        </p:nvSpPr>
        <p:spPr/>
        <p:txBody>
          <a:bodyPr/>
          <a:lstStyle/>
          <a:p>
            <a:pPr>
              <a:lnSpc>
                <a:spcPct val="90000"/>
              </a:lnSpc>
            </a:pPr>
            <a:r>
              <a:rPr lang="en-US" smtClean="0"/>
              <a:t>In a low-inflation environment </a:t>
            </a:r>
          </a:p>
          <a:p>
            <a:pPr>
              <a:lnSpc>
                <a:spcPct val="90000"/>
              </a:lnSpc>
            </a:pPr>
            <a:r>
              <a:rPr lang="en-US" smtClean="0"/>
              <a:t>and in a world of frequent financial innovations </a:t>
            </a:r>
          </a:p>
          <a:p>
            <a:pPr>
              <a:lnSpc>
                <a:spcPct val="90000"/>
              </a:lnSpc>
            </a:pPr>
            <a:r>
              <a:rPr lang="en-US" smtClean="0"/>
              <a:t>the money supply numbers are very unreliable as signals of future inflation</a:t>
            </a:r>
          </a:p>
          <a:p>
            <a:pPr lvl="1">
              <a:lnSpc>
                <a:spcPct val="90000"/>
              </a:lnSpc>
            </a:pPr>
            <a:r>
              <a:rPr lang="en-US" smtClean="0"/>
              <a:t>Movements in money data dominated by noise coming from financial innovations and disturbances</a:t>
            </a:r>
          </a:p>
        </p:txBody>
      </p:sp>
    </p:spTree>
    <p:extLst>
      <p:ext uri="{BB962C8B-B14F-4D97-AF65-F5344CB8AC3E}">
        <p14:creationId xmlns:p14="http://schemas.microsoft.com/office/powerpoint/2010/main" val="96362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flipV="1">
            <a:off x="1042988" y="2349500"/>
            <a:ext cx="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3" name="Line 3"/>
          <p:cNvSpPr>
            <a:spLocks noChangeShapeType="1"/>
          </p:cNvSpPr>
          <p:nvPr/>
        </p:nvSpPr>
        <p:spPr bwMode="auto">
          <a:xfrm>
            <a:off x="1042988" y="5373688"/>
            <a:ext cx="42497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4" name="Line 4"/>
          <p:cNvSpPr>
            <a:spLocks noChangeShapeType="1"/>
          </p:cNvSpPr>
          <p:nvPr/>
        </p:nvSpPr>
        <p:spPr bwMode="auto">
          <a:xfrm>
            <a:off x="2987675" y="2924175"/>
            <a:ext cx="0"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5" name="Line 5"/>
          <p:cNvSpPr>
            <a:spLocks noChangeShapeType="1"/>
          </p:cNvSpPr>
          <p:nvPr/>
        </p:nvSpPr>
        <p:spPr bwMode="auto">
          <a:xfrm>
            <a:off x="2771775" y="2636838"/>
            <a:ext cx="1368425"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6" name="Line 6"/>
          <p:cNvSpPr>
            <a:spLocks noChangeShapeType="1"/>
          </p:cNvSpPr>
          <p:nvPr/>
        </p:nvSpPr>
        <p:spPr bwMode="auto">
          <a:xfrm>
            <a:off x="2411413" y="3500438"/>
            <a:ext cx="935037"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7" name="Line 7"/>
          <p:cNvSpPr>
            <a:spLocks noChangeShapeType="1"/>
          </p:cNvSpPr>
          <p:nvPr/>
        </p:nvSpPr>
        <p:spPr bwMode="auto">
          <a:xfrm>
            <a:off x="2555875" y="2997200"/>
            <a:ext cx="1223963"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8" name="Line 8"/>
          <p:cNvSpPr>
            <a:spLocks noChangeShapeType="1"/>
          </p:cNvSpPr>
          <p:nvPr/>
        </p:nvSpPr>
        <p:spPr bwMode="auto">
          <a:xfrm flipV="1">
            <a:off x="1042988" y="2924175"/>
            <a:ext cx="2449512" cy="2449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9" name="Arc 9"/>
          <p:cNvSpPr>
            <a:spLocks/>
          </p:cNvSpPr>
          <p:nvPr/>
        </p:nvSpPr>
        <p:spPr bwMode="auto">
          <a:xfrm>
            <a:off x="2124075" y="3595688"/>
            <a:ext cx="719138" cy="554037"/>
          </a:xfrm>
          <a:custGeom>
            <a:avLst/>
            <a:gdLst>
              <a:gd name="G0" fmla="+- 0 0 0"/>
              <a:gd name="G1" fmla="+- 20761 0 0"/>
              <a:gd name="G2" fmla="+- 21600 0 0"/>
              <a:gd name="T0" fmla="*/ 5963 w 21600"/>
              <a:gd name="T1" fmla="*/ 0 h 20761"/>
              <a:gd name="T2" fmla="*/ 21600 w 21600"/>
              <a:gd name="T3" fmla="*/ 20761 h 20761"/>
              <a:gd name="T4" fmla="*/ 0 w 21600"/>
              <a:gd name="T5" fmla="*/ 20761 h 20761"/>
            </a:gdLst>
            <a:ahLst/>
            <a:cxnLst>
              <a:cxn ang="0">
                <a:pos x="T0" y="T1"/>
              </a:cxn>
              <a:cxn ang="0">
                <a:pos x="T2" y="T3"/>
              </a:cxn>
              <a:cxn ang="0">
                <a:pos x="T4" y="T5"/>
              </a:cxn>
            </a:cxnLst>
            <a:rect l="0" t="0" r="r" b="b"/>
            <a:pathLst>
              <a:path w="21600" h="20761" fill="none" extrusionOk="0">
                <a:moveTo>
                  <a:pt x="5962" y="0"/>
                </a:moveTo>
                <a:cubicBezTo>
                  <a:pt x="15221" y="2659"/>
                  <a:pt x="21600" y="11128"/>
                  <a:pt x="21600" y="20761"/>
                </a:cubicBezTo>
              </a:path>
              <a:path w="21600" h="20761" stroke="0" extrusionOk="0">
                <a:moveTo>
                  <a:pt x="5962" y="0"/>
                </a:moveTo>
                <a:cubicBezTo>
                  <a:pt x="15221" y="2659"/>
                  <a:pt x="21600" y="11128"/>
                  <a:pt x="21600" y="20761"/>
                </a:cubicBezTo>
                <a:lnTo>
                  <a:pt x="0" y="2076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0" name="Arc 10"/>
          <p:cNvSpPr>
            <a:spLocks/>
          </p:cNvSpPr>
          <p:nvPr/>
        </p:nvSpPr>
        <p:spPr bwMode="auto">
          <a:xfrm>
            <a:off x="2411413" y="3213100"/>
            <a:ext cx="719137" cy="554038"/>
          </a:xfrm>
          <a:custGeom>
            <a:avLst/>
            <a:gdLst>
              <a:gd name="G0" fmla="+- 0 0 0"/>
              <a:gd name="G1" fmla="+- 20761 0 0"/>
              <a:gd name="G2" fmla="+- 21600 0 0"/>
              <a:gd name="T0" fmla="*/ 5963 w 21600"/>
              <a:gd name="T1" fmla="*/ 0 h 20761"/>
              <a:gd name="T2" fmla="*/ 21600 w 21600"/>
              <a:gd name="T3" fmla="*/ 20761 h 20761"/>
              <a:gd name="T4" fmla="*/ 0 w 21600"/>
              <a:gd name="T5" fmla="*/ 20761 h 20761"/>
            </a:gdLst>
            <a:ahLst/>
            <a:cxnLst>
              <a:cxn ang="0">
                <a:pos x="T0" y="T1"/>
              </a:cxn>
              <a:cxn ang="0">
                <a:pos x="T2" y="T3"/>
              </a:cxn>
              <a:cxn ang="0">
                <a:pos x="T4" y="T5"/>
              </a:cxn>
            </a:cxnLst>
            <a:rect l="0" t="0" r="r" b="b"/>
            <a:pathLst>
              <a:path w="21600" h="20761" fill="none" extrusionOk="0">
                <a:moveTo>
                  <a:pt x="5962" y="0"/>
                </a:moveTo>
                <a:cubicBezTo>
                  <a:pt x="15221" y="2659"/>
                  <a:pt x="21600" y="11128"/>
                  <a:pt x="21600" y="20761"/>
                </a:cubicBezTo>
              </a:path>
              <a:path w="21600" h="20761" stroke="0" extrusionOk="0">
                <a:moveTo>
                  <a:pt x="5962" y="0"/>
                </a:moveTo>
                <a:cubicBezTo>
                  <a:pt x="15221" y="2659"/>
                  <a:pt x="21600" y="11128"/>
                  <a:pt x="21600" y="20761"/>
                </a:cubicBezTo>
                <a:lnTo>
                  <a:pt x="0" y="2076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1" name="Arc 11"/>
          <p:cNvSpPr>
            <a:spLocks/>
          </p:cNvSpPr>
          <p:nvPr/>
        </p:nvSpPr>
        <p:spPr bwMode="auto">
          <a:xfrm>
            <a:off x="2771775" y="2997200"/>
            <a:ext cx="719138" cy="554038"/>
          </a:xfrm>
          <a:custGeom>
            <a:avLst/>
            <a:gdLst>
              <a:gd name="G0" fmla="+- 0 0 0"/>
              <a:gd name="G1" fmla="+- 20761 0 0"/>
              <a:gd name="G2" fmla="+- 21600 0 0"/>
              <a:gd name="T0" fmla="*/ 5963 w 21600"/>
              <a:gd name="T1" fmla="*/ 0 h 20761"/>
              <a:gd name="T2" fmla="*/ 21600 w 21600"/>
              <a:gd name="T3" fmla="*/ 20761 h 20761"/>
              <a:gd name="T4" fmla="*/ 0 w 21600"/>
              <a:gd name="T5" fmla="*/ 20761 h 20761"/>
            </a:gdLst>
            <a:ahLst/>
            <a:cxnLst>
              <a:cxn ang="0">
                <a:pos x="T0" y="T1"/>
              </a:cxn>
              <a:cxn ang="0">
                <a:pos x="T2" y="T3"/>
              </a:cxn>
              <a:cxn ang="0">
                <a:pos x="T4" y="T5"/>
              </a:cxn>
            </a:cxnLst>
            <a:rect l="0" t="0" r="r" b="b"/>
            <a:pathLst>
              <a:path w="21600" h="20761" fill="none" extrusionOk="0">
                <a:moveTo>
                  <a:pt x="5962" y="0"/>
                </a:moveTo>
                <a:cubicBezTo>
                  <a:pt x="15221" y="2659"/>
                  <a:pt x="21600" y="11128"/>
                  <a:pt x="21600" y="20761"/>
                </a:cubicBezTo>
              </a:path>
              <a:path w="21600" h="20761" stroke="0" extrusionOk="0">
                <a:moveTo>
                  <a:pt x="5962" y="0"/>
                </a:moveTo>
                <a:cubicBezTo>
                  <a:pt x="15221" y="2659"/>
                  <a:pt x="21600" y="11128"/>
                  <a:pt x="21600" y="20761"/>
                </a:cubicBezTo>
                <a:lnTo>
                  <a:pt x="0" y="2076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2" name="Line 12"/>
          <p:cNvSpPr>
            <a:spLocks noChangeShapeType="1"/>
          </p:cNvSpPr>
          <p:nvPr/>
        </p:nvSpPr>
        <p:spPr bwMode="auto">
          <a:xfrm flipH="1">
            <a:off x="1042988" y="3141663"/>
            <a:ext cx="223361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3" name="Line 13"/>
          <p:cNvSpPr>
            <a:spLocks noChangeShapeType="1"/>
          </p:cNvSpPr>
          <p:nvPr/>
        </p:nvSpPr>
        <p:spPr bwMode="auto">
          <a:xfrm>
            <a:off x="3276600" y="3141663"/>
            <a:ext cx="0" cy="223202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4" name="Line 14"/>
          <p:cNvSpPr>
            <a:spLocks noChangeShapeType="1"/>
          </p:cNvSpPr>
          <p:nvPr/>
        </p:nvSpPr>
        <p:spPr bwMode="auto">
          <a:xfrm>
            <a:off x="2987675" y="3429000"/>
            <a:ext cx="576263"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5" name="Line 15"/>
          <p:cNvSpPr>
            <a:spLocks noChangeShapeType="1"/>
          </p:cNvSpPr>
          <p:nvPr/>
        </p:nvSpPr>
        <p:spPr bwMode="auto">
          <a:xfrm>
            <a:off x="3563938" y="3429000"/>
            <a:ext cx="0" cy="19446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6" name="Text Box 16"/>
          <p:cNvSpPr txBox="1">
            <a:spLocks noChangeArrowheads="1"/>
          </p:cNvSpPr>
          <p:nvPr/>
        </p:nvSpPr>
        <p:spPr bwMode="auto">
          <a:xfrm>
            <a:off x="2700338" y="3284538"/>
            <a:ext cx="288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A</a:t>
            </a:r>
          </a:p>
        </p:txBody>
      </p:sp>
      <p:sp>
        <p:nvSpPr>
          <p:cNvPr id="56337" name="Text Box 17"/>
          <p:cNvSpPr txBox="1">
            <a:spLocks noChangeArrowheads="1"/>
          </p:cNvSpPr>
          <p:nvPr/>
        </p:nvSpPr>
        <p:spPr bwMode="auto">
          <a:xfrm>
            <a:off x="3132138" y="2852738"/>
            <a:ext cx="4333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B</a:t>
            </a:r>
            <a:endParaRPr lang="en-GB"/>
          </a:p>
        </p:txBody>
      </p:sp>
      <p:sp>
        <p:nvSpPr>
          <p:cNvPr id="56338" name="Text Box 18"/>
          <p:cNvSpPr txBox="1">
            <a:spLocks noChangeArrowheads="1"/>
          </p:cNvSpPr>
          <p:nvPr/>
        </p:nvSpPr>
        <p:spPr bwMode="auto">
          <a:xfrm>
            <a:off x="2484438" y="3500438"/>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C</a:t>
            </a:r>
            <a:endParaRPr lang="en-GB"/>
          </a:p>
        </p:txBody>
      </p:sp>
      <p:sp>
        <p:nvSpPr>
          <p:cNvPr id="56339" name="Text Box 19"/>
          <p:cNvSpPr txBox="1">
            <a:spLocks noChangeArrowheads="1"/>
          </p:cNvSpPr>
          <p:nvPr/>
        </p:nvSpPr>
        <p:spPr bwMode="auto">
          <a:xfrm>
            <a:off x="3563938" y="3284538"/>
            <a:ext cx="4333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B’</a:t>
            </a:r>
            <a:endParaRPr lang="en-GB"/>
          </a:p>
        </p:txBody>
      </p:sp>
      <p:sp>
        <p:nvSpPr>
          <p:cNvPr id="56340" name="Text Box 20"/>
          <p:cNvSpPr txBox="1">
            <a:spLocks noChangeArrowheads="1"/>
          </p:cNvSpPr>
          <p:nvPr/>
        </p:nvSpPr>
        <p:spPr bwMode="auto">
          <a:xfrm>
            <a:off x="3635375" y="3933825"/>
            <a:ext cx="360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U</a:t>
            </a:r>
          </a:p>
        </p:txBody>
      </p:sp>
      <p:sp>
        <p:nvSpPr>
          <p:cNvPr id="56341" name="Text Box 21"/>
          <p:cNvSpPr txBox="1">
            <a:spLocks noChangeArrowheads="1"/>
          </p:cNvSpPr>
          <p:nvPr/>
        </p:nvSpPr>
        <p:spPr bwMode="auto">
          <a:xfrm>
            <a:off x="3995738" y="3716338"/>
            <a:ext cx="358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U’</a:t>
            </a:r>
          </a:p>
        </p:txBody>
      </p:sp>
      <p:sp>
        <p:nvSpPr>
          <p:cNvPr id="56342" name="Text Box 22"/>
          <p:cNvSpPr txBox="1">
            <a:spLocks noChangeArrowheads="1"/>
          </p:cNvSpPr>
          <p:nvPr/>
        </p:nvSpPr>
        <p:spPr bwMode="auto">
          <a:xfrm>
            <a:off x="2843213" y="5373688"/>
            <a:ext cx="50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U</a:t>
            </a:r>
            <a:r>
              <a:rPr lang="en-GB" sz="1200" baseline="-25000"/>
              <a:t>N</a:t>
            </a:r>
            <a:endParaRPr lang="en-GB" sz="1200"/>
          </a:p>
        </p:txBody>
      </p:sp>
      <p:sp>
        <p:nvSpPr>
          <p:cNvPr id="56343" name="Text Box 23"/>
          <p:cNvSpPr txBox="1">
            <a:spLocks noChangeArrowheads="1"/>
          </p:cNvSpPr>
          <p:nvPr/>
        </p:nvSpPr>
        <p:spPr bwMode="auto">
          <a:xfrm>
            <a:off x="3132138" y="5373688"/>
            <a:ext cx="503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U</a:t>
            </a:r>
            <a:r>
              <a:rPr lang="en-GB" sz="1200" baseline="-25000"/>
              <a:t>1</a:t>
            </a:r>
            <a:endParaRPr lang="en-GB"/>
          </a:p>
        </p:txBody>
      </p:sp>
      <p:sp>
        <p:nvSpPr>
          <p:cNvPr id="56344" name="Text Box 24"/>
          <p:cNvSpPr txBox="1">
            <a:spLocks noChangeArrowheads="1"/>
          </p:cNvSpPr>
          <p:nvPr/>
        </p:nvSpPr>
        <p:spPr bwMode="auto">
          <a:xfrm>
            <a:off x="3492500" y="53736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t>U</a:t>
            </a:r>
            <a:r>
              <a:rPr lang="en-GB" sz="1200" baseline="-25000"/>
              <a:t>2</a:t>
            </a:r>
            <a:endParaRPr lang="en-GB"/>
          </a:p>
        </p:txBody>
      </p:sp>
      <p:sp>
        <p:nvSpPr>
          <p:cNvPr id="56345" name="Text Box 25"/>
          <p:cNvSpPr txBox="1">
            <a:spLocks noChangeArrowheads="1"/>
          </p:cNvSpPr>
          <p:nvPr/>
        </p:nvSpPr>
        <p:spPr bwMode="auto">
          <a:xfrm>
            <a:off x="4038600" y="5486400"/>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Unemployment</a:t>
            </a:r>
          </a:p>
        </p:txBody>
      </p:sp>
      <p:sp>
        <p:nvSpPr>
          <p:cNvPr id="56346" name="Text Box 26"/>
          <p:cNvSpPr txBox="1">
            <a:spLocks noChangeArrowheads="1"/>
          </p:cNvSpPr>
          <p:nvPr/>
        </p:nvSpPr>
        <p:spPr bwMode="auto">
          <a:xfrm rot="16200000">
            <a:off x="-28575" y="3492501"/>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Inflation</a:t>
            </a:r>
          </a:p>
        </p:txBody>
      </p:sp>
      <p:sp>
        <p:nvSpPr>
          <p:cNvPr id="56347" name="Text Box 27"/>
          <p:cNvSpPr txBox="1">
            <a:spLocks noChangeArrowheads="1"/>
          </p:cNvSpPr>
          <p:nvPr/>
        </p:nvSpPr>
        <p:spPr bwMode="auto">
          <a:xfrm>
            <a:off x="755650" y="2924175"/>
            <a:ext cx="57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t>π</a:t>
            </a:r>
            <a:r>
              <a:rPr lang="nl-BE" sz="1200" baseline="-25000"/>
              <a:t>1</a:t>
            </a:r>
            <a:endParaRPr lang="el-GR" sz="1200"/>
          </a:p>
        </p:txBody>
      </p:sp>
      <p:sp>
        <p:nvSpPr>
          <p:cNvPr id="56348" name="Text Box 28"/>
          <p:cNvSpPr txBox="1">
            <a:spLocks noChangeArrowheads="1"/>
          </p:cNvSpPr>
          <p:nvPr/>
        </p:nvSpPr>
        <p:spPr bwMode="auto">
          <a:xfrm>
            <a:off x="762000" y="1889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latin typeface="OUP Argo" pitchFamily="34" charset="0"/>
              </a:rPr>
              <a:t>The </a:t>
            </a:r>
            <a:r>
              <a:rPr lang="en-GB" sz="2400" dirty="0" err="1">
                <a:latin typeface="OUP Argo" pitchFamily="34" charset="0"/>
              </a:rPr>
              <a:t>Barro</a:t>
            </a:r>
            <a:r>
              <a:rPr lang="en-GB" sz="2400" dirty="0">
                <a:latin typeface="OUP Argo" pitchFamily="34" charset="0"/>
              </a:rPr>
              <a:t>-Gordon model and optimal stabilisation</a:t>
            </a:r>
          </a:p>
        </p:txBody>
      </p:sp>
      <p:sp>
        <p:nvSpPr>
          <p:cNvPr id="56349" name="Text Box 29"/>
          <p:cNvSpPr txBox="1">
            <a:spLocks noChangeArrowheads="1"/>
          </p:cNvSpPr>
          <p:nvPr/>
        </p:nvSpPr>
        <p:spPr bwMode="auto">
          <a:xfrm>
            <a:off x="5437188" y="765175"/>
            <a:ext cx="3598862"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dirty="0">
                <a:latin typeface="OUP Argo Light" pitchFamily="34" charset="0"/>
              </a:rPr>
              <a:t>Inflation equilibrium in point A</a:t>
            </a:r>
          </a:p>
          <a:p>
            <a:pPr>
              <a:spcBef>
                <a:spcPct val="50000"/>
              </a:spcBef>
              <a:buFontTx/>
              <a:buChar char="•"/>
            </a:pPr>
            <a:r>
              <a:rPr lang="en-US" sz="1600" dirty="0">
                <a:latin typeface="OUP Argo Light" pitchFamily="34" charset="0"/>
              </a:rPr>
              <a:t>Unemployment is at its natural level </a:t>
            </a:r>
          </a:p>
          <a:p>
            <a:pPr>
              <a:spcBef>
                <a:spcPct val="50000"/>
              </a:spcBef>
              <a:buFontTx/>
              <a:buChar char="•"/>
            </a:pPr>
            <a:r>
              <a:rPr lang="en-US" sz="1600" dirty="0">
                <a:latin typeface="OUP Argo Light" pitchFamily="34" charset="0"/>
              </a:rPr>
              <a:t>Authorities have no incentive any more to create surprise inflation. </a:t>
            </a:r>
          </a:p>
          <a:p>
            <a:pPr>
              <a:spcBef>
                <a:spcPct val="50000"/>
              </a:spcBef>
              <a:buFontTx/>
              <a:buChar char="•"/>
            </a:pPr>
            <a:r>
              <a:rPr lang="en-US" sz="1600" dirty="0">
                <a:latin typeface="OUP Argo Light" pitchFamily="34" charset="0"/>
              </a:rPr>
              <a:t>The upward sloping dotted line is the optimal stabilization line.</a:t>
            </a:r>
          </a:p>
          <a:p>
            <a:pPr>
              <a:spcBef>
                <a:spcPct val="50000"/>
              </a:spcBef>
              <a:buFontTx/>
              <a:buChar char="•"/>
            </a:pPr>
            <a:r>
              <a:rPr lang="en-US" sz="1600" dirty="0">
                <a:latin typeface="OUP Argo Light" pitchFamily="34" charset="0"/>
              </a:rPr>
              <a:t>Slope of the optimal stabilization line is determined by the weight the authorities attach to the stabilization of unemployment.</a:t>
            </a:r>
          </a:p>
          <a:p>
            <a:pPr>
              <a:spcBef>
                <a:spcPct val="50000"/>
              </a:spcBef>
              <a:buFontTx/>
              <a:buChar char="•"/>
            </a:pPr>
            <a:r>
              <a:rPr lang="en-US" sz="1600" dirty="0">
                <a:latin typeface="OUP Argo Light" pitchFamily="34" charset="0"/>
              </a:rPr>
              <a:t>The higher this weight the steeper is stabilization line</a:t>
            </a:r>
          </a:p>
          <a:p>
            <a:pPr>
              <a:spcBef>
                <a:spcPct val="50000"/>
              </a:spcBef>
              <a:buFontTx/>
              <a:buChar char="•"/>
            </a:pPr>
            <a:r>
              <a:rPr lang="en-US" sz="1600" dirty="0">
                <a:latin typeface="OUP Argo Light" pitchFamily="34" charset="0"/>
              </a:rPr>
              <a:t>With a steep stabilization line authorities stabilize a lot at the cost of a high inflation bias</a:t>
            </a:r>
          </a:p>
          <a:p>
            <a:pPr>
              <a:spcBef>
                <a:spcPct val="50000"/>
              </a:spcBef>
              <a:buFontTx/>
              <a:buChar char="•"/>
            </a:pPr>
            <a:r>
              <a:rPr lang="en-US" sz="1600" dirty="0">
                <a:latin typeface="OUP Argo Light" pitchFamily="34" charset="0"/>
              </a:rPr>
              <a:t>An upward shift in Phillips curve leads authorities to stimulate economy so that effect on output is reduced at the expense of more inflation </a:t>
            </a:r>
          </a:p>
        </p:txBody>
      </p:sp>
    </p:spTree>
    <p:extLst>
      <p:ext uri="{BB962C8B-B14F-4D97-AF65-F5344CB8AC3E}">
        <p14:creationId xmlns:p14="http://schemas.microsoft.com/office/powerpoint/2010/main" val="51639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49">
                                            <p:txEl>
                                              <p:pRg st="0" end="0"/>
                                            </p:txEl>
                                          </p:spTgt>
                                        </p:tgtEl>
                                        <p:attrNameLst>
                                          <p:attrName>style.visibility</p:attrName>
                                        </p:attrNameLst>
                                      </p:cBhvr>
                                      <p:to>
                                        <p:strVal val="visible"/>
                                      </p:to>
                                    </p:set>
                                    <p:anim calcmode="lin" valueType="num">
                                      <p:cBhvr additive="base">
                                        <p:cTn id="7" dur="500" fill="hold"/>
                                        <p:tgtEl>
                                          <p:spTgt spid="563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49">
                                            <p:txEl>
                                              <p:pRg st="1" end="1"/>
                                            </p:txEl>
                                          </p:spTgt>
                                        </p:tgtEl>
                                        <p:attrNameLst>
                                          <p:attrName>style.visibility</p:attrName>
                                        </p:attrNameLst>
                                      </p:cBhvr>
                                      <p:to>
                                        <p:strVal val="visible"/>
                                      </p:to>
                                    </p:set>
                                    <p:anim calcmode="lin" valueType="num">
                                      <p:cBhvr additive="base">
                                        <p:cTn id="13" dur="500" fill="hold"/>
                                        <p:tgtEl>
                                          <p:spTgt spid="563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4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6349">
                                            <p:txEl>
                                              <p:pRg st="2" end="2"/>
                                            </p:txEl>
                                          </p:spTgt>
                                        </p:tgtEl>
                                        <p:attrNameLst>
                                          <p:attrName>style.visibility</p:attrName>
                                        </p:attrNameLst>
                                      </p:cBhvr>
                                      <p:to>
                                        <p:strVal val="visible"/>
                                      </p:to>
                                    </p:set>
                                    <p:anim calcmode="lin" valueType="num">
                                      <p:cBhvr additive="base">
                                        <p:cTn id="17" dur="500" fill="hold"/>
                                        <p:tgtEl>
                                          <p:spTgt spid="5634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63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6349">
                                            <p:txEl>
                                              <p:pRg st="3" end="3"/>
                                            </p:txEl>
                                          </p:spTgt>
                                        </p:tgtEl>
                                        <p:attrNameLst>
                                          <p:attrName>style.visibility</p:attrName>
                                        </p:attrNameLst>
                                      </p:cBhvr>
                                      <p:to>
                                        <p:strVal val="visible"/>
                                      </p:to>
                                    </p:set>
                                    <p:anim calcmode="lin" valueType="num">
                                      <p:cBhvr additive="base">
                                        <p:cTn id="23" dur="500" fill="hold"/>
                                        <p:tgtEl>
                                          <p:spTgt spid="5634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6349">
                                            <p:txEl>
                                              <p:pRg st="4" end="4"/>
                                            </p:txEl>
                                          </p:spTgt>
                                        </p:tgtEl>
                                        <p:attrNameLst>
                                          <p:attrName>style.visibility</p:attrName>
                                        </p:attrNameLst>
                                      </p:cBhvr>
                                      <p:to>
                                        <p:strVal val="visible"/>
                                      </p:to>
                                    </p:set>
                                    <p:anim calcmode="lin" valueType="num">
                                      <p:cBhvr additive="base">
                                        <p:cTn id="29" dur="500" fill="hold"/>
                                        <p:tgtEl>
                                          <p:spTgt spid="5634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63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6349">
                                            <p:txEl>
                                              <p:pRg st="5" end="5"/>
                                            </p:txEl>
                                          </p:spTgt>
                                        </p:tgtEl>
                                        <p:attrNameLst>
                                          <p:attrName>style.visibility</p:attrName>
                                        </p:attrNameLst>
                                      </p:cBhvr>
                                      <p:to>
                                        <p:strVal val="visible"/>
                                      </p:to>
                                    </p:set>
                                    <p:anim calcmode="lin" valueType="num">
                                      <p:cBhvr additive="base">
                                        <p:cTn id="35" dur="500" fill="hold"/>
                                        <p:tgtEl>
                                          <p:spTgt spid="5634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63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349">
                                            <p:txEl>
                                              <p:pRg st="6" end="6"/>
                                            </p:txEl>
                                          </p:spTgt>
                                        </p:tgtEl>
                                        <p:attrNameLst>
                                          <p:attrName>style.visibility</p:attrName>
                                        </p:attrNameLst>
                                      </p:cBhvr>
                                      <p:to>
                                        <p:strVal val="visible"/>
                                      </p:to>
                                    </p:set>
                                    <p:anim calcmode="lin" valueType="num">
                                      <p:cBhvr additive="base">
                                        <p:cTn id="41" dur="500" fill="hold"/>
                                        <p:tgtEl>
                                          <p:spTgt spid="5634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63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6349">
                                            <p:txEl>
                                              <p:pRg st="7" end="7"/>
                                            </p:txEl>
                                          </p:spTgt>
                                        </p:tgtEl>
                                        <p:attrNameLst>
                                          <p:attrName>style.visibility</p:attrName>
                                        </p:attrNameLst>
                                      </p:cBhvr>
                                      <p:to>
                                        <p:strVal val="visible"/>
                                      </p:to>
                                    </p:set>
                                    <p:anim calcmode="lin" valueType="num">
                                      <p:cBhvr additive="base">
                                        <p:cTn id="47" dur="500" fill="hold"/>
                                        <p:tgtEl>
                                          <p:spTgt spid="5634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634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1763" y="1828800"/>
            <a:ext cx="4511675" cy="39449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414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3438" y="1844675"/>
            <a:ext cx="4419600" cy="3863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5708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0-#ppt_w/2"/>
                                          </p:val>
                                        </p:tav>
                                        <p:tav tm="100000">
                                          <p:val>
                                            <p:strVal val="#ppt_x"/>
                                          </p:val>
                                        </p:tav>
                                      </p:tavLst>
                                    </p:anim>
                                    <p:anim calcmode="lin" valueType="num">
                                      <p:cBhvr additive="base">
                                        <p:cTn id="8" dur="500" fill="hold"/>
                                        <p:tgtEl>
                                          <p:spTgt spid="134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4147"/>
                                        </p:tgtEl>
                                        <p:attrNameLst>
                                          <p:attrName>style.visibility</p:attrName>
                                        </p:attrNameLst>
                                      </p:cBhvr>
                                      <p:to>
                                        <p:strVal val="visible"/>
                                      </p:to>
                                    </p:set>
                                    <p:anim calcmode="lin" valueType="num">
                                      <p:cBhvr additive="base">
                                        <p:cTn id="13" dur="500" fill="hold"/>
                                        <p:tgtEl>
                                          <p:spTgt spid="134147"/>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44525"/>
            <a:ext cx="7772400" cy="803275"/>
          </a:xfrm>
        </p:spPr>
        <p:txBody>
          <a:bodyPr/>
          <a:lstStyle/>
          <a:p>
            <a:r>
              <a:rPr lang="en-US" sz="2800" smtClean="0">
                <a:solidFill>
                  <a:srgbClr val="000000"/>
                </a:solidFill>
              </a:rPr>
              <a:t>Rapid expansion of M3 after 2005 signaled something very different than future inflation.</a:t>
            </a:r>
          </a:p>
        </p:txBody>
      </p:sp>
      <p:sp>
        <p:nvSpPr>
          <p:cNvPr id="40963" name="Rectangle 3"/>
          <p:cNvSpPr>
            <a:spLocks noGrp="1" noChangeArrowheads="1"/>
          </p:cNvSpPr>
          <p:nvPr>
            <p:ph type="body" idx="1"/>
          </p:nvPr>
        </p:nvSpPr>
        <p:spPr>
          <a:xfrm>
            <a:off x="684213" y="1700213"/>
            <a:ext cx="7772400" cy="4495800"/>
          </a:xfrm>
        </p:spPr>
        <p:txBody>
          <a:bodyPr/>
          <a:lstStyle/>
          <a:p>
            <a:pPr>
              <a:lnSpc>
                <a:spcPct val="90000"/>
              </a:lnSpc>
            </a:pPr>
            <a:r>
              <a:rPr lang="en-US" sz="2400" smtClean="0"/>
              <a:t>It was a signal of future financial upheavals. </a:t>
            </a:r>
          </a:p>
          <a:p>
            <a:pPr>
              <a:lnSpc>
                <a:spcPct val="90000"/>
              </a:lnSpc>
            </a:pPr>
            <a:r>
              <a:rPr lang="en-US" sz="2400" smtClean="0"/>
              <a:t>The expansion of M3 was counterpart of the massive expansion of the balance sheets of banks. </a:t>
            </a:r>
          </a:p>
          <a:p>
            <a:pPr>
              <a:lnSpc>
                <a:spcPct val="90000"/>
              </a:lnSpc>
            </a:pPr>
            <a:r>
              <a:rPr lang="en-US" sz="2400" smtClean="0"/>
              <a:t>Banks were allowed to increase their risky credit portfolios both nationally and internationally in an unprecedented way. </a:t>
            </a:r>
          </a:p>
          <a:p>
            <a:pPr>
              <a:lnSpc>
                <a:spcPct val="90000"/>
              </a:lnSpc>
            </a:pPr>
            <a:r>
              <a:rPr lang="en-US" sz="2400" smtClean="0"/>
              <a:t>Their balance sheets became  closely linked to the consecutive bubbles that were going on in asset markets (real estate markets, stock markets, commodities markets).</a:t>
            </a:r>
            <a:r>
              <a:rPr lang="en-US" sz="2000" smtClean="0"/>
              <a:t> </a:t>
            </a:r>
          </a:p>
        </p:txBody>
      </p:sp>
    </p:spTree>
    <p:extLst>
      <p:ext uri="{BB962C8B-B14F-4D97-AF65-F5344CB8AC3E}">
        <p14:creationId xmlns:p14="http://schemas.microsoft.com/office/powerpoint/2010/main" val="40630333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dirty="0" smtClean="0"/>
          </a:p>
        </p:txBody>
      </p:sp>
      <p:sp>
        <p:nvSpPr>
          <p:cNvPr id="41987" name="Rectangle 3"/>
          <p:cNvSpPr>
            <a:spLocks noGrp="1" noChangeArrowheads="1"/>
          </p:cNvSpPr>
          <p:nvPr>
            <p:ph type="body" idx="1"/>
          </p:nvPr>
        </p:nvSpPr>
        <p:spPr/>
        <p:txBody>
          <a:bodyPr/>
          <a:lstStyle/>
          <a:p>
            <a:r>
              <a:rPr lang="en-US" dirty="0" smtClean="0"/>
              <a:t>Thus the spectacular expansion of M3 (which reflects  broadly the liabilities side of the banks, i.e. deposits etc.) was the mirror image of the bubble driven expansion of bank credit (the asset side). </a:t>
            </a:r>
          </a:p>
          <a:p>
            <a:r>
              <a:rPr lang="en-US" dirty="0" smtClean="0"/>
              <a:t>This expansion of the balance sheet of banks did not lead to inflation in the consumption goods but to inflation in asset markets, until the bubble bursts.</a:t>
            </a:r>
          </a:p>
        </p:txBody>
      </p:sp>
    </p:spTree>
    <p:extLst>
      <p:ext uri="{BB962C8B-B14F-4D97-AF65-F5344CB8AC3E}">
        <p14:creationId xmlns:p14="http://schemas.microsoft.com/office/powerpoint/2010/main" val="20134631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dirty="0" smtClean="0"/>
          </a:p>
        </p:txBody>
      </p:sp>
      <p:sp>
        <p:nvSpPr>
          <p:cNvPr id="43011" name="Rectangle 3"/>
          <p:cNvSpPr>
            <a:spLocks noGrp="1" noChangeArrowheads="1"/>
          </p:cNvSpPr>
          <p:nvPr>
            <p:ph type="body" idx="1"/>
          </p:nvPr>
        </p:nvSpPr>
        <p:spPr/>
        <p:txBody>
          <a:bodyPr/>
          <a:lstStyle/>
          <a:p>
            <a:r>
              <a:rPr lang="en-US" smtClean="0"/>
              <a:t>Single minded focus of the ECB on inflation worked as a blind spot, </a:t>
            </a:r>
          </a:p>
          <a:p>
            <a:r>
              <a:rPr lang="en-US" smtClean="0"/>
              <a:t>preventing it from seeing that the danger did not come from CPI-inflation but from asset inflation. </a:t>
            </a:r>
          </a:p>
          <a:p>
            <a:r>
              <a:rPr lang="nl-BE" smtClean="0"/>
              <a:t>As a result, it did not use information coming from M3 to stop the bubble.</a:t>
            </a:r>
            <a:endParaRPr lang="en-US" smtClean="0"/>
          </a:p>
        </p:txBody>
      </p:sp>
    </p:spTree>
    <p:extLst>
      <p:ext uri="{BB962C8B-B14F-4D97-AF65-F5344CB8AC3E}">
        <p14:creationId xmlns:p14="http://schemas.microsoft.com/office/powerpoint/2010/main" val="3940719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81075" y="368300"/>
            <a:ext cx="8162925" cy="641350"/>
          </a:xfrm>
        </p:spPr>
        <p:txBody>
          <a:bodyPr/>
          <a:lstStyle/>
          <a:p>
            <a:pPr eaLnBrk="1" hangingPunct="1"/>
            <a:r>
              <a:rPr lang="en-US" smtClean="0">
                <a:solidFill>
                  <a:srgbClr val="000000"/>
                </a:solidFill>
              </a:rPr>
              <a:t>What do we learn from this?</a:t>
            </a:r>
          </a:p>
        </p:txBody>
      </p:sp>
      <p:sp>
        <p:nvSpPr>
          <p:cNvPr id="44035" name="Rectangle 3"/>
          <p:cNvSpPr>
            <a:spLocks noGrp="1" noChangeArrowheads="1"/>
          </p:cNvSpPr>
          <p:nvPr>
            <p:ph idx="1"/>
          </p:nvPr>
        </p:nvSpPr>
        <p:spPr>
          <a:xfrm>
            <a:off x="522288" y="1628775"/>
            <a:ext cx="8110537" cy="4764088"/>
          </a:xfrm>
        </p:spPr>
        <p:txBody>
          <a:bodyPr/>
          <a:lstStyle/>
          <a:p>
            <a:pPr eaLnBrk="1" hangingPunct="1"/>
            <a:r>
              <a:rPr lang="en-US" dirty="0" smtClean="0"/>
              <a:t>First, the ECB was successful in keeping inflation low despite the fact that it completely failed in its announced strategy to control inflation via monetary control. </a:t>
            </a:r>
          </a:p>
          <a:p>
            <a:pPr eaLnBrk="1" hangingPunct="1"/>
            <a:r>
              <a:rPr lang="en-US" dirty="0" smtClean="0"/>
              <a:t>Second, it tells us much about the signaling power of money growth in the Eurozone. </a:t>
            </a:r>
          </a:p>
          <a:p>
            <a:pPr lvl="1" eaLnBrk="1" hangingPunct="1"/>
            <a:r>
              <a:rPr lang="en-US" dirty="0" smtClean="0"/>
              <a:t>Prior to financial crisis (2008): M3-growth had almost  no power in predicting future inflation in the Eurozone, and exceeded by far target of 4.5%</a:t>
            </a:r>
            <a:r>
              <a:rPr lang="en-US" sz="2000" dirty="0" smtClean="0"/>
              <a:t>.</a:t>
            </a:r>
          </a:p>
          <a:p>
            <a:pPr lvl="1" eaLnBrk="1" hangingPunct="1"/>
            <a:endParaRPr lang="en-US" sz="2000" dirty="0" smtClean="0"/>
          </a:p>
        </p:txBody>
      </p:sp>
    </p:spTree>
    <p:extLst>
      <p:ext uri="{BB962C8B-B14F-4D97-AF65-F5344CB8AC3E}">
        <p14:creationId xmlns:p14="http://schemas.microsoft.com/office/powerpoint/2010/main" val="20972167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404813"/>
            <a:ext cx="7772400" cy="623887"/>
          </a:xfrm>
        </p:spPr>
        <p:txBody>
          <a:bodyPr/>
          <a:lstStyle/>
          <a:p>
            <a:r>
              <a:rPr lang="en-US" sz="2800" smtClean="0">
                <a:solidFill>
                  <a:srgbClr val="000000"/>
                </a:solidFill>
              </a:rPr>
              <a:t>Inflation targeting: </a:t>
            </a:r>
            <a:br>
              <a:rPr lang="en-US" sz="2800" smtClean="0">
                <a:solidFill>
                  <a:srgbClr val="000000"/>
                </a:solidFill>
              </a:rPr>
            </a:br>
            <a:r>
              <a:rPr lang="en-US" sz="2800" smtClean="0">
                <a:solidFill>
                  <a:srgbClr val="000000"/>
                </a:solidFill>
              </a:rPr>
              <a:t>a model for the ECB?</a:t>
            </a:r>
            <a:endParaRPr lang="en-GB" sz="2800" smtClean="0">
              <a:solidFill>
                <a:srgbClr val="000000"/>
              </a:solidFill>
            </a:endParaRPr>
          </a:p>
        </p:txBody>
      </p:sp>
      <p:sp>
        <p:nvSpPr>
          <p:cNvPr id="45059" name="Text Box 3"/>
          <p:cNvSpPr txBox="1">
            <a:spLocks noChangeArrowheads="1"/>
          </p:cNvSpPr>
          <p:nvPr/>
        </p:nvSpPr>
        <p:spPr bwMode="auto">
          <a:xfrm>
            <a:off x="2303463" y="1989138"/>
            <a:ext cx="6840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i="1">
                <a:latin typeface="Arial" pitchFamily="34" charset="0"/>
              </a:rPr>
              <a:t> </a:t>
            </a:r>
            <a:r>
              <a:rPr lang="en-GB" sz="1600" i="1">
                <a:latin typeface="Arial" pitchFamily="34" charset="0"/>
              </a:rPr>
              <a:t>Instrument	   Intermediate target	        Ultimate target</a:t>
            </a:r>
            <a:r>
              <a:rPr lang="en-GB" sz="1400" i="1">
                <a:latin typeface="Arial" pitchFamily="34" charset="0"/>
              </a:rPr>
              <a:t>		</a:t>
            </a:r>
          </a:p>
        </p:txBody>
      </p:sp>
      <p:sp>
        <p:nvSpPr>
          <p:cNvPr id="359428" name="Text Box 4"/>
          <p:cNvSpPr txBox="1">
            <a:spLocks noChangeArrowheads="1"/>
          </p:cNvSpPr>
          <p:nvPr/>
        </p:nvSpPr>
        <p:spPr bwMode="auto">
          <a:xfrm>
            <a:off x="323850" y="2636838"/>
            <a:ext cx="1439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MS-targeting</a:t>
            </a:r>
          </a:p>
        </p:txBody>
      </p:sp>
      <p:sp>
        <p:nvSpPr>
          <p:cNvPr id="359429" name="Text Box 5"/>
          <p:cNvSpPr txBox="1">
            <a:spLocks noChangeArrowheads="1"/>
          </p:cNvSpPr>
          <p:nvPr/>
        </p:nvSpPr>
        <p:spPr bwMode="auto">
          <a:xfrm>
            <a:off x="179388" y="3357563"/>
            <a:ext cx="208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Inflation-targeting</a:t>
            </a:r>
          </a:p>
        </p:txBody>
      </p:sp>
      <p:sp>
        <p:nvSpPr>
          <p:cNvPr id="359430" name="Text Box 6"/>
          <p:cNvSpPr txBox="1">
            <a:spLocks noChangeArrowheads="1"/>
          </p:cNvSpPr>
          <p:nvPr/>
        </p:nvSpPr>
        <p:spPr bwMode="auto">
          <a:xfrm>
            <a:off x="2411413" y="2636838"/>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Interest rate</a:t>
            </a:r>
          </a:p>
        </p:txBody>
      </p:sp>
      <p:sp>
        <p:nvSpPr>
          <p:cNvPr id="359431" name="Text Box 7"/>
          <p:cNvSpPr txBox="1">
            <a:spLocks noChangeArrowheads="1"/>
          </p:cNvSpPr>
          <p:nvPr/>
        </p:nvSpPr>
        <p:spPr bwMode="auto">
          <a:xfrm>
            <a:off x="2411413" y="33575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Interest rate</a:t>
            </a:r>
          </a:p>
        </p:txBody>
      </p:sp>
      <p:sp>
        <p:nvSpPr>
          <p:cNvPr id="359432" name="Text Box 8"/>
          <p:cNvSpPr txBox="1">
            <a:spLocks noChangeArrowheads="1"/>
          </p:cNvSpPr>
          <p:nvPr/>
        </p:nvSpPr>
        <p:spPr bwMode="auto">
          <a:xfrm>
            <a:off x="4495800" y="2667000"/>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Money stock</a:t>
            </a:r>
          </a:p>
        </p:txBody>
      </p:sp>
      <p:sp>
        <p:nvSpPr>
          <p:cNvPr id="359433" name="Text Box 9"/>
          <p:cNvSpPr txBox="1">
            <a:spLocks noChangeArrowheads="1"/>
          </p:cNvSpPr>
          <p:nvPr/>
        </p:nvSpPr>
        <p:spPr bwMode="auto">
          <a:xfrm>
            <a:off x="4648200" y="3200400"/>
            <a:ext cx="1368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latin typeface="Arial" pitchFamily="34" charset="0"/>
              </a:rPr>
              <a:t>Inflation forecast</a:t>
            </a:r>
          </a:p>
        </p:txBody>
      </p:sp>
      <p:sp>
        <p:nvSpPr>
          <p:cNvPr id="359434" name="Text Box 10"/>
          <p:cNvSpPr txBox="1">
            <a:spLocks noChangeArrowheads="1"/>
          </p:cNvSpPr>
          <p:nvPr/>
        </p:nvSpPr>
        <p:spPr bwMode="auto">
          <a:xfrm>
            <a:off x="7239000" y="2667000"/>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600">
                <a:latin typeface="Arial" pitchFamily="34" charset="0"/>
              </a:rPr>
              <a:t>Inflation </a:t>
            </a:r>
          </a:p>
        </p:txBody>
      </p:sp>
      <p:sp>
        <p:nvSpPr>
          <p:cNvPr id="359435" name="Text Box 11"/>
          <p:cNvSpPr txBox="1">
            <a:spLocks noChangeArrowheads="1"/>
          </p:cNvSpPr>
          <p:nvPr/>
        </p:nvSpPr>
        <p:spPr bwMode="auto">
          <a:xfrm>
            <a:off x="7239000" y="3200400"/>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600">
                <a:latin typeface="Arial" pitchFamily="34" charset="0"/>
              </a:rPr>
              <a:t>Inflation </a:t>
            </a:r>
          </a:p>
        </p:txBody>
      </p:sp>
      <p:sp>
        <p:nvSpPr>
          <p:cNvPr id="45068" name="Line 12"/>
          <p:cNvSpPr>
            <a:spLocks noChangeShapeType="1"/>
          </p:cNvSpPr>
          <p:nvPr/>
        </p:nvSpPr>
        <p:spPr bwMode="auto">
          <a:xfrm>
            <a:off x="250825" y="2420938"/>
            <a:ext cx="8281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9437" name="AutoShape 13"/>
          <p:cNvSpPr>
            <a:spLocks noChangeArrowheads="1"/>
          </p:cNvSpPr>
          <p:nvPr/>
        </p:nvSpPr>
        <p:spPr bwMode="auto">
          <a:xfrm>
            <a:off x="3635375" y="2781300"/>
            <a:ext cx="504825" cy="71438"/>
          </a:xfrm>
          <a:prstGeom prst="rightArrow">
            <a:avLst>
              <a:gd name="adj1" fmla="val 50000"/>
              <a:gd name="adj2" fmla="val 176665"/>
            </a:avLst>
          </a:prstGeom>
          <a:solidFill>
            <a:schemeClr val="accent1"/>
          </a:solidFill>
          <a:ln w="9525">
            <a:solidFill>
              <a:schemeClr val="tx1"/>
            </a:solidFill>
            <a:miter lim="800000"/>
            <a:headEnd/>
            <a:tailEnd/>
          </a:ln>
        </p:spPr>
        <p:txBody>
          <a:bodyPr wrap="none" anchor="ctr"/>
          <a:lstStyle/>
          <a:p>
            <a:endParaRPr lang="en-US"/>
          </a:p>
        </p:txBody>
      </p:sp>
      <p:sp>
        <p:nvSpPr>
          <p:cNvPr id="359438" name="AutoShape 14"/>
          <p:cNvSpPr>
            <a:spLocks noChangeArrowheads="1"/>
          </p:cNvSpPr>
          <p:nvPr/>
        </p:nvSpPr>
        <p:spPr bwMode="auto">
          <a:xfrm>
            <a:off x="6477000" y="2819400"/>
            <a:ext cx="504825" cy="71438"/>
          </a:xfrm>
          <a:prstGeom prst="rightArrow">
            <a:avLst>
              <a:gd name="adj1" fmla="val 50000"/>
              <a:gd name="adj2" fmla="val 176665"/>
            </a:avLst>
          </a:prstGeom>
          <a:solidFill>
            <a:schemeClr val="accent1"/>
          </a:solidFill>
          <a:ln w="9525">
            <a:solidFill>
              <a:schemeClr val="tx1"/>
            </a:solidFill>
            <a:miter lim="800000"/>
            <a:headEnd/>
            <a:tailEnd/>
          </a:ln>
        </p:spPr>
        <p:txBody>
          <a:bodyPr wrap="none" anchor="ctr"/>
          <a:lstStyle/>
          <a:p>
            <a:endParaRPr lang="en-US"/>
          </a:p>
        </p:txBody>
      </p:sp>
      <p:sp>
        <p:nvSpPr>
          <p:cNvPr id="359439" name="AutoShape 15"/>
          <p:cNvSpPr>
            <a:spLocks noChangeArrowheads="1"/>
          </p:cNvSpPr>
          <p:nvPr/>
        </p:nvSpPr>
        <p:spPr bwMode="auto">
          <a:xfrm>
            <a:off x="3779838" y="3429000"/>
            <a:ext cx="504825" cy="71438"/>
          </a:xfrm>
          <a:prstGeom prst="rightArrow">
            <a:avLst>
              <a:gd name="adj1" fmla="val 50000"/>
              <a:gd name="adj2" fmla="val 176665"/>
            </a:avLst>
          </a:prstGeom>
          <a:solidFill>
            <a:schemeClr val="accent1"/>
          </a:solidFill>
          <a:ln w="9525">
            <a:solidFill>
              <a:schemeClr val="tx1"/>
            </a:solidFill>
            <a:miter lim="800000"/>
            <a:headEnd/>
            <a:tailEnd/>
          </a:ln>
        </p:spPr>
        <p:txBody>
          <a:bodyPr wrap="none" anchor="ctr"/>
          <a:lstStyle/>
          <a:p>
            <a:endParaRPr lang="en-US"/>
          </a:p>
        </p:txBody>
      </p:sp>
      <p:sp>
        <p:nvSpPr>
          <p:cNvPr id="359440" name="AutoShape 16"/>
          <p:cNvSpPr>
            <a:spLocks noChangeArrowheads="1"/>
          </p:cNvSpPr>
          <p:nvPr/>
        </p:nvSpPr>
        <p:spPr bwMode="auto">
          <a:xfrm>
            <a:off x="6477000" y="3429000"/>
            <a:ext cx="504825" cy="71438"/>
          </a:xfrm>
          <a:prstGeom prst="rightArrow">
            <a:avLst>
              <a:gd name="adj1" fmla="val 50000"/>
              <a:gd name="adj2" fmla="val 176665"/>
            </a:avLst>
          </a:prstGeom>
          <a:solidFill>
            <a:schemeClr val="accent1"/>
          </a:solidFill>
          <a:ln w="9525">
            <a:solidFill>
              <a:schemeClr val="tx1"/>
            </a:solidFill>
            <a:miter lim="800000"/>
            <a:headEnd/>
            <a:tailEnd/>
          </a:ln>
        </p:spPr>
        <p:txBody>
          <a:bodyPr wrap="none" anchor="ctr"/>
          <a:lstStyle/>
          <a:p>
            <a:endParaRPr lang="en-US"/>
          </a:p>
        </p:txBody>
      </p:sp>
      <p:sp>
        <p:nvSpPr>
          <p:cNvPr id="45073" name="Line 17"/>
          <p:cNvSpPr>
            <a:spLocks noChangeShapeType="1"/>
          </p:cNvSpPr>
          <p:nvPr/>
        </p:nvSpPr>
        <p:spPr bwMode="auto">
          <a:xfrm>
            <a:off x="179388" y="3860800"/>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4" name="Text Box 18"/>
          <p:cNvSpPr txBox="1">
            <a:spLocks noChangeArrowheads="1"/>
          </p:cNvSpPr>
          <p:nvPr/>
        </p:nvSpPr>
        <p:spPr bwMode="auto">
          <a:xfrm>
            <a:off x="1752600" y="4724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pitchFamily="34" charset="0"/>
            </a:endParaRPr>
          </a:p>
        </p:txBody>
      </p:sp>
      <p:sp>
        <p:nvSpPr>
          <p:cNvPr id="359443" name="Text Box 19"/>
          <p:cNvSpPr txBox="1">
            <a:spLocks noChangeArrowheads="1"/>
          </p:cNvSpPr>
          <p:nvPr/>
        </p:nvSpPr>
        <p:spPr bwMode="auto">
          <a:xfrm>
            <a:off x="1187450" y="4005263"/>
            <a:ext cx="72009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20000"/>
              </a:spcBef>
              <a:buFontTx/>
              <a:buChar char="•"/>
            </a:pPr>
            <a:r>
              <a:rPr lang="en-US" sz="2000">
                <a:latin typeface="Arial" pitchFamily="34" charset="0"/>
              </a:rPr>
              <a:t>Inflation targeting is superior to money stock targeting (see Svensson (1998)). </a:t>
            </a:r>
          </a:p>
          <a:p>
            <a:pPr eaLnBrk="1" hangingPunct="1">
              <a:lnSpc>
                <a:spcPct val="80000"/>
              </a:lnSpc>
              <a:spcBef>
                <a:spcPct val="20000"/>
              </a:spcBef>
              <a:buFontTx/>
              <a:buChar char="•"/>
            </a:pPr>
            <a:r>
              <a:rPr lang="en-US" sz="2000">
                <a:latin typeface="Arial" pitchFamily="34" charset="0"/>
              </a:rPr>
              <a:t>The reason is that with inflation targeting the central bank uses information of all the variables (including the money stock) that will affect future inflation. </a:t>
            </a:r>
          </a:p>
          <a:p>
            <a:pPr eaLnBrk="1" hangingPunct="1">
              <a:lnSpc>
                <a:spcPct val="80000"/>
              </a:lnSpc>
              <a:spcBef>
                <a:spcPct val="20000"/>
              </a:spcBef>
              <a:buFontTx/>
              <a:buChar char="•"/>
            </a:pPr>
            <a:r>
              <a:rPr lang="en-US" sz="2000">
                <a:latin typeface="Arial" pitchFamily="34" charset="0"/>
              </a:rPr>
              <a:t>The inflation forecast is then the best possible intermediate target. </a:t>
            </a:r>
            <a:endParaRPr lang="en-GB" sz="2000">
              <a:latin typeface="Arial" pitchFamily="34" charset="0"/>
            </a:endParaRPr>
          </a:p>
          <a:p>
            <a:pPr eaLnBrk="1" hangingPunct="1">
              <a:spcBef>
                <a:spcPct val="50000"/>
              </a:spcBef>
            </a:pPr>
            <a:endParaRPr lang="en-GB" sz="1800">
              <a:latin typeface="Arial" pitchFamily="34" charset="0"/>
            </a:endParaRPr>
          </a:p>
        </p:txBody>
      </p:sp>
    </p:spTree>
    <p:extLst>
      <p:ext uri="{BB962C8B-B14F-4D97-AF65-F5344CB8AC3E}">
        <p14:creationId xmlns:p14="http://schemas.microsoft.com/office/powerpoint/2010/main" val="296434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9430"/>
                                        </p:tgtEl>
                                        <p:attrNameLst>
                                          <p:attrName>style.visibility</p:attrName>
                                        </p:attrNameLst>
                                      </p:cBhvr>
                                      <p:to>
                                        <p:strVal val="visible"/>
                                      </p:to>
                                    </p:set>
                                    <p:anim calcmode="lin" valueType="num">
                                      <p:cBhvr additive="base">
                                        <p:cTn id="13" dur="500" fill="hold"/>
                                        <p:tgtEl>
                                          <p:spTgt spid="359430"/>
                                        </p:tgtEl>
                                        <p:attrNameLst>
                                          <p:attrName>ppt_x</p:attrName>
                                        </p:attrNameLst>
                                      </p:cBhvr>
                                      <p:tavLst>
                                        <p:tav tm="0">
                                          <p:val>
                                            <p:strVal val="0-#ppt_w/2"/>
                                          </p:val>
                                        </p:tav>
                                        <p:tav tm="100000">
                                          <p:val>
                                            <p:strVal val="#ppt_x"/>
                                          </p:val>
                                        </p:tav>
                                      </p:tavLst>
                                    </p:anim>
                                    <p:anim calcmode="lin" valueType="num">
                                      <p:cBhvr additive="base">
                                        <p:cTn id="14" dur="500" fill="hold"/>
                                        <p:tgtEl>
                                          <p:spTgt spid="3594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9437"/>
                                        </p:tgtEl>
                                        <p:attrNameLst>
                                          <p:attrName>style.visibility</p:attrName>
                                        </p:attrNameLst>
                                      </p:cBhvr>
                                      <p:to>
                                        <p:strVal val="visible"/>
                                      </p:to>
                                    </p:set>
                                    <p:anim calcmode="lin" valueType="num">
                                      <p:cBhvr additive="base">
                                        <p:cTn id="19" dur="500" fill="hold"/>
                                        <p:tgtEl>
                                          <p:spTgt spid="359437"/>
                                        </p:tgtEl>
                                        <p:attrNameLst>
                                          <p:attrName>ppt_x</p:attrName>
                                        </p:attrNameLst>
                                      </p:cBhvr>
                                      <p:tavLst>
                                        <p:tav tm="0">
                                          <p:val>
                                            <p:strVal val="0-#ppt_w/2"/>
                                          </p:val>
                                        </p:tav>
                                        <p:tav tm="100000">
                                          <p:val>
                                            <p:strVal val="#ppt_x"/>
                                          </p:val>
                                        </p:tav>
                                      </p:tavLst>
                                    </p:anim>
                                    <p:anim calcmode="lin" valueType="num">
                                      <p:cBhvr additive="base">
                                        <p:cTn id="20" dur="500" fill="hold"/>
                                        <p:tgtEl>
                                          <p:spTgt spid="3594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9432"/>
                                        </p:tgtEl>
                                        <p:attrNameLst>
                                          <p:attrName>style.visibility</p:attrName>
                                        </p:attrNameLst>
                                      </p:cBhvr>
                                      <p:to>
                                        <p:strVal val="visible"/>
                                      </p:to>
                                    </p:set>
                                    <p:anim calcmode="lin" valueType="num">
                                      <p:cBhvr additive="base">
                                        <p:cTn id="25" dur="500" fill="hold"/>
                                        <p:tgtEl>
                                          <p:spTgt spid="359432"/>
                                        </p:tgtEl>
                                        <p:attrNameLst>
                                          <p:attrName>ppt_x</p:attrName>
                                        </p:attrNameLst>
                                      </p:cBhvr>
                                      <p:tavLst>
                                        <p:tav tm="0">
                                          <p:val>
                                            <p:strVal val="0-#ppt_w/2"/>
                                          </p:val>
                                        </p:tav>
                                        <p:tav tm="100000">
                                          <p:val>
                                            <p:strVal val="#ppt_x"/>
                                          </p:val>
                                        </p:tav>
                                      </p:tavLst>
                                    </p:anim>
                                    <p:anim calcmode="lin" valueType="num">
                                      <p:cBhvr additive="base">
                                        <p:cTn id="26" dur="500" fill="hold"/>
                                        <p:tgtEl>
                                          <p:spTgt spid="3594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9438"/>
                                        </p:tgtEl>
                                        <p:attrNameLst>
                                          <p:attrName>style.visibility</p:attrName>
                                        </p:attrNameLst>
                                      </p:cBhvr>
                                      <p:to>
                                        <p:strVal val="visible"/>
                                      </p:to>
                                    </p:set>
                                    <p:anim calcmode="lin" valueType="num">
                                      <p:cBhvr additive="base">
                                        <p:cTn id="31" dur="500" fill="hold"/>
                                        <p:tgtEl>
                                          <p:spTgt spid="359438"/>
                                        </p:tgtEl>
                                        <p:attrNameLst>
                                          <p:attrName>ppt_x</p:attrName>
                                        </p:attrNameLst>
                                      </p:cBhvr>
                                      <p:tavLst>
                                        <p:tav tm="0">
                                          <p:val>
                                            <p:strVal val="0-#ppt_w/2"/>
                                          </p:val>
                                        </p:tav>
                                        <p:tav tm="100000">
                                          <p:val>
                                            <p:strVal val="#ppt_x"/>
                                          </p:val>
                                        </p:tav>
                                      </p:tavLst>
                                    </p:anim>
                                    <p:anim calcmode="lin" valueType="num">
                                      <p:cBhvr additive="base">
                                        <p:cTn id="32" dur="500" fill="hold"/>
                                        <p:tgtEl>
                                          <p:spTgt spid="3594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9434"/>
                                        </p:tgtEl>
                                        <p:attrNameLst>
                                          <p:attrName>style.visibility</p:attrName>
                                        </p:attrNameLst>
                                      </p:cBhvr>
                                      <p:to>
                                        <p:strVal val="visible"/>
                                      </p:to>
                                    </p:set>
                                    <p:anim calcmode="lin" valueType="num">
                                      <p:cBhvr additive="base">
                                        <p:cTn id="37" dur="500" fill="hold"/>
                                        <p:tgtEl>
                                          <p:spTgt spid="359434"/>
                                        </p:tgtEl>
                                        <p:attrNameLst>
                                          <p:attrName>ppt_x</p:attrName>
                                        </p:attrNameLst>
                                      </p:cBhvr>
                                      <p:tavLst>
                                        <p:tav tm="0">
                                          <p:val>
                                            <p:strVal val="0-#ppt_w/2"/>
                                          </p:val>
                                        </p:tav>
                                        <p:tav tm="100000">
                                          <p:val>
                                            <p:strVal val="#ppt_x"/>
                                          </p:val>
                                        </p:tav>
                                      </p:tavLst>
                                    </p:anim>
                                    <p:anim calcmode="lin" valueType="num">
                                      <p:cBhvr additive="base">
                                        <p:cTn id="38" dur="500" fill="hold"/>
                                        <p:tgtEl>
                                          <p:spTgt spid="35943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9429"/>
                                        </p:tgtEl>
                                        <p:attrNameLst>
                                          <p:attrName>style.visibility</p:attrName>
                                        </p:attrNameLst>
                                      </p:cBhvr>
                                      <p:to>
                                        <p:strVal val="visible"/>
                                      </p:to>
                                    </p:set>
                                    <p:anim calcmode="lin" valueType="num">
                                      <p:cBhvr additive="base">
                                        <p:cTn id="43" dur="500" fill="hold"/>
                                        <p:tgtEl>
                                          <p:spTgt spid="359429"/>
                                        </p:tgtEl>
                                        <p:attrNameLst>
                                          <p:attrName>ppt_x</p:attrName>
                                        </p:attrNameLst>
                                      </p:cBhvr>
                                      <p:tavLst>
                                        <p:tav tm="0">
                                          <p:val>
                                            <p:strVal val="0-#ppt_w/2"/>
                                          </p:val>
                                        </p:tav>
                                        <p:tav tm="100000">
                                          <p:val>
                                            <p:strVal val="#ppt_x"/>
                                          </p:val>
                                        </p:tav>
                                      </p:tavLst>
                                    </p:anim>
                                    <p:anim calcmode="lin" valueType="num">
                                      <p:cBhvr additive="base">
                                        <p:cTn id="44" dur="500" fill="hold"/>
                                        <p:tgtEl>
                                          <p:spTgt spid="35942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9431"/>
                                        </p:tgtEl>
                                        <p:attrNameLst>
                                          <p:attrName>style.visibility</p:attrName>
                                        </p:attrNameLst>
                                      </p:cBhvr>
                                      <p:to>
                                        <p:strVal val="visible"/>
                                      </p:to>
                                    </p:set>
                                    <p:anim calcmode="lin" valueType="num">
                                      <p:cBhvr additive="base">
                                        <p:cTn id="49" dur="500" fill="hold"/>
                                        <p:tgtEl>
                                          <p:spTgt spid="359431"/>
                                        </p:tgtEl>
                                        <p:attrNameLst>
                                          <p:attrName>ppt_x</p:attrName>
                                        </p:attrNameLst>
                                      </p:cBhvr>
                                      <p:tavLst>
                                        <p:tav tm="0">
                                          <p:val>
                                            <p:strVal val="0-#ppt_w/2"/>
                                          </p:val>
                                        </p:tav>
                                        <p:tav tm="100000">
                                          <p:val>
                                            <p:strVal val="#ppt_x"/>
                                          </p:val>
                                        </p:tav>
                                      </p:tavLst>
                                    </p:anim>
                                    <p:anim calcmode="lin" valueType="num">
                                      <p:cBhvr additive="base">
                                        <p:cTn id="50" dur="500" fill="hold"/>
                                        <p:tgtEl>
                                          <p:spTgt spid="35943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9439"/>
                                        </p:tgtEl>
                                        <p:attrNameLst>
                                          <p:attrName>style.visibility</p:attrName>
                                        </p:attrNameLst>
                                      </p:cBhvr>
                                      <p:to>
                                        <p:strVal val="visible"/>
                                      </p:to>
                                    </p:set>
                                    <p:anim calcmode="lin" valueType="num">
                                      <p:cBhvr additive="base">
                                        <p:cTn id="55" dur="500" fill="hold"/>
                                        <p:tgtEl>
                                          <p:spTgt spid="359439"/>
                                        </p:tgtEl>
                                        <p:attrNameLst>
                                          <p:attrName>ppt_x</p:attrName>
                                        </p:attrNameLst>
                                      </p:cBhvr>
                                      <p:tavLst>
                                        <p:tav tm="0">
                                          <p:val>
                                            <p:strVal val="0-#ppt_w/2"/>
                                          </p:val>
                                        </p:tav>
                                        <p:tav tm="100000">
                                          <p:val>
                                            <p:strVal val="#ppt_x"/>
                                          </p:val>
                                        </p:tav>
                                      </p:tavLst>
                                    </p:anim>
                                    <p:anim calcmode="lin" valueType="num">
                                      <p:cBhvr additive="base">
                                        <p:cTn id="56" dur="500" fill="hold"/>
                                        <p:tgtEl>
                                          <p:spTgt spid="35943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9433"/>
                                        </p:tgtEl>
                                        <p:attrNameLst>
                                          <p:attrName>style.visibility</p:attrName>
                                        </p:attrNameLst>
                                      </p:cBhvr>
                                      <p:to>
                                        <p:strVal val="visible"/>
                                      </p:to>
                                    </p:set>
                                    <p:anim calcmode="lin" valueType="num">
                                      <p:cBhvr additive="base">
                                        <p:cTn id="61" dur="500" fill="hold"/>
                                        <p:tgtEl>
                                          <p:spTgt spid="359433"/>
                                        </p:tgtEl>
                                        <p:attrNameLst>
                                          <p:attrName>ppt_x</p:attrName>
                                        </p:attrNameLst>
                                      </p:cBhvr>
                                      <p:tavLst>
                                        <p:tav tm="0">
                                          <p:val>
                                            <p:strVal val="0-#ppt_w/2"/>
                                          </p:val>
                                        </p:tav>
                                        <p:tav tm="100000">
                                          <p:val>
                                            <p:strVal val="#ppt_x"/>
                                          </p:val>
                                        </p:tav>
                                      </p:tavLst>
                                    </p:anim>
                                    <p:anim calcmode="lin" valueType="num">
                                      <p:cBhvr additive="base">
                                        <p:cTn id="62" dur="500" fill="hold"/>
                                        <p:tgtEl>
                                          <p:spTgt spid="35943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9440"/>
                                        </p:tgtEl>
                                        <p:attrNameLst>
                                          <p:attrName>style.visibility</p:attrName>
                                        </p:attrNameLst>
                                      </p:cBhvr>
                                      <p:to>
                                        <p:strVal val="visible"/>
                                      </p:to>
                                    </p:set>
                                    <p:anim calcmode="lin" valueType="num">
                                      <p:cBhvr additive="base">
                                        <p:cTn id="67" dur="500" fill="hold"/>
                                        <p:tgtEl>
                                          <p:spTgt spid="359440"/>
                                        </p:tgtEl>
                                        <p:attrNameLst>
                                          <p:attrName>ppt_x</p:attrName>
                                        </p:attrNameLst>
                                      </p:cBhvr>
                                      <p:tavLst>
                                        <p:tav tm="0">
                                          <p:val>
                                            <p:strVal val="0-#ppt_w/2"/>
                                          </p:val>
                                        </p:tav>
                                        <p:tav tm="100000">
                                          <p:val>
                                            <p:strVal val="#ppt_x"/>
                                          </p:val>
                                        </p:tav>
                                      </p:tavLst>
                                    </p:anim>
                                    <p:anim calcmode="lin" valueType="num">
                                      <p:cBhvr additive="base">
                                        <p:cTn id="68" dur="500" fill="hold"/>
                                        <p:tgtEl>
                                          <p:spTgt spid="359440"/>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59435"/>
                                        </p:tgtEl>
                                        <p:attrNameLst>
                                          <p:attrName>style.visibility</p:attrName>
                                        </p:attrNameLst>
                                      </p:cBhvr>
                                      <p:to>
                                        <p:strVal val="visible"/>
                                      </p:to>
                                    </p:set>
                                    <p:anim calcmode="lin" valueType="num">
                                      <p:cBhvr additive="base">
                                        <p:cTn id="73" dur="500" fill="hold"/>
                                        <p:tgtEl>
                                          <p:spTgt spid="359435"/>
                                        </p:tgtEl>
                                        <p:attrNameLst>
                                          <p:attrName>ppt_x</p:attrName>
                                        </p:attrNameLst>
                                      </p:cBhvr>
                                      <p:tavLst>
                                        <p:tav tm="0">
                                          <p:val>
                                            <p:strVal val="0-#ppt_w/2"/>
                                          </p:val>
                                        </p:tav>
                                        <p:tav tm="100000">
                                          <p:val>
                                            <p:strVal val="#ppt_x"/>
                                          </p:val>
                                        </p:tav>
                                      </p:tavLst>
                                    </p:anim>
                                    <p:anim calcmode="lin" valueType="num">
                                      <p:cBhvr additive="base">
                                        <p:cTn id="74" dur="500" fill="hold"/>
                                        <p:tgtEl>
                                          <p:spTgt spid="3594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59443"/>
                                        </p:tgtEl>
                                        <p:attrNameLst>
                                          <p:attrName>style.visibility</p:attrName>
                                        </p:attrNameLst>
                                      </p:cBhvr>
                                      <p:to>
                                        <p:strVal val="visible"/>
                                      </p:to>
                                    </p:set>
                                    <p:anim calcmode="lin" valueType="num">
                                      <p:cBhvr additive="base">
                                        <p:cTn id="79" dur="500" fill="hold"/>
                                        <p:tgtEl>
                                          <p:spTgt spid="359443"/>
                                        </p:tgtEl>
                                        <p:attrNameLst>
                                          <p:attrName>ppt_x</p:attrName>
                                        </p:attrNameLst>
                                      </p:cBhvr>
                                      <p:tavLst>
                                        <p:tav tm="0">
                                          <p:val>
                                            <p:strVal val="0-#ppt_w/2"/>
                                          </p:val>
                                        </p:tav>
                                        <p:tav tm="100000">
                                          <p:val>
                                            <p:strVal val="#ppt_x"/>
                                          </p:val>
                                        </p:tav>
                                      </p:tavLst>
                                    </p:anim>
                                    <p:anim calcmode="lin" valueType="num">
                                      <p:cBhvr additive="base">
                                        <p:cTn id="80" dur="500" fill="hold"/>
                                        <p:tgtEl>
                                          <p:spTgt spid="359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utoUpdateAnimBg="0"/>
      <p:bldP spid="359429" grpId="0" autoUpdateAnimBg="0"/>
      <p:bldP spid="359430" grpId="0" autoUpdateAnimBg="0"/>
      <p:bldP spid="359431" grpId="0" autoUpdateAnimBg="0"/>
      <p:bldP spid="359432" grpId="0" autoUpdateAnimBg="0"/>
      <p:bldP spid="359433" grpId="0" autoUpdateAnimBg="0"/>
      <p:bldP spid="359434" grpId="0" autoUpdateAnimBg="0"/>
      <p:bldP spid="359435" grpId="0" autoUpdateAnimBg="0"/>
      <p:bldP spid="359437" grpId="0" animBg="1"/>
      <p:bldP spid="359438" grpId="0" animBg="1"/>
      <p:bldP spid="359439" grpId="0" animBg="1"/>
      <p:bldP spid="359440" grpId="0" animBg="1"/>
      <p:bldP spid="35944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smtClean="0">
              <a:solidFill>
                <a:srgbClr val="000000"/>
              </a:solidFill>
            </a:endParaRPr>
          </a:p>
        </p:txBody>
      </p:sp>
      <p:sp>
        <p:nvSpPr>
          <p:cNvPr id="46083" name="Rectangle 3"/>
          <p:cNvSpPr>
            <a:spLocks noGrp="1" noChangeArrowheads="1"/>
          </p:cNvSpPr>
          <p:nvPr>
            <p:ph type="body" idx="1"/>
          </p:nvPr>
        </p:nvSpPr>
        <p:spPr/>
        <p:txBody>
          <a:bodyPr/>
          <a:lstStyle/>
          <a:p>
            <a:r>
              <a:rPr lang="nl-BE" dirty="0" smtClean="0"/>
              <a:t>But inflation targeting must be supplemented with policies aiming at preventing asset bubbles from destabilizing banking system</a:t>
            </a:r>
          </a:p>
          <a:p>
            <a:r>
              <a:rPr lang="nl-BE" dirty="0" smtClean="0"/>
              <a:t>Inflation targeting alone does not achieve this.</a:t>
            </a:r>
            <a:endParaRPr lang="en-US" dirty="0" smtClean="0"/>
          </a:p>
        </p:txBody>
      </p:sp>
    </p:spTree>
    <p:extLst>
      <p:ext uri="{BB962C8B-B14F-4D97-AF65-F5344CB8AC3E}">
        <p14:creationId xmlns:p14="http://schemas.microsoft.com/office/powerpoint/2010/main" val="23521036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4213" y="620713"/>
            <a:ext cx="7772400" cy="446087"/>
          </a:xfrm>
        </p:spPr>
        <p:txBody>
          <a:bodyPr/>
          <a:lstStyle/>
          <a:p>
            <a:r>
              <a:rPr lang="en-US" smtClean="0">
                <a:solidFill>
                  <a:srgbClr val="000000"/>
                </a:solidFill>
              </a:rPr>
              <a:t>a new ‘two-pillar’ strategy</a:t>
            </a:r>
          </a:p>
        </p:txBody>
      </p:sp>
      <p:sp>
        <p:nvSpPr>
          <p:cNvPr id="47107" name="Rectangle 3"/>
          <p:cNvSpPr>
            <a:spLocks noGrp="1" noChangeArrowheads="1"/>
          </p:cNvSpPr>
          <p:nvPr>
            <p:ph type="body" idx="1"/>
          </p:nvPr>
        </p:nvSpPr>
        <p:spPr>
          <a:xfrm>
            <a:off x="912813" y="1905000"/>
            <a:ext cx="8110537" cy="4692650"/>
          </a:xfrm>
        </p:spPr>
        <p:txBody>
          <a:bodyPr/>
          <a:lstStyle/>
          <a:p>
            <a:pPr>
              <a:lnSpc>
                <a:spcPct val="90000"/>
              </a:lnSpc>
            </a:pPr>
            <a:r>
              <a:rPr lang="en-US" sz="2400" dirty="0" smtClean="0"/>
              <a:t>In the first pillar, the central bank targets the rate of inflation. </a:t>
            </a:r>
          </a:p>
          <a:p>
            <a:pPr lvl="1">
              <a:lnSpc>
                <a:spcPct val="90000"/>
              </a:lnSpc>
            </a:pPr>
            <a:r>
              <a:rPr lang="en-US" sz="2000" dirty="0" smtClean="0"/>
              <a:t>This is the pillar that has to be used in normal times. </a:t>
            </a:r>
          </a:p>
          <a:p>
            <a:pPr>
              <a:lnSpc>
                <a:spcPct val="90000"/>
              </a:lnSpc>
            </a:pPr>
            <a:r>
              <a:rPr lang="en-US" sz="2400" dirty="0" smtClean="0"/>
              <a:t>In the second pillar, the central bank keeps track of bank credit and asset prices (stock prices and real estate prices). </a:t>
            </a:r>
          </a:p>
          <a:p>
            <a:pPr>
              <a:lnSpc>
                <a:spcPct val="90000"/>
              </a:lnSpc>
            </a:pPr>
            <a:r>
              <a:rPr lang="en-US" sz="2400" dirty="0" smtClean="0"/>
              <a:t>In this new two-pillar approach the ECB is responsible to limit the movements in bank credit. </a:t>
            </a:r>
          </a:p>
          <a:p>
            <a:pPr>
              <a:lnSpc>
                <a:spcPct val="90000"/>
              </a:lnSpc>
            </a:pPr>
            <a:r>
              <a:rPr lang="en-US" sz="2400" dirty="0" smtClean="0"/>
              <a:t>In order to do so it will need sufficient instruments. </a:t>
            </a:r>
          </a:p>
          <a:p>
            <a:pPr>
              <a:lnSpc>
                <a:spcPct val="90000"/>
              </a:lnSpc>
            </a:pPr>
            <a:r>
              <a:rPr lang="en-US" sz="2400" dirty="0" smtClean="0"/>
              <a:t>We return to this issue. </a:t>
            </a:r>
          </a:p>
        </p:txBody>
      </p:sp>
    </p:spTree>
    <p:extLst>
      <p:ext uri="{BB962C8B-B14F-4D97-AF65-F5344CB8AC3E}">
        <p14:creationId xmlns:p14="http://schemas.microsoft.com/office/powerpoint/2010/main" val="19974937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4213" y="549275"/>
            <a:ext cx="7772400" cy="623888"/>
          </a:xfrm>
        </p:spPr>
        <p:txBody>
          <a:bodyPr/>
          <a:lstStyle/>
          <a:p>
            <a:r>
              <a:rPr lang="en-US" sz="3200" smtClean="0">
                <a:solidFill>
                  <a:srgbClr val="000000"/>
                </a:solidFill>
              </a:rPr>
              <a:t>The instruments of monetary policy </a:t>
            </a:r>
            <a:br>
              <a:rPr lang="en-US" sz="3200" smtClean="0">
                <a:solidFill>
                  <a:srgbClr val="000000"/>
                </a:solidFill>
              </a:rPr>
            </a:br>
            <a:r>
              <a:rPr lang="en-US" sz="3200" smtClean="0">
                <a:solidFill>
                  <a:srgbClr val="000000"/>
                </a:solidFill>
              </a:rPr>
              <a:t>in the Eurozone</a:t>
            </a:r>
            <a:endParaRPr lang="en-GB" sz="3200" smtClean="0">
              <a:solidFill>
                <a:srgbClr val="000000"/>
              </a:solidFill>
            </a:endParaRPr>
          </a:p>
        </p:txBody>
      </p:sp>
      <p:sp>
        <p:nvSpPr>
          <p:cNvPr id="365571" name="Rectangle 3"/>
          <p:cNvSpPr>
            <a:spLocks noGrp="1" noChangeArrowheads="1"/>
          </p:cNvSpPr>
          <p:nvPr>
            <p:ph type="body" idx="1"/>
          </p:nvPr>
        </p:nvSpPr>
        <p:spPr>
          <a:xfrm>
            <a:off x="685800" y="1912938"/>
            <a:ext cx="7772400" cy="4183062"/>
          </a:xfrm>
        </p:spPr>
        <p:txBody>
          <a:bodyPr/>
          <a:lstStyle/>
          <a:p>
            <a:pPr>
              <a:buFontTx/>
              <a:buNone/>
            </a:pPr>
            <a:r>
              <a:rPr lang="en-US" smtClean="0"/>
              <a:t>Three types of instruments: </a:t>
            </a:r>
          </a:p>
          <a:p>
            <a:r>
              <a:rPr lang="en-US" smtClean="0"/>
              <a:t>open market operations</a:t>
            </a:r>
          </a:p>
          <a:p>
            <a:r>
              <a:rPr lang="en-US" smtClean="0"/>
              <a:t>standing facilities (credit lines)</a:t>
            </a:r>
          </a:p>
          <a:p>
            <a:r>
              <a:rPr lang="en-US" smtClean="0"/>
              <a:t>minimum reserve</a:t>
            </a:r>
            <a:endParaRPr lang="en-GB" smtClean="0"/>
          </a:p>
        </p:txBody>
      </p:sp>
    </p:spTree>
    <p:extLst>
      <p:ext uri="{BB962C8B-B14F-4D97-AF65-F5344CB8AC3E}">
        <p14:creationId xmlns:p14="http://schemas.microsoft.com/office/powerpoint/2010/main" val="1593141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additive="base">
                                        <p:cTn id="7" dur="500" fill="hold"/>
                                        <p:tgtEl>
                                          <p:spTgt spid="365570"/>
                                        </p:tgtEl>
                                        <p:attrNameLst>
                                          <p:attrName>ppt_x</p:attrName>
                                        </p:attrNameLst>
                                      </p:cBhvr>
                                      <p:tavLst>
                                        <p:tav tm="0">
                                          <p:val>
                                            <p:strVal val="0-#ppt_w/2"/>
                                          </p:val>
                                        </p:tav>
                                        <p:tav tm="100000">
                                          <p:val>
                                            <p:strVal val="#ppt_x"/>
                                          </p:val>
                                        </p:tav>
                                      </p:tavLst>
                                    </p:anim>
                                    <p:anim calcmode="lin" valueType="num">
                                      <p:cBhvr additive="base">
                                        <p:cTn id="8" dur="500" fill="hold"/>
                                        <p:tgtEl>
                                          <p:spTgt spid="3655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5571">
                                            <p:txEl>
                                              <p:pRg st="0" end="0"/>
                                            </p:txEl>
                                          </p:spTgt>
                                        </p:tgtEl>
                                        <p:attrNameLst>
                                          <p:attrName>style.visibility</p:attrName>
                                        </p:attrNameLst>
                                      </p:cBhvr>
                                      <p:to>
                                        <p:strVal val="visible"/>
                                      </p:to>
                                    </p:set>
                                    <p:anim calcmode="lin" valueType="num">
                                      <p:cBhvr additive="base">
                                        <p:cTn id="13" dur="500" fill="hold"/>
                                        <p:tgtEl>
                                          <p:spTgt spid="3655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5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5571">
                                            <p:txEl>
                                              <p:pRg st="1" end="1"/>
                                            </p:txEl>
                                          </p:spTgt>
                                        </p:tgtEl>
                                        <p:attrNameLst>
                                          <p:attrName>style.visibility</p:attrName>
                                        </p:attrNameLst>
                                      </p:cBhvr>
                                      <p:to>
                                        <p:strVal val="visible"/>
                                      </p:to>
                                    </p:set>
                                    <p:anim calcmode="lin" valueType="num">
                                      <p:cBhvr additive="base">
                                        <p:cTn id="19" dur="500" fill="hold"/>
                                        <p:tgtEl>
                                          <p:spTgt spid="3655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5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5571">
                                            <p:txEl>
                                              <p:pRg st="2" end="2"/>
                                            </p:txEl>
                                          </p:spTgt>
                                        </p:tgtEl>
                                        <p:attrNameLst>
                                          <p:attrName>style.visibility</p:attrName>
                                        </p:attrNameLst>
                                      </p:cBhvr>
                                      <p:to>
                                        <p:strVal val="visible"/>
                                      </p:to>
                                    </p:set>
                                    <p:anim calcmode="lin" valueType="num">
                                      <p:cBhvr additive="base">
                                        <p:cTn id="25" dur="500" fill="hold"/>
                                        <p:tgtEl>
                                          <p:spTgt spid="3655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5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5571">
                                            <p:txEl>
                                              <p:pRg st="3" end="3"/>
                                            </p:txEl>
                                          </p:spTgt>
                                        </p:tgtEl>
                                        <p:attrNameLst>
                                          <p:attrName>style.visibility</p:attrName>
                                        </p:attrNameLst>
                                      </p:cBhvr>
                                      <p:to>
                                        <p:strVal val="visible"/>
                                      </p:to>
                                    </p:set>
                                    <p:anim calcmode="lin" valueType="num">
                                      <p:cBhvr additive="base">
                                        <p:cTn id="31" dur="500" fill="hold"/>
                                        <p:tgtEl>
                                          <p:spTgt spid="3655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55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utoUpdateAnimBg="0"/>
      <p:bldP spid="36557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76250" y="188913"/>
            <a:ext cx="8229600" cy="987425"/>
          </a:xfrm>
        </p:spPr>
        <p:txBody>
          <a:bodyPr anchor="t"/>
          <a:lstStyle/>
          <a:p>
            <a:pPr eaLnBrk="1" hangingPunct="1"/>
            <a:r>
              <a:rPr lang="en-US" sz="2800" smtClean="0">
                <a:solidFill>
                  <a:srgbClr val="000000"/>
                </a:solidFill>
                <a:ea typeface="ＭＳ Ｐゴシック" pitchFamily="34" charset="-128"/>
              </a:rPr>
              <a:t>Direct buying and selling of marketable securities</a:t>
            </a:r>
          </a:p>
        </p:txBody>
      </p:sp>
      <p:sp>
        <p:nvSpPr>
          <p:cNvPr id="50179" name="Content Placeholder 2"/>
          <p:cNvSpPr>
            <a:spLocks noGrp="1"/>
          </p:cNvSpPr>
          <p:nvPr>
            <p:ph idx="1"/>
          </p:nvPr>
        </p:nvSpPr>
        <p:spPr/>
        <p:txBody>
          <a:bodyPr/>
          <a:lstStyle/>
          <a:p>
            <a:pPr eaLnBrk="1" hangingPunct="1"/>
            <a:r>
              <a:rPr lang="en-US" dirty="0" smtClean="0">
                <a:ea typeface="ＭＳ Ｐゴシック" pitchFamily="34" charset="-128"/>
              </a:rPr>
              <a:t>Is not traditional tool of ECB (contrast with FED and BoE)</a:t>
            </a:r>
          </a:p>
          <a:p>
            <a:pPr eaLnBrk="1" hangingPunct="1"/>
            <a:r>
              <a:rPr lang="en-US" dirty="0" smtClean="0">
                <a:ea typeface="ＭＳ Ｐゴシック" pitchFamily="34" charset="-128"/>
              </a:rPr>
              <a:t>ECB started using this technique when it bought government securities in secondary markets in 2011</a:t>
            </a:r>
          </a:p>
          <a:p>
            <a:pPr eaLnBrk="1" hangingPunct="1"/>
            <a:r>
              <a:rPr lang="en-US" dirty="0" smtClean="0">
                <a:ea typeface="ＭＳ Ｐゴシック" pitchFamily="34" charset="-128"/>
              </a:rPr>
              <a:t>Huge outcry among German economists</a:t>
            </a:r>
          </a:p>
          <a:p>
            <a:pPr eaLnBrk="1" hangingPunct="1"/>
            <a:r>
              <a:rPr lang="en-US" dirty="0" smtClean="0">
                <a:ea typeface="ＭＳ Ｐゴシック" pitchFamily="34" charset="-128"/>
              </a:rPr>
              <a:t>Pretending this was illegal</a:t>
            </a:r>
          </a:p>
          <a:p>
            <a:pPr eaLnBrk="1" hangingPunct="1"/>
            <a:r>
              <a:rPr lang="en-US" dirty="0" smtClean="0">
                <a:ea typeface="ＭＳ Ｐゴシック" pitchFamily="34" charset="-128"/>
              </a:rPr>
              <a:t>It is not</a:t>
            </a:r>
          </a:p>
        </p:txBody>
      </p:sp>
    </p:spTree>
    <p:extLst>
      <p:ext uri="{BB962C8B-B14F-4D97-AF65-F5344CB8AC3E}">
        <p14:creationId xmlns:p14="http://schemas.microsoft.com/office/powerpoint/2010/main" val="281165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TotalTime>
  <Words>7898</Words>
  <Application>Microsoft Office PowerPoint</Application>
  <PresentationFormat>Presentazione su schermo (4:3)</PresentationFormat>
  <Paragraphs>845</Paragraphs>
  <Slides>146</Slides>
  <Notes>98</Notes>
  <HiddenSlides>3</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146</vt:i4>
      </vt:variant>
    </vt:vector>
  </HeadingPairs>
  <TitlesOfParts>
    <vt:vector size="150" baseType="lpstr">
      <vt:lpstr>Default Design</vt:lpstr>
      <vt:lpstr>Equation</vt:lpstr>
      <vt:lpstr>Document</vt:lpstr>
      <vt:lpstr>Chart</vt:lpstr>
      <vt:lpstr>The European Central Bank</vt:lpstr>
      <vt:lpstr>Some references</vt:lpstr>
      <vt:lpstr>Objectives for this week</vt:lpstr>
      <vt:lpstr>Two models of central banking</vt:lpstr>
      <vt:lpstr>Objectives of central bank</vt:lpstr>
      <vt:lpstr>Relations with the government</vt:lpstr>
      <vt:lpstr>Statutes of the ECB</vt:lpstr>
      <vt:lpstr>Why has the German model prevailed?</vt:lpstr>
      <vt:lpstr>Presentazione standard di PowerPoint</vt:lpstr>
      <vt:lpstr>Presentazione standard di PowerPoint</vt:lpstr>
      <vt:lpstr>The ECB: a ‘conservative’ central bank</vt:lpstr>
      <vt:lpstr>Is there evidence that the ECB acted as a conservative central bank? </vt:lpstr>
      <vt:lpstr>Eurozone</vt:lpstr>
      <vt:lpstr>Presentazione standard di PowerPoint</vt:lpstr>
      <vt:lpstr>Figure 8.8  Inflation in Eurozone and in US  (1999– 2005) (%)</vt:lpstr>
      <vt:lpstr>Presentazione standard di PowerPoint</vt:lpstr>
      <vt:lpstr>Independence and accountability </vt:lpstr>
      <vt:lpstr>Optimal relation between independence  and accountability</vt:lpstr>
      <vt:lpstr>Presentazione standard di PowerPoint</vt:lpstr>
      <vt:lpstr>Presentazione standard di PowerPoint</vt:lpstr>
      <vt:lpstr>Presentazione standard di PowerPoint</vt:lpstr>
      <vt:lpstr>What ECB could do to avoid conflicts</vt:lpstr>
      <vt:lpstr>The ECB: institutional framework </vt:lpstr>
      <vt:lpstr>Presentazione standard di PowerPoint</vt:lpstr>
      <vt:lpstr>Presentazione standard di PowerPoint</vt:lpstr>
      <vt:lpstr>Presentazione standard di PowerPoint</vt:lpstr>
      <vt:lpstr>Presentazione standard di PowerPoint</vt:lpstr>
      <vt:lpstr>Is the Eurosystem too decentralized?</vt:lpstr>
      <vt:lpstr> Taylor rule</vt:lpstr>
      <vt:lpstr>Presentazione standard di PowerPoint</vt:lpstr>
      <vt:lpstr>Asymmetric distibution of desired interest rates using Taylor Rule (2007)</vt:lpstr>
      <vt:lpstr>Conclusion of previous analysis</vt:lpstr>
      <vt:lpstr>Presentazione standard di PowerPoint</vt:lpstr>
      <vt:lpstr>Presentazione standard di PowerPoint</vt:lpstr>
      <vt:lpstr>Presentazione standard di PowerPoint</vt:lpstr>
      <vt:lpstr>How to reform the decision making process within an enlarged Eurosystem?</vt:lpstr>
      <vt:lpstr>Presentazione standard di PowerPoint</vt:lpstr>
      <vt:lpstr>Bank supervision and  financial stability in the Eurozone </vt:lpstr>
      <vt:lpstr>Presentazione standard di PowerPoint</vt:lpstr>
      <vt:lpstr>Presentazione standard di PowerPoint</vt:lpstr>
      <vt:lpstr>Presentazione standard di PowerPoint</vt:lpstr>
      <vt:lpstr>Presentazione standard di PowerPoint</vt:lpstr>
      <vt:lpstr>Presentazione standard di PowerPoint</vt:lpstr>
      <vt:lpstr>Banks are inherently fragile</vt:lpstr>
      <vt:lpstr>Presentazione standard di PowerPoint</vt:lpstr>
      <vt:lpstr>Presentazione standard di PowerPoint</vt:lpstr>
      <vt:lpstr>Presentazione standard di PowerPoint</vt:lpstr>
      <vt:lpstr>The new financial regulatory and  supervisory structure in the EU </vt:lpstr>
      <vt:lpstr>New European Regulatory structure</vt:lpstr>
      <vt:lpstr>Presentazione standard di PowerPoint</vt:lpstr>
      <vt:lpstr>Conclusion</vt:lpstr>
      <vt:lpstr>Presentazione standard di PowerPoint</vt:lpstr>
      <vt:lpstr>         Monetary Policy in Euroland    </vt:lpstr>
      <vt:lpstr>Monetary policy when asymmetric  shocks occur</vt:lpstr>
      <vt:lpstr>Symmetric shock and monetary policy of the ECB </vt:lpstr>
      <vt:lpstr>Asymmetric shock and monetary policy of the ECB</vt:lpstr>
      <vt:lpstr>Presentazione standard di PowerPoint</vt:lpstr>
      <vt:lpstr>Presentazione standard di PowerPoint</vt:lpstr>
      <vt:lpstr>Output gap is a good measure of the  business cycle position of countries </vt:lpstr>
      <vt:lpstr>Presentazione standard di PowerPoint</vt:lpstr>
      <vt:lpstr>Asymmetric shocks and  housing prices </vt:lpstr>
      <vt:lpstr>Large differences in real interest rates in Eurozone ...</vt:lpstr>
      <vt:lpstr>... create large differences in house price inflation</vt:lpstr>
      <vt:lpstr>Presentazione standard di PowerPoint</vt:lpstr>
      <vt:lpstr>The Monetary Policy Strategy of the ECB: a description </vt:lpstr>
      <vt:lpstr> The objectives</vt:lpstr>
      <vt:lpstr> The instruments </vt:lpstr>
      <vt:lpstr>The second pillar</vt:lpstr>
      <vt:lpstr>The Monetary Policy Strategy of the ECB: an evaluation</vt:lpstr>
      <vt:lpstr>Selection of the target</vt:lpstr>
      <vt:lpstr>Selection of target</vt:lpstr>
      <vt:lpstr>Presentazione standard di PowerPoint</vt:lpstr>
      <vt:lpstr>What do we learn from this?</vt:lpstr>
      <vt:lpstr>Presentazione standard di PowerPoint</vt:lpstr>
      <vt:lpstr>Shocks in aggregate demand and supply</vt:lpstr>
      <vt:lpstr>Presentazione standard di PowerPoint</vt:lpstr>
      <vt:lpstr>Is  the inflation target of at most 2% too low? Answer : Probably Yes</vt:lpstr>
      <vt:lpstr>Conclusion</vt:lpstr>
      <vt:lpstr>A different target is necessary</vt:lpstr>
      <vt:lpstr>Presentazione standard di PowerPoint</vt:lpstr>
      <vt:lpstr>Tradeoff between price stability  and financial stability: IT bubble </vt:lpstr>
      <vt:lpstr>Presentazione standard di PowerPoint</vt:lpstr>
      <vt:lpstr>Presentazione standard di PowerPoint</vt:lpstr>
      <vt:lpstr>How to define and to monitor  financial stability?</vt:lpstr>
      <vt:lpstr>Presentazione standard di PowerPoint</vt:lpstr>
      <vt:lpstr>Presentazione standard di PowerPoint</vt:lpstr>
      <vt:lpstr>Presentazione standard di PowerPoint</vt:lpstr>
      <vt:lpstr>What do we learn from this?</vt:lpstr>
      <vt:lpstr>Why has money growth so little information value for future inflation?</vt:lpstr>
      <vt:lpstr>Presentazione standard di PowerPoint</vt:lpstr>
      <vt:lpstr>Rapid expansion of M3 after 2005 signaled something very different than future inflation.</vt:lpstr>
      <vt:lpstr>Presentazione standard di PowerPoint</vt:lpstr>
      <vt:lpstr>Presentazione standard di PowerPoint</vt:lpstr>
      <vt:lpstr>What do we learn from this?</vt:lpstr>
      <vt:lpstr>Inflation targeting:  a model for the ECB?</vt:lpstr>
      <vt:lpstr>Presentazione standard di PowerPoint</vt:lpstr>
      <vt:lpstr>a new ‘two-pillar’ strategy</vt:lpstr>
      <vt:lpstr>The instruments of monetary policy  in the Eurozone</vt:lpstr>
      <vt:lpstr>Direct buying and selling of marketable securities</vt:lpstr>
      <vt:lpstr>Did the ECB violate its statutes  when it bought government bonds ?</vt:lpstr>
      <vt:lpstr>The Eurosystem as lender of last resort during the financial crisis</vt:lpstr>
      <vt:lpstr>Presentazione standard di PowerPoint</vt:lpstr>
      <vt:lpstr>Presentazione standard di PowerPoint</vt:lpstr>
      <vt:lpstr>Presentazione standard di PowerPoint</vt:lpstr>
      <vt:lpstr>Lender of last resort in  government bond market</vt:lpstr>
      <vt:lpstr>Presentazione standard di PowerPoint</vt:lpstr>
      <vt:lpstr>Expansion of the balance sheet of the Eurosystem creates problems</vt:lpstr>
      <vt:lpstr>Bagehot doctrine</vt:lpstr>
      <vt:lpstr>Problem with Bagehot doctrine</vt:lpstr>
      <vt:lpstr>Paradox</vt:lpstr>
      <vt:lpstr>Presentazione standard di PowerPoint</vt:lpstr>
      <vt:lpstr>Moral hazard and penalty rate</vt:lpstr>
      <vt:lpstr>Application in Eurozone</vt:lpstr>
      <vt:lpstr>Operational note</vt:lpstr>
      <vt:lpstr>Conclusion</vt:lpstr>
      <vt:lpstr>Presentazione standard di PowerPoint</vt:lpstr>
      <vt:lpstr>Presentazione standard di PowerPoint</vt:lpstr>
      <vt:lpstr>Presentazione standard di PowerPoint</vt:lpstr>
      <vt:lpstr>Presentazione standard di PowerPoint</vt:lpstr>
      <vt:lpstr>Unconventional monetary policy</vt:lpstr>
      <vt:lpstr>Outline </vt:lpstr>
      <vt:lpstr>Presentazione standard di PowerPoint</vt:lpstr>
      <vt:lpstr>Financial Crisis</vt:lpstr>
      <vt:lpstr>Presentazione standard di PowerPoint</vt:lpstr>
      <vt:lpstr>Interest rate policy</vt:lpstr>
      <vt:lpstr>Presentazione standard di PowerPoint</vt:lpstr>
      <vt:lpstr>Is there evidence that the ECB acted as a conservative central bank? </vt:lpstr>
      <vt:lpstr>Presentazione standard di PowerPoint</vt:lpstr>
      <vt:lpstr>Unconventional monetary policies</vt:lpstr>
      <vt:lpstr>Unconventional monetary policies</vt:lpstr>
      <vt:lpstr>Communication policies</vt:lpstr>
      <vt:lpstr>Presentazione standard di PowerPoint</vt:lpstr>
      <vt:lpstr>Presentazione standard di PowerPoint</vt:lpstr>
      <vt:lpstr>Quantitative easing</vt:lpstr>
      <vt:lpstr>Quantitative easing</vt:lpstr>
      <vt:lpstr>Presentazione standard di PowerPoint</vt:lpstr>
      <vt:lpstr>Quantitative easing</vt:lpstr>
      <vt:lpstr>But QE may not be enough to avoid the liquidity trap</vt:lpstr>
      <vt:lpstr>Credit easing</vt:lpstr>
      <vt:lpstr>Presentazione standard di PowerPoint</vt:lpstr>
      <vt:lpstr>Examples of UK unconventional monetary policies</vt:lpstr>
      <vt:lpstr>Securities Market Programme</vt:lpstr>
      <vt:lpstr>Risks of Asset Purchase Programs</vt:lpstr>
      <vt:lpstr>Risk premia</vt:lpstr>
      <vt:lpstr>Effective households interest rates in the UK</vt:lpstr>
      <vt:lpstr>Reading list on unconventional monetary policy </vt:lpstr>
    </vt:vector>
  </TitlesOfParts>
  <Company>Oxford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Kate Hilton</dc:creator>
  <cp:lastModifiedBy>user</cp:lastModifiedBy>
  <cp:revision>32</cp:revision>
  <cp:lastPrinted>2001-09-10T07:46:38Z</cp:lastPrinted>
  <dcterms:created xsi:type="dcterms:W3CDTF">2004-05-24T13:26:03Z</dcterms:created>
  <dcterms:modified xsi:type="dcterms:W3CDTF">2013-05-01T17:43:31Z</dcterms:modified>
</cp:coreProperties>
</file>