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58"/>
  </p:notesMasterIdLst>
  <p:sldIdLst>
    <p:sldId id="256" r:id="rId2"/>
    <p:sldId id="317" r:id="rId3"/>
    <p:sldId id="31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3" r:id="rId20"/>
    <p:sldId id="274" r:id="rId21"/>
    <p:sldId id="276" r:id="rId22"/>
    <p:sldId id="277" r:id="rId23"/>
    <p:sldId id="279" r:id="rId24"/>
    <p:sldId id="280" r:id="rId25"/>
    <p:sldId id="281" r:id="rId26"/>
    <p:sldId id="319"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 id="313" r:id="rId54"/>
    <p:sldId id="314" r:id="rId55"/>
    <p:sldId id="315" r:id="rId56"/>
    <p:sldId id="318" r:id="rId5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33CC"/>
    <a:srgbClr val="FFFF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10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7FDF50-614B-4911-B6AA-356E064E54AD}" type="datetimeFigureOut">
              <a:rPr lang="it-IT" smtClean="0"/>
              <a:pPr/>
              <a:t>01/05/2013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5ABCA2-8BBE-4B8D-AA42-E9274D345303}" type="slidenum">
              <a:rPr lang="it-IT" smtClean="0"/>
              <a:pPr/>
              <a:t>‹N›</a:t>
            </a:fld>
            <a:endParaRPr lang="it-IT"/>
          </a:p>
        </p:txBody>
      </p:sp>
    </p:spTree>
    <p:extLst>
      <p:ext uri="{BB962C8B-B14F-4D97-AF65-F5344CB8AC3E}">
        <p14:creationId xmlns:p14="http://schemas.microsoft.com/office/powerpoint/2010/main" val="1888606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32A27217-8167-46DA-BCC8-B33AD2D436CA}" type="slidenum">
              <a:rPr lang="it-IT" smtClean="0"/>
              <a:pPr/>
              <a:t>55</a:t>
            </a:fld>
            <a:endParaRPr lang="it-IT"/>
          </a:p>
        </p:txBody>
      </p:sp>
    </p:spTree>
    <p:extLst>
      <p:ext uri="{BB962C8B-B14F-4D97-AF65-F5344CB8AC3E}">
        <p14:creationId xmlns:p14="http://schemas.microsoft.com/office/powerpoint/2010/main" val="867315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1580143-0526-432B-BAEC-0E6F0378E056}" type="datetimeFigureOut">
              <a:rPr lang="it-IT" smtClean="0"/>
              <a:pPr/>
              <a:t>01/05/2013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B0E7320-4C95-43DF-B7D7-94107AED3582}"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1580143-0526-432B-BAEC-0E6F0378E056}" type="datetimeFigureOut">
              <a:rPr lang="it-IT" smtClean="0"/>
              <a:pPr/>
              <a:t>01/05/2013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B0E7320-4C95-43DF-B7D7-94107AED3582}"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1580143-0526-432B-BAEC-0E6F0378E056}" type="datetimeFigureOut">
              <a:rPr lang="it-IT" smtClean="0"/>
              <a:pPr/>
              <a:t>01/05/2013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B0E7320-4C95-43DF-B7D7-94107AED3582}"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1580143-0526-432B-BAEC-0E6F0378E056}" type="datetimeFigureOut">
              <a:rPr lang="it-IT" smtClean="0"/>
              <a:pPr/>
              <a:t>01/05/2013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B0E7320-4C95-43DF-B7D7-94107AED3582}"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1580143-0526-432B-BAEC-0E6F0378E056}" type="datetimeFigureOut">
              <a:rPr lang="it-IT" smtClean="0"/>
              <a:pPr/>
              <a:t>01/05/2013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B0E7320-4C95-43DF-B7D7-94107AED3582}"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1580143-0526-432B-BAEC-0E6F0378E056}" type="datetimeFigureOut">
              <a:rPr lang="it-IT" smtClean="0"/>
              <a:pPr/>
              <a:t>01/05/2013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B0E7320-4C95-43DF-B7D7-94107AED3582}"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1580143-0526-432B-BAEC-0E6F0378E056}" type="datetimeFigureOut">
              <a:rPr lang="it-IT" smtClean="0"/>
              <a:pPr/>
              <a:t>01/05/2013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B0E7320-4C95-43DF-B7D7-94107AED3582}"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1580143-0526-432B-BAEC-0E6F0378E056}" type="datetimeFigureOut">
              <a:rPr lang="it-IT" smtClean="0"/>
              <a:pPr/>
              <a:t>01/05/2013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B0E7320-4C95-43DF-B7D7-94107AED3582}"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1580143-0526-432B-BAEC-0E6F0378E056}" type="datetimeFigureOut">
              <a:rPr lang="it-IT" smtClean="0"/>
              <a:pPr/>
              <a:t>01/05/2013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B0E7320-4C95-43DF-B7D7-94107AED3582}"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1580143-0526-432B-BAEC-0E6F0378E056}" type="datetimeFigureOut">
              <a:rPr lang="it-IT" smtClean="0"/>
              <a:pPr/>
              <a:t>01/05/2013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B0E7320-4C95-43DF-B7D7-94107AED3582}"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1580143-0526-432B-BAEC-0E6F0378E056}" type="datetimeFigureOut">
              <a:rPr lang="it-IT" smtClean="0"/>
              <a:pPr/>
              <a:t>01/05/2013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B0E7320-4C95-43DF-B7D7-94107AED3582}"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580143-0526-432B-BAEC-0E6F0378E056}" type="datetimeFigureOut">
              <a:rPr lang="it-IT" smtClean="0"/>
              <a:pPr/>
              <a:t>01/05/2013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0E7320-4C95-43DF-B7D7-94107AED3582}"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42910" y="2071678"/>
            <a:ext cx="7772400" cy="1470025"/>
          </a:xfrm>
        </p:spPr>
        <p:txBody>
          <a:bodyPr>
            <a:normAutofit fontScale="90000"/>
          </a:bodyPr>
          <a:lstStyle/>
          <a:p>
            <a:r>
              <a:rPr lang="it-IT" sz="6000" dirty="0" smtClean="0">
                <a:solidFill>
                  <a:srgbClr val="0033CC"/>
                </a:solidFill>
              </a:rPr>
              <a:t>THE HUMAN DIMENSION IN ECONOMICS AND FINANCE</a:t>
            </a:r>
            <a:r>
              <a:rPr lang="it-IT" dirty="0" smtClean="0"/>
              <a:t/>
            </a:r>
            <a:br>
              <a:rPr lang="it-IT" dirty="0" smtClean="0"/>
            </a:br>
            <a:endParaRPr lang="it-IT" dirty="0"/>
          </a:p>
        </p:txBody>
      </p:sp>
      <p:sp>
        <p:nvSpPr>
          <p:cNvPr id="4" name="Sottotitolo 3"/>
          <p:cNvSpPr>
            <a:spLocks noGrp="1"/>
          </p:cNvSpPr>
          <p:nvPr>
            <p:ph type="subTitle" idx="1"/>
          </p:nvPr>
        </p:nvSpPr>
        <p:spPr>
          <a:xfrm>
            <a:off x="1285852" y="4357694"/>
            <a:ext cx="6400800" cy="1752600"/>
          </a:xfrm>
        </p:spPr>
        <p:txBody>
          <a:bodyPr>
            <a:normAutofit fontScale="77500" lnSpcReduction="20000"/>
          </a:bodyPr>
          <a:lstStyle/>
          <a:p>
            <a:endParaRPr lang="it-IT" sz="2800" dirty="0" smtClean="0">
              <a:solidFill>
                <a:schemeClr val="tx1"/>
              </a:solidFill>
            </a:endParaRPr>
          </a:p>
          <a:p>
            <a:endParaRPr lang="it-IT" sz="2800" dirty="0">
              <a:solidFill>
                <a:schemeClr val="tx1"/>
              </a:solidFill>
            </a:endParaRPr>
          </a:p>
          <a:p>
            <a:r>
              <a:rPr lang="it-IT" sz="2800" dirty="0" smtClean="0">
                <a:solidFill>
                  <a:schemeClr val="tx1"/>
                </a:solidFill>
              </a:rPr>
              <a:t>Nicolò </a:t>
            </a:r>
            <a:r>
              <a:rPr lang="it-IT" sz="2800" dirty="0" err="1" smtClean="0">
                <a:solidFill>
                  <a:schemeClr val="tx1"/>
                </a:solidFill>
              </a:rPr>
              <a:t>Turetta</a:t>
            </a:r>
            <a:endParaRPr lang="it-IT" sz="2800" dirty="0" smtClean="0">
              <a:solidFill>
                <a:schemeClr val="tx1"/>
              </a:solidFill>
            </a:endParaRPr>
          </a:p>
          <a:p>
            <a:r>
              <a:rPr lang="it-IT" sz="2800" dirty="0" smtClean="0">
                <a:solidFill>
                  <a:schemeClr val="tx1"/>
                </a:solidFill>
              </a:rPr>
              <a:t>Mauro Guerra</a:t>
            </a:r>
          </a:p>
          <a:p>
            <a:r>
              <a:rPr lang="it-IT" sz="2800" dirty="0" smtClean="0">
                <a:solidFill>
                  <a:schemeClr val="tx1"/>
                </a:solidFill>
              </a:rPr>
              <a:t>Roberto Angiò</a:t>
            </a:r>
            <a:endParaRPr lang="it-IT" sz="2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32656"/>
            <a:ext cx="8153400" cy="990600"/>
          </a:xfrm>
        </p:spPr>
        <p:txBody>
          <a:bodyPr>
            <a:normAutofit fontScale="90000"/>
          </a:bodyPr>
          <a:lstStyle/>
          <a:p>
            <a:r>
              <a:rPr lang="en-US" dirty="0" smtClean="0">
                <a:solidFill>
                  <a:srgbClr val="0070C0"/>
                </a:solidFill>
              </a:rPr>
              <a:t>6.   FINANCIAL REGULATION: A CENTURY </a:t>
            </a:r>
            <a:r>
              <a:rPr lang="en-US" dirty="0">
                <a:solidFill>
                  <a:srgbClr val="0070C0"/>
                </a:solidFill>
              </a:rPr>
              <a:t>BETWEEN HIGH AND LOW</a:t>
            </a:r>
            <a:endParaRPr lang="it-IT" dirty="0">
              <a:solidFill>
                <a:srgbClr val="0070C0"/>
              </a:solidFill>
            </a:endParaRPr>
          </a:p>
        </p:txBody>
      </p:sp>
      <p:sp>
        <p:nvSpPr>
          <p:cNvPr id="3" name="Segnaposto contenuto 2"/>
          <p:cNvSpPr>
            <a:spLocks noGrp="1"/>
          </p:cNvSpPr>
          <p:nvPr>
            <p:ph idx="1"/>
          </p:nvPr>
        </p:nvSpPr>
        <p:spPr>
          <a:xfrm>
            <a:off x="323528" y="1628800"/>
            <a:ext cx="8229600" cy="4757758"/>
          </a:xfrm>
        </p:spPr>
        <p:txBody>
          <a:bodyPr>
            <a:noAutofit/>
          </a:bodyPr>
          <a:lstStyle/>
          <a:p>
            <a:pPr lvl="0" algn="just"/>
            <a:r>
              <a:rPr lang="en-US" sz="2100" dirty="0" smtClean="0"/>
              <a:t>The twentieth century opened with a monetary system characterized by Gold Standard: Central Banks are still in economic policy, while leaving ample room for maneuver in the private financial system;</a:t>
            </a:r>
            <a:endParaRPr lang="it-IT" sz="2100" dirty="0" smtClean="0"/>
          </a:p>
          <a:p>
            <a:pPr lvl="0" algn="just"/>
            <a:r>
              <a:rPr lang="en-US" sz="2100" dirty="0"/>
              <a:t>t</a:t>
            </a:r>
            <a:r>
              <a:rPr lang="en-US" sz="2100" dirty="0" smtClean="0"/>
              <a:t>he crisis of 1929 induces most of the countries to reform with the aim of regulating the domestic financial system: the Central Banks become the operating arm; </a:t>
            </a:r>
            <a:endParaRPr lang="it-IT" sz="2100" dirty="0" smtClean="0"/>
          </a:p>
          <a:p>
            <a:pPr lvl="0" algn="just"/>
            <a:r>
              <a:rPr lang="en-US" sz="2100" dirty="0"/>
              <a:t>b</a:t>
            </a:r>
            <a:r>
              <a:rPr lang="en-US" sz="2100" dirty="0" smtClean="0"/>
              <a:t>etween the two World Wars the financial system maintains national characteristics. The regulation of markets and the discretion of internal policies cause inflation: the system "plaster" gives birth to a new crisis; </a:t>
            </a:r>
            <a:endParaRPr lang="it-IT" sz="2100" dirty="0" smtClean="0"/>
          </a:p>
          <a:p>
            <a:pPr lvl="0" algn="just"/>
            <a:r>
              <a:rPr lang="en-US" sz="2100" dirty="0"/>
              <a:t>i</a:t>
            </a:r>
            <a:r>
              <a:rPr lang="en-US" sz="2100" dirty="0" smtClean="0"/>
              <a:t>n the course of financial globalization we have moved to large financial deregulation: the new ultra-sophisticated global finance, the one that never sleeps, woke up abruptly with the crisis of 2007-2008. All countries have given greater importance to the control exerted by the authority 's economic policy;</a:t>
            </a:r>
            <a:endParaRPr lang="it-IT" sz="2100" dirty="0" smtClean="0"/>
          </a:p>
          <a:p>
            <a:endParaRPr lang="it-IT" sz="21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6632"/>
            <a:ext cx="8964488" cy="1143000"/>
          </a:xfrm>
        </p:spPr>
        <p:txBody>
          <a:bodyPr>
            <a:normAutofit fontScale="90000"/>
          </a:bodyPr>
          <a:lstStyle/>
          <a:p>
            <a:r>
              <a:rPr lang="en-US" dirty="0" smtClean="0">
                <a:solidFill>
                  <a:srgbClr val="0070C0"/>
                </a:solidFill>
              </a:rPr>
              <a:t>7.	THE </a:t>
            </a:r>
            <a:r>
              <a:rPr lang="en-US" dirty="0">
                <a:solidFill>
                  <a:srgbClr val="0070C0"/>
                </a:solidFill>
              </a:rPr>
              <a:t>FIRST CRISIS OF GLOBAL MARKET</a:t>
            </a:r>
            <a:endParaRPr lang="it-IT" dirty="0">
              <a:solidFill>
                <a:srgbClr val="0070C0"/>
              </a:solidFill>
            </a:endParaRPr>
          </a:p>
        </p:txBody>
      </p:sp>
      <p:sp>
        <p:nvSpPr>
          <p:cNvPr id="3" name="Segnaposto contenuto 2"/>
          <p:cNvSpPr>
            <a:spLocks noGrp="1"/>
          </p:cNvSpPr>
          <p:nvPr>
            <p:ph idx="1"/>
          </p:nvPr>
        </p:nvSpPr>
        <p:spPr>
          <a:xfrm>
            <a:off x="467544" y="1052736"/>
            <a:ext cx="8229600" cy="5429264"/>
          </a:xfrm>
        </p:spPr>
        <p:txBody>
          <a:bodyPr>
            <a:noAutofit/>
          </a:bodyPr>
          <a:lstStyle/>
          <a:p>
            <a:pPr lvl="0" algn="just"/>
            <a:r>
              <a:rPr lang="en-US" sz="2000" dirty="0"/>
              <a:t>The 2007-2008 </a:t>
            </a:r>
            <a:r>
              <a:rPr lang="en-US" sz="2000" dirty="0" smtClean="0"/>
              <a:t>crisis, that began </a:t>
            </a:r>
            <a:r>
              <a:rPr lang="en-US" sz="2000" dirty="0"/>
              <a:t>in the </a:t>
            </a:r>
            <a:r>
              <a:rPr lang="en-US" sz="2000" dirty="0" smtClean="0"/>
              <a:t>USA, </a:t>
            </a:r>
            <a:r>
              <a:rPr lang="en-US" sz="2000" dirty="0"/>
              <a:t>can be considered the first global crisis: it has affected all types of financial institutions and involved all countries (in different ways</a:t>
            </a:r>
            <a:r>
              <a:rPr lang="en-US" sz="2000" dirty="0" smtClean="0"/>
              <a:t>);</a:t>
            </a:r>
            <a:endParaRPr lang="it-IT" sz="2000" dirty="0"/>
          </a:p>
          <a:p>
            <a:pPr lvl="0" algn="just"/>
            <a:r>
              <a:rPr lang="en-US" sz="2000" dirty="0" smtClean="0"/>
              <a:t>the </a:t>
            </a:r>
            <a:r>
              <a:rPr lang="en-US" sz="2000" dirty="0"/>
              <a:t>crisis started from an excessive use of credit of U.S. households supported by a rise in the value of the property to ensure the loans. Customers (American families) have to pay higher </a:t>
            </a:r>
            <a:r>
              <a:rPr lang="en-US" sz="2000" dirty="0" smtClean="0"/>
              <a:t>rates </a:t>
            </a:r>
            <a:r>
              <a:rPr lang="en-US" sz="2000" dirty="0"/>
              <a:t>increasing the </a:t>
            </a:r>
            <a:r>
              <a:rPr lang="en-US" sz="2000" dirty="0" smtClean="0"/>
              <a:t>risk of insolvency and </a:t>
            </a:r>
            <a:r>
              <a:rPr lang="en-US" sz="2000" dirty="0"/>
              <a:t>weakening the system. The </a:t>
            </a:r>
            <a:r>
              <a:rPr lang="en-US" sz="2000" dirty="0" smtClean="0"/>
              <a:t>drop </a:t>
            </a:r>
            <a:r>
              <a:rPr lang="en-US" sz="2000" dirty="0"/>
              <a:t>in the price of houses </a:t>
            </a:r>
            <a:r>
              <a:rPr lang="en-US" sz="2000" dirty="0" smtClean="0"/>
              <a:t>lead to the </a:t>
            </a:r>
            <a:r>
              <a:rPr lang="en-US" sz="2000" dirty="0"/>
              <a:t>sale of </a:t>
            </a:r>
            <a:r>
              <a:rPr lang="en-US" sz="2000" dirty="0" smtClean="0"/>
              <a:t>the same houses in order to redeem the debt: the reduction of houses’ prices </a:t>
            </a:r>
            <a:r>
              <a:rPr lang="en-US" sz="2000" dirty="0"/>
              <a:t>makes it difficult to repay the loan </a:t>
            </a:r>
            <a:r>
              <a:rPr lang="en-US" sz="2000" dirty="0" smtClean="0"/>
              <a:t>received. </a:t>
            </a:r>
            <a:r>
              <a:rPr lang="en-US" sz="2000" dirty="0"/>
              <a:t>To exacerbate the </a:t>
            </a:r>
            <a:r>
              <a:rPr lang="en-US" sz="2000" dirty="0" smtClean="0"/>
              <a:t>critical situation we can </a:t>
            </a:r>
            <a:r>
              <a:rPr lang="en-US" sz="2000" dirty="0"/>
              <a:t>add the </a:t>
            </a:r>
            <a:r>
              <a:rPr lang="en-US" sz="2000" dirty="0" smtClean="0"/>
              <a:t>use </a:t>
            </a:r>
            <a:r>
              <a:rPr lang="en-US" sz="2000" dirty="0"/>
              <a:t>of derivatives (to hedge against the risk of non-payment): the </a:t>
            </a:r>
            <a:r>
              <a:rPr lang="en-US" sz="2000" dirty="0" smtClean="0"/>
              <a:t>banks had purchased derivatives, considering them a </a:t>
            </a:r>
            <a:r>
              <a:rPr lang="en-US" sz="2000" dirty="0"/>
              <a:t>secure </a:t>
            </a:r>
            <a:r>
              <a:rPr lang="en-US" sz="2000" dirty="0" smtClean="0"/>
              <a:t>coverage, but </a:t>
            </a:r>
            <a:r>
              <a:rPr lang="en-US" sz="2000" dirty="0"/>
              <a:t>finding no money when </a:t>
            </a:r>
            <a:r>
              <a:rPr lang="en-US" sz="2000" dirty="0" smtClean="0"/>
              <a:t>the risky </a:t>
            </a:r>
            <a:r>
              <a:rPr lang="en-US" sz="2000" dirty="0"/>
              <a:t>event has </a:t>
            </a:r>
            <a:r>
              <a:rPr lang="en-US" sz="2000" dirty="0" smtClean="0"/>
              <a:t>occurred;</a:t>
            </a:r>
            <a:endParaRPr lang="it-IT" sz="2000" dirty="0"/>
          </a:p>
          <a:p>
            <a:pPr lvl="0" algn="just"/>
            <a:r>
              <a:rPr lang="en-US" sz="2000" dirty="0"/>
              <a:t>The lack of trust has increased the rates charged between banks with the consequences to </a:t>
            </a:r>
            <a:r>
              <a:rPr lang="en-US" sz="2000" dirty="0" smtClean="0"/>
              <a:t>put </a:t>
            </a:r>
            <a:r>
              <a:rPr lang="en-US" sz="2000" dirty="0"/>
              <a:t>in trouble all types of borrowers. The intervention of the </a:t>
            </a:r>
            <a:r>
              <a:rPr lang="en-US" sz="2000" dirty="0" smtClean="0"/>
              <a:t>State, </a:t>
            </a:r>
            <a:r>
              <a:rPr lang="en-US" sz="2000" dirty="0"/>
              <a:t>that is </a:t>
            </a:r>
            <a:r>
              <a:rPr lang="en-US" sz="2000" dirty="0" smtClean="0"/>
              <a:t>appointed </a:t>
            </a:r>
            <a:r>
              <a:rPr lang="en-US" sz="2000" dirty="0"/>
              <a:t>to save the </a:t>
            </a:r>
            <a:r>
              <a:rPr lang="en-US" sz="2000" dirty="0" smtClean="0"/>
              <a:t>situation, has involved </a:t>
            </a:r>
            <a:r>
              <a:rPr lang="en-US" sz="2000" dirty="0"/>
              <a:t>the same </a:t>
            </a:r>
            <a:r>
              <a:rPr lang="en-US" sz="2000" dirty="0" smtClean="0"/>
              <a:t>countries: States </a:t>
            </a:r>
            <a:r>
              <a:rPr lang="en-US" sz="2000" dirty="0"/>
              <a:t>have found </a:t>
            </a:r>
            <a:r>
              <a:rPr lang="en-US" sz="2000" dirty="0" smtClean="0"/>
              <a:t>difficulty </a:t>
            </a:r>
            <a:r>
              <a:rPr lang="en-US" sz="2000" dirty="0"/>
              <a:t>in placing their debt at acceptable prices in the markets.</a:t>
            </a:r>
            <a:endParaRPr lang="it-IT" sz="2000" dirty="0"/>
          </a:p>
          <a:p>
            <a:endParaRPr lang="it-IT"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smtClean="0">
                <a:solidFill>
                  <a:srgbClr val="0070C0"/>
                </a:solidFill>
              </a:rPr>
              <a:t>8.WHAT WE SHOULD </a:t>
            </a:r>
            <a:r>
              <a:rPr lang="en-US" dirty="0">
                <a:solidFill>
                  <a:srgbClr val="0070C0"/>
                </a:solidFill>
              </a:rPr>
              <a:t>HAVE LEARNED FROM THE CRISIS OF 2007-2008</a:t>
            </a:r>
            <a:endParaRPr lang="it-IT" dirty="0">
              <a:solidFill>
                <a:srgbClr val="0070C0"/>
              </a:solidFill>
            </a:endParaRPr>
          </a:p>
        </p:txBody>
      </p:sp>
      <p:sp>
        <p:nvSpPr>
          <p:cNvPr id="3" name="Segnaposto contenuto 2"/>
          <p:cNvSpPr>
            <a:spLocks noGrp="1"/>
          </p:cNvSpPr>
          <p:nvPr>
            <p:ph idx="1"/>
          </p:nvPr>
        </p:nvSpPr>
        <p:spPr>
          <a:xfrm>
            <a:off x="467544" y="1772816"/>
            <a:ext cx="8229600" cy="4900634"/>
          </a:xfrm>
        </p:spPr>
        <p:txBody>
          <a:bodyPr>
            <a:normAutofit fontScale="92500" lnSpcReduction="10000"/>
          </a:bodyPr>
          <a:lstStyle/>
          <a:p>
            <a:pPr lvl="0" algn="just"/>
            <a:r>
              <a:rPr lang="en-US" dirty="0"/>
              <a:t>The crisis </a:t>
            </a:r>
            <a:r>
              <a:rPr lang="en-US" dirty="0" smtClean="0"/>
              <a:t>shows </a:t>
            </a:r>
            <a:r>
              <a:rPr lang="en-US" dirty="0"/>
              <a:t>a failure </a:t>
            </a:r>
            <a:r>
              <a:rPr lang="en-US" dirty="0" smtClean="0"/>
              <a:t>both of </a:t>
            </a:r>
            <a:r>
              <a:rPr lang="en-US" dirty="0"/>
              <a:t>market and </a:t>
            </a:r>
            <a:r>
              <a:rPr lang="en-US" dirty="0" smtClean="0"/>
              <a:t>State</a:t>
            </a:r>
            <a:r>
              <a:rPr lang="en-US" dirty="0"/>
              <a:t>: it is hard to believe how market institutions did not know </a:t>
            </a:r>
            <a:r>
              <a:rPr lang="en-US" dirty="0" smtClean="0"/>
              <a:t>how risky the global situation was.</a:t>
            </a:r>
            <a:endParaRPr lang="it-IT" dirty="0"/>
          </a:p>
          <a:p>
            <a:pPr lvl="0" algn="just"/>
            <a:r>
              <a:rPr lang="en-US" dirty="0"/>
              <a:t>The </a:t>
            </a:r>
            <a:r>
              <a:rPr lang="en-US" dirty="0" smtClean="0"/>
              <a:t>mechanism of </a:t>
            </a:r>
            <a:r>
              <a:rPr lang="en-US" dirty="0"/>
              <a:t>reputation as effective </a:t>
            </a:r>
            <a:r>
              <a:rPr lang="en-US" dirty="0" smtClean="0"/>
              <a:t>replacement </a:t>
            </a:r>
            <a:r>
              <a:rPr lang="en-US" dirty="0"/>
              <a:t>of </a:t>
            </a:r>
            <a:r>
              <a:rPr lang="en-US" dirty="0" smtClean="0"/>
              <a:t>trust can lead a disastrous situation  : </a:t>
            </a:r>
            <a:r>
              <a:rPr lang="en-US" dirty="0"/>
              <a:t>a space (the market) where subjects interact </a:t>
            </a:r>
            <a:r>
              <a:rPr lang="en-US" dirty="0" smtClean="0"/>
              <a:t>at best </a:t>
            </a:r>
            <a:r>
              <a:rPr lang="en-US" dirty="0"/>
              <a:t>if there is goodness and strength in the relationships that form it.</a:t>
            </a:r>
            <a:endParaRPr lang="it-IT" dirty="0"/>
          </a:p>
          <a:p>
            <a:pPr lvl="0" algn="just"/>
            <a:r>
              <a:rPr lang="en-US" dirty="0"/>
              <a:t>The goal is to get back to </a:t>
            </a:r>
            <a:r>
              <a:rPr lang="en-US" dirty="0" smtClean="0"/>
              <a:t>use </a:t>
            </a:r>
            <a:r>
              <a:rPr lang="en-US" dirty="0"/>
              <a:t>of reason and economic policy, taking the distance from the technical analysis.</a:t>
            </a:r>
            <a:endParaRPr lang="it-IT" dirty="0"/>
          </a:p>
          <a:p>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smtClean="0">
                <a:solidFill>
                  <a:srgbClr val="0070C0"/>
                </a:solidFill>
              </a:rPr>
              <a:t>9.	FINANCIAL </a:t>
            </a:r>
            <a:r>
              <a:rPr lang="en-US" dirty="0">
                <a:solidFill>
                  <a:srgbClr val="0070C0"/>
                </a:solidFill>
              </a:rPr>
              <a:t>REGULATION: NECESSARY BUT NOT SUFFICIENT</a:t>
            </a:r>
            <a:endParaRPr lang="it-IT" dirty="0">
              <a:solidFill>
                <a:srgbClr val="0070C0"/>
              </a:solidFill>
            </a:endParaRPr>
          </a:p>
        </p:txBody>
      </p:sp>
      <p:sp>
        <p:nvSpPr>
          <p:cNvPr id="3" name="Segnaposto contenuto 2"/>
          <p:cNvSpPr>
            <a:spLocks noGrp="1"/>
          </p:cNvSpPr>
          <p:nvPr>
            <p:ph idx="1"/>
          </p:nvPr>
        </p:nvSpPr>
        <p:spPr>
          <a:xfrm>
            <a:off x="457200" y="1600200"/>
            <a:ext cx="8229600" cy="5043510"/>
          </a:xfrm>
        </p:spPr>
        <p:txBody>
          <a:bodyPr>
            <a:normAutofit fontScale="85000" lnSpcReduction="10000"/>
          </a:bodyPr>
          <a:lstStyle/>
          <a:p>
            <a:pPr lvl="0" algn="just"/>
            <a:r>
              <a:rPr lang="en-US" dirty="0"/>
              <a:t>The financial system is increasingly global: the events have shown that it is possible to ensure economic stability by using formal rules: </a:t>
            </a:r>
            <a:r>
              <a:rPr lang="en-US" dirty="0" smtClean="0"/>
              <a:t>if </a:t>
            </a:r>
            <a:r>
              <a:rPr lang="en-US" dirty="0"/>
              <a:t>the </a:t>
            </a:r>
            <a:r>
              <a:rPr lang="en-US" dirty="0" smtClean="0"/>
              <a:t>excessive </a:t>
            </a:r>
            <a:r>
              <a:rPr lang="en-US" dirty="0"/>
              <a:t>risk-taking is not fueled by prudent operators, </a:t>
            </a:r>
            <a:r>
              <a:rPr lang="en-US" dirty="0" smtClean="0"/>
              <a:t>the excessive </a:t>
            </a:r>
            <a:r>
              <a:rPr lang="en-US" dirty="0"/>
              <a:t>credit expansion </a:t>
            </a:r>
            <a:r>
              <a:rPr lang="en-US" dirty="0" smtClean="0"/>
              <a:t>can lead </a:t>
            </a:r>
            <a:r>
              <a:rPr lang="en-US" dirty="0"/>
              <a:t>to a new </a:t>
            </a:r>
            <a:r>
              <a:rPr lang="en-US" dirty="0" smtClean="0"/>
              <a:t>crisis;</a:t>
            </a:r>
            <a:endParaRPr lang="it-IT" dirty="0"/>
          </a:p>
          <a:p>
            <a:pPr lvl="0" algn="just"/>
            <a:r>
              <a:rPr lang="en-US" dirty="0"/>
              <a:t>i</a:t>
            </a:r>
            <a:r>
              <a:rPr lang="en-US" dirty="0" smtClean="0"/>
              <a:t>t </a:t>
            </a:r>
            <a:r>
              <a:rPr lang="en-US" dirty="0"/>
              <a:t>is necessary to </a:t>
            </a:r>
            <a:r>
              <a:rPr lang="en-US" dirty="0" smtClean="0"/>
              <a:t>reach </a:t>
            </a:r>
            <a:r>
              <a:rPr lang="en-US" dirty="0"/>
              <a:t>a balance between market and </a:t>
            </a:r>
            <a:r>
              <a:rPr lang="en-US" dirty="0" smtClean="0"/>
              <a:t>State that be based </a:t>
            </a:r>
            <a:r>
              <a:rPr lang="en-US" dirty="0"/>
              <a:t>on the principle of human society: work and participation are an integral part of </a:t>
            </a:r>
            <a:r>
              <a:rPr lang="en-US" dirty="0" smtClean="0"/>
              <a:t>society;</a:t>
            </a:r>
            <a:endParaRPr lang="it-IT" dirty="0"/>
          </a:p>
          <a:p>
            <a:pPr lvl="0" algn="just"/>
            <a:r>
              <a:rPr lang="en-US" dirty="0" smtClean="0"/>
              <a:t>time and uncertainty are </a:t>
            </a:r>
            <a:r>
              <a:rPr lang="en-US" dirty="0"/>
              <a:t>unpredictable </a:t>
            </a:r>
            <a:r>
              <a:rPr lang="en-US" dirty="0" smtClean="0"/>
              <a:t>variables when trying </a:t>
            </a:r>
            <a:r>
              <a:rPr lang="en-US" dirty="0"/>
              <a:t>to prevent future crises: it is more reasonable to follow an imperfect regulation requiring operators to work with prudence and trust.</a:t>
            </a:r>
            <a:endParaRPr lang="it-IT" dirty="0"/>
          </a:p>
          <a:p>
            <a:endParaRPr lang="it-I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188640"/>
            <a:ext cx="9144000" cy="1828800"/>
          </a:xfrm>
        </p:spPr>
        <p:txBody>
          <a:bodyPr>
            <a:normAutofit/>
          </a:bodyPr>
          <a:lstStyle/>
          <a:p>
            <a:r>
              <a:rPr lang="en-US" sz="5600" dirty="0">
                <a:solidFill>
                  <a:srgbClr val="FF0000"/>
                </a:solidFill>
              </a:rPr>
              <a:t>CONCLUSION</a:t>
            </a:r>
            <a:r>
              <a:rPr lang="it-IT" dirty="0"/>
              <a:t/>
            </a:r>
            <a:br>
              <a:rPr lang="it-IT" dirty="0"/>
            </a:br>
            <a:endParaRPr lang="it-IT" dirty="0"/>
          </a:p>
        </p:txBody>
      </p:sp>
      <p:sp>
        <p:nvSpPr>
          <p:cNvPr id="3" name="Segnaposto contenuto 2"/>
          <p:cNvSpPr>
            <a:spLocks noGrp="1"/>
          </p:cNvSpPr>
          <p:nvPr>
            <p:ph type="subTitle" idx="1"/>
          </p:nvPr>
        </p:nvSpPr>
        <p:spPr>
          <a:xfrm>
            <a:off x="251520" y="1556792"/>
            <a:ext cx="8496944" cy="5184576"/>
          </a:xfrm>
        </p:spPr>
        <p:txBody>
          <a:bodyPr>
            <a:normAutofit fontScale="40000" lnSpcReduction="20000"/>
          </a:bodyPr>
          <a:lstStyle/>
          <a:p>
            <a:pPr marL="857250" lvl="0" indent="-857250" algn="just">
              <a:buFont typeface="Arial" pitchFamily="34" charset="0"/>
              <a:buChar char="•"/>
            </a:pPr>
            <a:r>
              <a:rPr lang="en-US" sz="7000" dirty="0">
                <a:solidFill>
                  <a:schemeClr val="tx1"/>
                </a:solidFill>
              </a:rPr>
              <a:t>The recent financial crisis signals an anthropological crisis in society, a flattening of the time, a desire of  ephemeral on </a:t>
            </a:r>
            <a:r>
              <a:rPr lang="en-US" sz="7000" dirty="0" smtClean="0">
                <a:solidFill>
                  <a:schemeClr val="tx1"/>
                </a:solidFill>
              </a:rPr>
              <a:t>durable;</a:t>
            </a:r>
          </a:p>
          <a:p>
            <a:pPr lvl="0" algn="just"/>
            <a:endParaRPr lang="it-IT" sz="7000" dirty="0">
              <a:solidFill>
                <a:schemeClr val="tx1"/>
              </a:solidFill>
            </a:endParaRPr>
          </a:p>
          <a:p>
            <a:pPr marL="857250" lvl="0" indent="-857250" algn="just">
              <a:buFont typeface="Arial" pitchFamily="34" charset="0"/>
              <a:buChar char="•"/>
            </a:pPr>
            <a:r>
              <a:rPr lang="en-US" sz="7000" dirty="0" smtClean="0">
                <a:solidFill>
                  <a:schemeClr val="tx1"/>
                </a:solidFill>
              </a:rPr>
              <a:t>the </a:t>
            </a:r>
            <a:r>
              <a:rPr lang="en-US" sz="7000" dirty="0">
                <a:solidFill>
                  <a:schemeClr val="tx1"/>
                </a:solidFill>
              </a:rPr>
              <a:t>recipe for </a:t>
            </a:r>
            <a:r>
              <a:rPr lang="en-US" sz="7000" dirty="0" smtClean="0">
                <a:solidFill>
                  <a:schemeClr val="tx1"/>
                </a:solidFill>
              </a:rPr>
              <a:t>this </a:t>
            </a:r>
            <a:r>
              <a:rPr lang="en-US" sz="7000" dirty="0">
                <a:solidFill>
                  <a:schemeClr val="tx1"/>
                </a:solidFill>
              </a:rPr>
              <a:t>crisis and to </a:t>
            </a:r>
            <a:r>
              <a:rPr lang="en-US" sz="7000" dirty="0" smtClean="0">
                <a:solidFill>
                  <a:schemeClr val="tx1"/>
                </a:solidFill>
              </a:rPr>
              <a:t>avoid other crises </a:t>
            </a:r>
            <a:r>
              <a:rPr lang="en-US" sz="7000" dirty="0">
                <a:solidFill>
                  <a:schemeClr val="tx1"/>
                </a:solidFill>
              </a:rPr>
              <a:t>is not easy to write, </a:t>
            </a:r>
            <a:r>
              <a:rPr lang="en-US" sz="7000" dirty="0" smtClean="0">
                <a:solidFill>
                  <a:schemeClr val="tx1"/>
                </a:solidFill>
              </a:rPr>
              <a:t>there is a need </a:t>
            </a:r>
            <a:r>
              <a:rPr lang="en-US" sz="7000" dirty="0">
                <a:solidFill>
                  <a:schemeClr val="tx1"/>
                </a:solidFill>
              </a:rPr>
              <a:t>to </a:t>
            </a:r>
            <a:r>
              <a:rPr lang="en-US" sz="7000" dirty="0" smtClean="0">
                <a:solidFill>
                  <a:schemeClr val="tx1"/>
                </a:solidFill>
              </a:rPr>
              <a:t>finance real economy, </a:t>
            </a:r>
            <a:r>
              <a:rPr lang="en-US" sz="7000" dirty="0">
                <a:solidFill>
                  <a:schemeClr val="tx1"/>
                </a:solidFill>
              </a:rPr>
              <a:t>there is a need to enhance the thickness of the relations between economic actors, there is a duty to take up the challenge to reach the </a:t>
            </a:r>
            <a:r>
              <a:rPr lang="en-US" sz="7000" dirty="0" smtClean="0">
                <a:solidFill>
                  <a:schemeClr val="tx1"/>
                </a:solidFill>
              </a:rPr>
              <a:t>economic </a:t>
            </a:r>
            <a:r>
              <a:rPr lang="en-US" sz="7000" dirty="0">
                <a:solidFill>
                  <a:schemeClr val="tx1"/>
                </a:solidFill>
              </a:rPr>
              <a:t>and political balance. In a world where complexity is increased and </a:t>
            </a:r>
            <a:r>
              <a:rPr lang="en-US" sz="7000" dirty="0" smtClean="0">
                <a:solidFill>
                  <a:schemeClr val="tx1"/>
                </a:solidFill>
              </a:rPr>
              <a:t>continues </a:t>
            </a:r>
            <a:r>
              <a:rPr lang="en-US" sz="7000" dirty="0">
                <a:solidFill>
                  <a:schemeClr val="tx1"/>
                </a:solidFill>
              </a:rPr>
              <a:t>to grow, there are no perfect rules of good economy, so it is necessary to be cautious and </a:t>
            </a:r>
            <a:r>
              <a:rPr lang="en-US" sz="7000" dirty="0" smtClean="0">
                <a:solidFill>
                  <a:schemeClr val="tx1"/>
                </a:solidFill>
              </a:rPr>
              <a:t>to adapt </a:t>
            </a:r>
            <a:r>
              <a:rPr lang="en-US" sz="7000" dirty="0">
                <a:solidFill>
                  <a:schemeClr val="tx1"/>
                </a:solidFill>
              </a:rPr>
              <a:t>to changes.</a:t>
            </a:r>
            <a:endParaRPr lang="it-IT" sz="7000" dirty="0">
              <a:solidFill>
                <a:schemeClr val="tx1"/>
              </a:solidFill>
            </a:endParaRPr>
          </a:p>
          <a:p>
            <a:endParaRPr lang="it-IT"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icolò\Desktop\crisi-economica1.jpg"/>
          <p:cNvPicPr>
            <a:picLocks noGrp="1" noChangeAspect="1" noChangeArrowheads="1"/>
          </p:cNvPicPr>
          <p:nvPr>
            <p:ph sz="quarter" idx="4294967295"/>
          </p:nvPr>
        </p:nvPicPr>
        <p:blipFill>
          <a:blip r:embed="rId2"/>
          <a:srcRect/>
          <a:stretch>
            <a:fillRect/>
          </a:stretch>
        </p:blipFill>
        <p:spPr bwMode="auto">
          <a:xfrm>
            <a:off x="2500298" y="285728"/>
            <a:ext cx="4000500" cy="2667000"/>
          </a:xfrm>
          <a:prstGeom prst="rect">
            <a:avLst/>
          </a:prstGeom>
          <a:noFill/>
        </p:spPr>
      </p:pic>
      <p:pic>
        <p:nvPicPr>
          <p:cNvPr id="1028" name="Picture 4" descr="http://www.destrablog.eu/wp-content/uploads/2009/07/start-up.bmp"/>
          <p:cNvPicPr>
            <a:picLocks noChangeAspect="1" noChangeArrowheads="1"/>
          </p:cNvPicPr>
          <p:nvPr/>
        </p:nvPicPr>
        <p:blipFill>
          <a:blip r:embed="rId3"/>
          <a:srcRect/>
          <a:stretch>
            <a:fillRect/>
          </a:stretch>
        </p:blipFill>
        <p:spPr bwMode="auto">
          <a:xfrm>
            <a:off x="3428992" y="2928934"/>
            <a:ext cx="2714644" cy="3651987"/>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916832"/>
            <a:ext cx="7772400" cy="1470025"/>
          </a:xfrm>
          <a:solidFill>
            <a:srgbClr val="00B0F0"/>
          </a:solidFill>
        </p:spPr>
        <p:txBody>
          <a:bodyPr>
            <a:normAutofit/>
          </a:bodyPr>
          <a:lstStyle/>
          <a:p>
            <a:r>
              <a:rPr lang="en-US" dirty="0" smtClean="0"/>
              <a:t>CHARITY AND JUSTICE: THE WAY OF DEVELOPMENT</a:t>
            </a:r>
            <a:endParaRPr lang="it-IT" dirty="0"/>
          </a:p>
        </p:txBody>
      </p:sp>
      <p:sp>
        <p:nvSpPr>
          <p:cNvPr id="3" name="Sottotitolo 2"/>
          <p:cNvSpPr>
            <a:spLocks noGrp="1"/>
          </p:cNvSpPr>
          <p:nvPr>
            <p:ph type="subTitle" idx="1"/>
          </p:nvPr>
        </p:nvSpPr>
        <p:spPr/>
        <p:txBody>
          <a:bodyPr>
            <a:normAutofit/>
          </a:bodyPr>
          <a:lstStyle/>
          <a:p>
            <a:r>
              <a:rPr lang="it-IT" dirty="0" err="1" smtClean="0">
                <a:solidFill>
                  <a:schemeClr val="tx1"/>
                </a:solidFill>
              </a:rPr>
              <a:t>Author</a:t>
            </a:r>
            <a:r>
              <a:rPr lang="it-IT" dirty="0" smtClean="0">
                <a:solidFill>
                  <a:schemeClr val="tx1"/>
                </a:solidFill>
              </a:rPr>
              <a:t> </a:t>
            </a:r>
            <a:r>
              <a:rPr lang="it-IT" dirty="0" err="1" smtClean="0">
                <a:solidFill>
                  <a:schemeClr val="tx1"/>
                </a:solidFill>
              </a:rPr>
              <a:t>of</a:t>
            </a:r>
            <a:r>
              <a:rPr lang="it-IT" dirty="0" smtClean="0">
                <a:solidFill>
                  <a:schemeClr val="tx1"/>
                </a:solidFill>
              </a:rPr>
              <a:t> the </a:t>
            </a:r>
            <a:r>
              <a:rPr lang="it-IT" dirty="0" err="1" smtClean="0">
                <a:solidFill>
                  <a:schemeClr val="tx1"/>
                </a:solidFill>
              </a:rPr>
              <a:t>article</a:t>
            </a:r>
            <a:r>
              <a:rPr lang="it-IT" dirty="0" smtClean="0">
                <a:solidFill>
                  <a:schemeClr val="tx1"/>
                </a:solidFill>
              </a:rPr>
              <a:t>:</a:t>
            </a:r>
          </a:p>
          <a:p>
            <a:r>
              <a:rPr lang="it-IT" dirty="0" smtClean="0">
                <a:solidFill>
                  <a:schemeClr val="tx1"/>
                </a:solidFill>
              </a:rPr>
              <a:t>SIMONA BERETTA</a:t>
            </a:r>
          </a:p>
          <a:p>
            <a:endParaRPr lang="it-IT" dirty="0"/>
          </a:p>
        </p:txBody>
      </p:sp>
    </p:spTree>
    <p:extLst>
      <p:ext uri="{BB962C8B-B14F-4D97-AF65-F5344CB8AC3E}">
        <p14:creationId xmlns:p14="http://schemas.microsoft.com/office/powerpoint/2010/main" val="34178052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8229600" cy="1143000"/>
          </a:xfrm>
        </p:spPr>
        <p:txBody>
          <a:bodyPr/>
          <a:lstStyle/>
          <a:p>
            <a:r>
              <a:rPr lang="it-IT" dirty="0" smtClean="0">
                <a:solidFill>
                  <a:schemeClr val="tx2">
                    <a:lumMod val="60000"/>
                    <a:lumOff val="40000"/>
                  </a:schemeClr>
                </a:solidFill>
              </a:rPr>
              <a:t>HUMAN CHARITY</a:t>
            </a:r>
            <a:endParaRPr lang="it-IT" dirty="0">
              <a:solidFill>
                <a:schemeClr val="tx2">
                  <a:lumMod val="60000"/>
                  <a:lumOff val="40000"/>
                </a:schemeClr>
              </a:solidFill>
            </a:endParaRPr>
          </a:p>
        </p:txBody>
      </p:sp>
      <p:sp>
        <p:nvSpPr>
          <p:cNvPr id="3" name="Segnaposto contenuto 2"/>
          <p:cNvSpPr>
            <a:spLocks noGrp="1"/>
          </p:cNvSpPr>
          <p:nvPr>
            <p:ph idx="1"/>
          </p:nvPr>
        </p:nvSpPr>
        <p:spPr>
          <a:xfrm>
            <a:off x="899592" y="980728"/>
            <a:ext cx="6552728" cy="5184576"/>
          </a:xfrm>
        </p:spPr>
        <p:txBody>
          <a:bodyPr>
            <a:noAutofit/>
          </a:bodyPr>
          <a:lstStyle/>
          <a:p>
            <a:pPr algn="just"/>
            <a:r>
              <a:rPr lang="en-US" sz="2800" dirty="0" smtClean="0"/>
              <a:t>CHARITY IS A DISTINCTIVE VALUE WITH GREATER IMPORTANCE THAN JUSTICE;</a:t>
            </a:r>
          </a:p>
          <a:p>
            <a:pPr algn="just"/>
            <a:r>
              <a:rPr lang="en-US" sz="2800" dirty="0" smtClean="0"/>
              <a:t>IT IS A REQUIREMENT CONVENIENT TO BE FOLLOWED AS A SUPPORT FOR THE CONSTRUCTION OF A FAIR SOCIETY IN ORDER TO KEEP ALIVE WITH THE SPIRITUAL DIMENSION;</a:t>
            </a:r>
          </a:p>
          <a:p>
            <a:pPr algn="just"/>
            <a:r>
              <a:rPr lang="en-US" sz="2800" dirty="0" smtClean="0"/>
              <a:t>TODAY,  MAN SUFFERS A CRUSHING OF PERSONALITY IN MORE BRACKETS, (AN EXAMPLE IS HOW PEOPLE BEHAVE IN DIFFERENT SITUATIONS, SUCH AS FREE TIME, LIFE AT HOME, WORK) CREATING OUT OF PEOPLE A MULTIPLE SELF</a:t>
            </a:r>
            <a:r>
              <a:rPr lang="it-IT" sz="2800" dirty="0" smtClean="0"/>
              <a:t>;</a:t>
            </a:r>
            <a:endParaRPr lang="en-US" sz="2800" dirty="0" smtClean="0"/>
          </a:p>
        </p:txBody>
      </p:sp>
    </p:spTree>
    <p:extLst>
      <p:ext uri="{BB962C8B-B14F-4D97-AF65-F5344CB8AC3E}">
        <p14:creationId xmlns:p14="http://schemas.microsoft.com/office/powerpoint/2010/main" val="26345273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323528" y="260648"/>
            <a:ext cx="7344816" cy="6192986"/>
          </a:xfrm>
        </p:spPr>
        <p:txBody>
          <a:bodyPr>
            <a:normAutofit fontScale="85000" lnSpcReduction="10000"/>
          </a:bodyPr>
          <a:lstStyle/>
          <a:p>
            <a:pPr algn="just"/>
            <a:r>
              <a:rPr lang="en-US" dirty="0" smtClean="0"/>
              <a:t>EVEN IF JUSTICE IS NO LONGER RECOGNIZABLE, INJUSTICE IS HOWEVER CLEARLY VISIBLE AND TANGIBLE;</a:t>
            </a:r>
          </a:p>
          <a:p>
            <a:pPr algn="just"/>
            <a:r>
              <a:rPr lang="en-US" dirty="0" smtClean="0"/>
              <a:t>THE DESIRE TO LIVE LIFE IN FULL CANNOT BE PURSUED THROUGH THE ABSENCE OF HUMAN RELATIONSHIPS. ON THE CONTRARY, IT IMPLIES THE CREATION OF A NETWORK OF RELATIONSHIPS AMONG HUMAN BEINGS;</a:t>
            </a:r>
          </a:p>
          <a:p>
            <a:pPr algn="just"/>
            <a:r>
              <a:rPr lang="en-US" dirty="0" smtClean="0"/>
              <a:t>DEEP WITHIN HIS CONSCIENCE, MAN DISCOVERS A LAW WHICH HE HAS NOT LAID UPON HIMSELF BUT WHICH HE MUST OBEY;</a:t>
            </a:r>
          </a:p>
          <a:p>
            <a:pPr algn="just"/>
            <a:r>
              <a:rPr lang="en-US" dirty="0" smtClean="0"/>
              <a:t>MAN HAS THEREFORE A LAW WRITTEN BY GOD IN THE HEART;</a:t>
            </a:r>
          </a:p>
          <a:p>
            <a:pPr algn="just"/>
            <a:r>
              <a:rPr lang="en-US" dirty="0" smtClean="0"/>
              <a:t>CHARITY AND JUSTICE ARE INDISPENSABLE FOUNDATIONS OF SOCIETY;</a:t>
            </a:r>
          </a:p>
          <a:p>
            <a:endParaRPr lang="it-IT" dirty="0"/>
          </a:p>
        </p:txBody>
      </p:sp>
    </p:spTree>
    <p:extLst>
      <p:ext uri="{BB962C8B-B14F-4D97-AF65-F5344CB8AC3E}">
        <p14:creationId xmlns:p14="http://schemas.microsoft.com/office/powerpoint/2010/main" val="38578309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620688"/>
            <a:ext cx="8229600" cy="1143000"/>
          </a:xfrm>
        </p:spPr>
        <p:txBody>
          <a:bodyPr>
            <a:normAutofit fontScale="90000"/>
          </a:bodyPr>
          <a:lstStyle/>
          <a:p>
            <a:r>
              <a:rPr lang="en-US" dirty="0" smtClean="0">
                <a:solidFill>
                  <a:schemeClr val="accent1"/>
                </a:solidFill>
              </a:rPr>
              <a:t>CHURCH AND ECONOMY: A MEETING POINT FOR SOCIAL DEVELOPMENT</a:t>
            </a:r>
            <a:br>
              <a:rPr lang="en-US" dirty="0" smtClean="0">
                <a:solidFill>
                  <a:schemeClr val="accent1"/>
                </a:solidFill>
              </a:rPr>
            </a:br>
            <a:endParaRPr lang="it-IT" dirty="0"/>
          </a:p>
        </p:txBody>
      </p:sp>
      <p:sp>
        <p:nvSpPr>
          <p:cNvPr id="3" name="Segnaposto contenuto 2"/>
          <p:cNvSpPr>
            <a:spLocks noGrp="1"/>
          </p:cNvSpPr>
          <p:nvPr>
            <p:ph idx="1"/>
          </p:nvPr>
        </p:nvSpPr>
        <p:spPr>
          <a:xfrm>
            <a:off x="323528" y="1916832"/>
            <a:ext cx="8229600" cy="4625989"/>
          </a:xfrm>
        </p:spPr>
        <p:txBody>
          <a:bodyPr>
            <a:normAutofit/>
          </a:bodyPr>
          <a:lstStyle/>
          <a:p>
            <a:pPr algn="just"/>
            <a:r>
              <a:rPr lang="en-US" dirty="0" smtClean="0"/>
              <a:t>MAN FINDS ITS BASIS FOR LIFE IN GOD’S REVELATION;</a:t>
            </a:r>
          </a:p>
          <a:p>
            <a:pPr algn="just"/>
            <a:r>
              <a:rPr lang="en-US" dirty="0" smtClean="0"/>
              <a:t>THE SOCIAL DOCTRINE OF THE CHURCH IS INTERESTING FOR ECONOMIC DEVELOPMENT BECAUSE IT IMPLIES A TRADITION OF GOOD BEHAVIOR AND, SO, GOOD RELATION AMONG THE PEOPLE;</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it-IT" dirty="0"/>
          </a:p>
        </p:txBody>
      </p:sp>
    </p:spTree>
    <p:extLst>
      <p:ext uri="{BB962C8B-B14F-4D97-AF65-F5344CB8AC3E}">
        <p14:creationId xmlns:p14="http://schemas.microsoft.com/office/powerpoint/2010/main" val="4090606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2"/>
          <p:cNvSpPr txBox="1">
            <a:spLocks/>
          </p:cNvSpPr>
          <p:nvPr/>
        </p:nvSpPr>
        <p:spPr>
          <a:xfrm>
            <a:off x="714348" y="500042"/>
            <a:ext cx="7572428" cy="6072230"/>
          </a:xfrm>
          <a:prstGeom prst="rect">
            <a:avLst/>
          </a:prstGeom>
        </p:spPr>
        <p:txBody>
          <a:bodyPr vert="horz" lIns="91440" tIns="45720" rIns="91440" bIns="45720" rtlCol="0">
            <a:normAutofit fontScale="92500"/>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This paper is composed</a:t>
            </a:r>
            <a:r>
              <a:rPr kumimoji="0" lang="en-US" sz="3200" b="0" i="0" u="none" strike="noStrike" kern="1200" cap="none" spc="0" normalizeH="0" noProof="0" dirty="0" smtClean="0">
                <a:ln>
                  <a:noFill/>
                </a:ln>
                <a:solidFill>
                  <a:schemeClr val="tx1"/>
                </a:solidFill>
                <a:effectLst/>
                <a:uLnTx/>
                <a:uFillTx/>
                <a:latin typeface="+mn-lt"/>
                <a:ea typeface="+mn-ea"/>
                <a:cs typeface="+mn-cs"/>
              </a:rPr>
              <a:t> of 3 articles written by Simona Beretta, Professor of</a:t>
            </a:r>
            <a:r>
              <a:rPr lang="en-US" sz="3200" dirty="0" smtClean="0"/>
              <a:t> Economic Policy at the “</a:t>
            </a:r>
            <a:r>
              <a:rPr lang="en-US" sz="3200" dirty="0" err="1" smtClean="0"/>
              <a:t>Università</a:t>
            </a:r>
            <a:r>
              <a:rPr lang="en-US" sz="3200" dirty="0" smtClean="0"/>
              <a:t> </a:t>
            </a:r>
            <a:r>
              <a:rPr lang="en-US" sz="3200" dirty="0" err="1" smtClean="0"/>
              <a:t>Cattolica</a:t>
            </a:r>
            <a:r>
              <a:rPr lang="en-US" sz="3200" dirty="0" smtClean="0"/>
              <a:t> del </a:t>
            </a:r>
            <a:r>
              <a:rPr lang="en-US" sz="3200" dirty="0" err="1" smtClean="0"/>
              <a:t>Sacro</a:t>
            </a:r>
            <a:r>
              <a:rPr lang="en-US" sz="3200" dirty="0" smtClean="0"/>
              <a:t> </a:t>
            </a:r>
            <a:r>
              <a:rPr lang="en-US" sz="3200" dirty="0" err="1" smtClean="0"/>
              <a:t>Cuore</a:t>
            </a:r>
            <a:r>
              <a:rPr lang="en-US" sz="3200" dirty="0" smtClean="0"/>
              <a:t>”, in Milan;</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The articles analyze</a:t>
            </a:r>
            <a:r>
              <a:rPr lang="en-US" sz="3200" dirty="0" smtClean="0"/>
              <a:t>, from different points of view, the current situation of the market, focusing on the necessity to get back to a human dimension of the economic action through the reintroduction of some specific </a:t>
            </a:r>
            <a:r>
              <a:rPr lang="en-US" sz="3200" dirty="0" err="1" smtClean="0"/>
              <a:t>antropological</a:t>
            </a:r>
            <a:r>
              <a:rPr lang="en-US" sz="3200" dirty="0" smtClean="0"/>
              <a:t> values such as charity, justice, equality, solidarity, altruism, human relationship and responsible development;</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002234"/>
          </a:xfrm>
        </p:spPr>
        <p:txBody>
          <a:bodyPr>
            <a:normAutofit fontScale="90000"/>
          </a:bodyPr>
          <a:lstStyle/>
          <a:p>
            <a:r>
              <a:rPr lang="en-US" b="1" dirty="0" smtClean="0"/>
              <a:t>The </a:t>
            </a:r>
            <a:r>
              <a:rPr lang="en-US" b="1" dirty="0"/>
              <a:t>credibility of the social doctrine of the church takes on greater force in </a:t>
            </a:r>
            <a:r>
              <a:rPr lang="en-US" b="1" dirty="0" smtClean="0"/>
              <a:t>social facts</a:t>
            </a:r>
            <a:endParaRPr lang="it-IT" b="1" dirty="0"/>
          </a:p>
        </p:txBody>
      </p:sp>
      <p:sp>
        <p:nvSpPr>
          <p:cNvPr id="3" name="Segnaposto contenuto 2"/>
          <p:cNvSpPr>
            <a:spLocks noGrp="1"/>
          </p:cNvSpPr>
          <p:nvPr>
            <p:ph idx="1"/>
          </p:nvPr>
        </p:nvSpPr>
        <p:spPr>
          <a:xfrm>
            <a:off x="457200" y="2636912"/>
            <a:ext cx="8219256" cy="3489251"/>
          </a:xfrm>
        </p:spPr>
        <p:txBody>
          <a:bodyPr>
            <a:normAutofit fontScale="92500" lnSpcReduction="20000"/>
          </a:bodyPr>
          <a:lstStyle/>
          <a:p>
            <a:r>
              <a:rPr lang="en-US" dirty="0" smtClean="0"/>
              <a:t>IN ORDER TO DEVELOP A NEW WAY TO ENTER IN RELATIONSHIP WITH OTHERS, JUSTICE CAN BE THE RIGHT PATH;</a:t>
            </a:r>
          </a:p>
          <a:p>
            <a:r>
              <a:rPr lang="en-US" dirty="0" smtClean="0"/>
              <a:t>JUSTICE IS A GIFT AND IT IS ALSO ONE OF THE FOUR CARDINAL VIRTUES;</a:t>
            </a:r>
          </a:p>
          <a:p>
            <a:r>
              <a:rPr lang="en-US" dirty="0" smtClean="0"/>
              <a:t>CHRISTIAN FAITH HAS ALWAYS BEEN THE PUSH THAT PROMOTED SOCIAL AND ECONOMIC DEVELOPMENT;</a:t>
            </a:r>
          </a:p>
          <a:p>
            <a:endParaRPr lang="it-IT" dirty="0"/>
          </a:p>
        </p:txBody>
      </p:sp>
    </p:spTree>
    <p:extLst>
      <p:ext uri="{BB962C8B-B14F-4D97-AF65-F5344CB8AC3E}">
        <p14:creationId xmlns:p14="http://schemas.microsoft.com/office/powerpoint/2010/main" val="10069018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b="1" dirty="0" smtClean="0"/>
              <a:t>JUSTICE IS A HABITUAL AND FIRM DISPOSITION TO DO GOOD</a:t>
            </a:r>
            <a:endParaRPr lang="it-IT" b="1" dirty="0"/>
          </a:p>
        </p:txBody>
      </p:sp>
      <p:sp>
        <p:nvSpPr>
          <p:cNvPr id="3" name="Segnaposto contenuto 2"/>
          <p:cNvSpPr>
            <a:spLocks noGrp="1"/>
          </p:cNvSpPr>
          <p:nvPr>
            <p:ph idx="1"/>
          </p:nvPr>
        </p:nvSpPr>
        <p:spPr>
          <a:xfrm>
            <a:off x="755576" y="1772816"/>
            <a:ext cx="7704856" cy="4525963"/>
          </a:xfrm>
        </p:spPr>
        <p:txBody>
          <a:bodyPr>
            <a:normAutofit fontScale="85000" lnSpcReduction="10000"/>
          </a:bodyPr>
          <a:lstStyle/>
          <a:p>
            <a:r>
              <a:rPr lang="en-US" dirty="0" smtClean="0"/>
              <a:t>THIS VALUE PROMOTES THE AUTHENTIC DEVELOPMENT OF THE PERSON AND IS THE CRITERION FOR EVALUATING ECONOMIC, POLITICAL AND CULTURAL STRUCTURES AND INSTITUTIONS;</a:t>
            </a:r>
          </a:p>
          <a:p>
            <a:pPr algn="just"/>
            <a:r>
              <a:rPr lang="en-US" dirty="0" smtClean="0"/>
              <a:t>IN SOCIAL CONTEXT JUSTICE IS A CONDITION SUITABLE TO REGULATE HUMAN RELATIONSHIPS;</a:t>
            </a:r>
          </a:p>
          <a:p>
            <a:pPr algn="just"/>
            <a:r>
              <a:rPr lang="en-US" dirty="0" smtClean="0"/>
              <a:t> JUSTICE AND CHARITY ARE THE TRUE DIRECTIONS WHICH ARE DESIRABLE TO RECONCILE HUMAN RELATIONSHIPS AND RECOGNIZE HUMAN RIGHTS AND DIGNITY;</a:t>
            </a:r>
            <a:endParaRPr lang="it-IT" dirty="0"/>
          </a:p>
        </p:txBody>
      </p:sp>
    </p:spTree>
    <p:extLst>
      <p:ext uri="{BB962C8B-B14F-4D97-AF65-F5344CB8AC3E}">
        <p14:creationId xmlns:p14="http://schemas.microsoft.com/office/powerpoint/2010/main" val="26073283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714202"/>
          </a:xfrm>
        </p:spPr>
        <p:txBody>
          <a:bodyPr>
            <a:noAutofit/>
          </a:bodyPr>
          <a:lstStyle/>
          <a:p>
            <a:r>
              <a:rPr lang="en-US" sz="4000" b="1" dirty="0" smtClean="0"/>
              <a:t>WHEN THERE IS DISPARITY AMONG THE PEOPLE, THE CONSEQUENCE IS MARGINALIZATION</a:t>
            </a:r>
            <a:endParaRPr lang="it-IT" sz="4000" b="1" dirty="0"/>
          </a:p>
        </p:txBody>
      </p:sp>
      <p:sp>
        <p:nvSpPr>
          <p:cNvPr id="3" name="Segnaposto contenuto 2"/>
          <p:cNvSpPr>
            <a:spLocks noGrp="1"/>
          </p:cNvSpPr>
          <p:nvPr>
            <p:ph idx="1"/>
          </p:nvPr>
        </p:nvSpPr>
        <p:spPr>
          <a:xfrm>
            <a:off x="467544" y="2348880"/>
            <a:ext cx="8229600" cy="4281339"/>
          </a:xfrm>
        </p:spPr>
        <p:txBody>
          <a:bodyPr>
            <a:normAutofit fontScale="85000" lnSpcReduction="20000"/>
          </a:bodyPr>
          <a:lstStyle/>
          <a:p>
            <a:pPr algn="just"/>
            <a:r>
              <a:rPr lang="en-US" dirty="0" smtClean="0"/>
              <a:t>SOCIAL JUSTICE REQUIRES POLICIES THAT PROMOTE SOCIAL PARTICIPATION AND ALLOW PEOPLE TO ELIMINATE SOCIAL INEQUALITIES IN ORDER TO BECOME SOCIALLY EQUAL;</a:t>
            </a:r>
          </a:p>
          <a:p>
            <a:pPr algn="just"/>
            <a:r>
              <a:rPr lang="en-US" dirty="0" smtClean="0"/>
              <a:t>THE AIM OF THE SOCIAL DOCTRINE OF THE CHURCH IS TO HAVE SOLIDARITY AMONG PEOPLE, WITHOUT MARGINALIZATION,  IN ORDER TO TEND TO A LEGAL JUSTICE;</a:t>
            </a:r>
          </a:p>
          <a:p>
            <a:pPr algn="just"/>
            <a:r>
              <a:rPr lang="en-US" dirty="0" smtClean="0"/>
              <a:t>ONLY A SOCIETY BASED ON CHRISTIAN VALUES ​​CAN ENCOURAGE THE RIGHT RELATIONSHIPS BETWEEN PEOPLE;</a:t>
            </a:r>
          </a:p>
          <a:p>
            <a:pPr algn="just"/>
            <a:endParaRPr lang="it-IT" dirty="0"/>
          </a:p>
        </p:txBody>
      </p:sp>
    </p:spTree>
    <p:extLst>
      <p:ext uri="{BB962C8B-B14F-4D97-AF65-F5344CB8AC3E}">
        <p14:creationId xmlns:p14="http://schemas.microsoft.com/office/powerpoint/2010/main" val="30963659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498178"/>
          </a:xfrm>
        </p:spPr>
        <p:txBody>
          <a:bodyPr>
            <a:noAutofit/>
          </a:bodyPr>
          <a:lstStyle/>
          <a:p>
            <a:r>
              <a:rPr lang="en-US" sz="4000" b="1" dirty="0" smtClean="0"/>
              <a:t>IT IS NECESSARY TO BUILD A SOCIAL AND STATAL SET OF RULES IF WE WANT TO HAVE EQUALITY IN SOCIETY</a:t>
            </a:r>
            <a:endParaRPr lang="it-IT" sz="4000" b="1" dirty="0"/>
          </a:p>
        </p:txBody>
      </p:sp>
      <p:sp>
        <p:nvSpPr>
          <p:cNvPr id="3" name="Segnaposto contenuto 2"/>
          <p:cNvSpPr>
            <a:spLocks noGrp="1"/>
          </p:cNvSpPr>
          <p:nvPr>
            <p:ph idx="1"/>
          </p:nvPr>
        </p:nvSpPr>
        <p:spPr>
          <a:xfrm>
            <a:off x="395536" y="2204864"/>
            <a:ext cx="8229600" cy="4281339"/>
          </a:xfrm>
        </p:spPr>
        <p:txBody>
          <a:bodyPr>
            <a:normAutofit fontScale="92500" lnSpcReduction="10000"/>
          </a:bodyPr>
          <a:lstStyle/>
          <a:p>
            <a:pPr algn="just"/>
            <a:r>
              <a:rPr lang="en-US" dirty="0" smtClean="0"/>
              <a:t>IN ORDER TO PURSUE THIS AIM, IT IS NECESSARY TO FOLLOW THE SOCIAL DOCTRINE OF THE CHURCH;</a:t>
            </a:r>
          </a:p>
          <a:p>
            <a:pPr algn="just"/>
            <a:r>
              <a:rPr lang="en-US" dirty="0" smtClean="0"/>
              <a:t>THE CHURCH SUGGESTS TO CREATE RIGHT INSTITUTIONS IN ORDER TO PROVIDE PEOPLE WITH THEIR EFFECTIVE NEEDS. THESE SOCIAL INSTITUTIONS NEED TO BE CONTINUOUSLY REGENERATED, AND MORAL CONSENSUS THAT SUPPORTS THEM MUST ALSO BE REGENERATED;</a:t>
            </a:r>
            <a:endParaRPr lang="it-IT" dirty="0"/>
          </a:p>
        </p:txBody>
      </p:sp>
    </p:spTree>
    <p:extLst>
      <p:ext uri="{BB962C8B-B14F-4D97-AF65-F5344CB8AC3E}">
        <p14:creationId xmlns:p14="http://schemas.microsoft.com/office/powerpoint/2010/main" val="26338791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908720"/>
            <a:ext cx="8229600" cy="2079104"/>
          </a:xfrm>
        </p:spPr>
        <p:txBody>
          <a:bodyPr>
            <a:noAutofit/>
          </a:bodyPr>
          <a:lstStyle/>
          <a:p>
            <a:r>
              <a:rPr lang="en-US" sz="4000" b="1" dirty="0" smtClean="0"/>
              <a:t>JUSTICE IS NOT ONLY ABOUT STRUCTURES AS SUCH BUT PASSES THROUGH HUMAN FREEDOM EXERCISED IN CONCRETE SITUATIONS</a:t>
            </a:r>
            <a:endParaRPr lang="it-IT" sz="4000" b="1" dirty="0"/>
          </a:p>
        </p:txBody>
      </p:sp>
      <p:sp>
        <p:nvSpPr>
          <p:cNvPr id="3" name="Segnaposto contenuto 2"/>
          <p:cNvSpPr>
            <a:spLocks noGrp="1"/>
          </p:cNvSpPr>
          <p:nvPr>
            <p:ph idx="1"/>
          </p:nvPr>
        </p:nvSpPr>
        <p:spPr>
          <a:xfrm>
            <a:off x="467544" y="4077072"/>
            <a:ext cx="8229600" cy="2376264"/>
          </a:xfrm>
        </p:spPr>
        <p:txBody>
          <a:bodyPr>
            <a:normAutofit/>
          </a:bodyPr>
          <a:lstStyle/>
          <a:p>
            <a:r>
              <a:rPr lang="en-US" dirty="0" smtClean="0"/>
              <a:t>SPIRITUAL JUSTICE MUST GO HAND IN HAND WITH LEGAL JUSTICE, IN ORDER TO GENERATE A WELFARE STATE PRONE TO THE DEVELOPMENT AND WELL-BEING;</a:t>
            </a:r>
            <a:endParaRPr lang="it-IT" dirty="0"/>
          </a:p>
        </p:txBody>
      </p:sp>
    </p:spTree>
    <p:extLst>
      <p:ext uri="{BB962C8B-B14F-4D97-AF65-F5344CB8AC3E}">
        <p14:creationId xmlns:p14="http://schemas.microsoft.com/office/powerpoint/2010/main" val="21173064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548680"/>
            <a:ext cx="8229600" cy="5894115"/>
          </a:xfrm>
        </p:spPr>
        <p:txBody>
          <a:bodyPr>
            <a:normAutofit fontScale="92500" lnSpcReduction="20000"/>
          </a:bodyPr>
          <a:lstStyle/>
          <a:p>
            <a:r>
              <a:rPr lang="en-US" b="1" dirty="0" smtClean="0"/>
              <a:t>SO FAR, SOCIAL SCIENTISTS AND ECONOMISTS HAVE NOT BEEN ABLE TO ARRIVE AT MEANINGFUL CONCLUSIONS ON THE PROPER MECHANISMS OF SOCIAL DEVELOPMENT;</a:t>
            </a:r>
          </a:p>
          <a:p>
            <a:endParaRPr lang="en-US" dirty="0" smtClean="0"/>
          </a:p>
          <a:p>
            <a:r>
              <a:rPr lang="en-US" dirty="0" smtClean="0"/>
              <a:t>THE ECONOMISTS HAVE NOT YET BEEN ABLE TO FIND A GOOD PATH FOR A DURABLE GROWTH OF THE MARKET AND ECONOMY: THERE ARE NO RECIPES SAFE FOR INCREASING THE PRODUCTION OF MATERIAL GOODS AND SERVICES MEASURED BY THE GROSS DOMESTIC PRODUCT;</a:t>
            </a:r>
          </a:p>
          <a:p>
            <a:r>
              <a:rPr lang="en-US" dirty="0" smtClean="0"/>
              <a:t>HOWEVER, ECONOMIC EXPERIENCE CONFIRMS THAT IT IS POSSIBLE TO PRODUCE IN A SUSTAINABLE AND DURABLE WAY WITH THE MOTIVATION OF THE WORKERS;</a:t>
            </a:r>
          </a:p>
        </p:txBody>
      </p:sp>
    </p:spTree>
    <p:extLst>
      <p:ext uri="{BB962C8B-B14F-4D97-AF65-F5344CB8AC3E}">
        <p14:creationId xmlns:p14="http://schemas.microsoft.com/office/powerpoint/2010/main" val="19500915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C</a:t>
            </a:r>
            <a:r>
              <a:rPr lang="it-IT" dirty="0" err="1" smtClean="0"/>
              <a:t>onclusion</a:t>
            </a:r>
            <a:endParaRPr lang="it-IT" dirty="0"/>
          </a:p>
        </p:txBody>
      </p:sp>
      <p:sp>
        <p:nvSpPr>
          <p:cNvPr id="3" name="Segnaposto contenuto 2"/>
          <p:cNvSpPr>
            <a:spLocks noGrp="1"/>
          </p:cNvSpPr>
          <p:nvPr>
            <p:ph idx="1"/>
          </p:nvPr>
        </p:nvSpPr>
        <p:spPr/>
        <p:txBody>
          <a:bodyPr>
            <a:normAutofit lnSpcReduction="10000"/>
          </a:bodyPr>
          <a:lstStyle/>
          <a:p>
            <a:pPr lvl="0"/>
            <a:r>
              <a:rPr lang="en-US" sz="2800" dirty="0">
                <a:solidFill>
                  <a:prstClr val="black"/>
                </a:solidFill>
              </a:rPr>
              <a:t>What we wish to express and share in this report is the need to create a welfare state that has requirements and foundations based on the reinstatement of Christian values​​, to ensure that the social and economic development, take by force characteristics of social solidarity and generosity , so that the family unit is the basis of society and that the economic development of modern civilization, take place around the nucleus that has always characterized the European continent: the Christian Family</a:t>
            </a:r>
            <a:endParaRPr lang="it-IT" sz="2800">
              <a:solidFill>
                <a:prstClr val="black"/>
              </a:solidFill>
            </a:endParaRPr>
          </a:p>
          <a:p>
            <a:endParaRPr lang="it-IT"/>
          </a:p>
        </p:txBody>
      </p:sp>
    </p:spTree>
    <p:extLst>
      <p:ext uri="{BB962C8B-B14F-4D97-AF65-F5344CB8AC3E}">
        <p14:creationId xmlns:p14="http://schemas.microsoft.com/office/powerpoint/2010/main" val="29260321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85720" y="1571612"/>
            <a:ext cx="8280920" cy="3758063"/>
          </a:xfrm>
        </p:spPr>
        <p:txBody>
          <a:bodyPr>
            <a:noAutofit/>
          </a:bodyPr>
          <a:lstStyle/>
          <a:p>
            <a:r>
              <a:rPr lang="it-IT" sz="5400" dirty="0" smtClean="0">
                <a:solidFill>
                  <a:srgbClr val="0033CC"/>
                </a:solidFill>
              </a:rPr>
              <a:t>PER UNA FINANZA AMICA DELLA PERSONA. </a:t>
            </a:r>
            <a:br>
              <a:rPr lang="it-IT" sz="5400" dirty="0" smtClean="0">
                <a:solidFill>
                  <a:srgbClr val="0033CC"/>
                </a:solidFill>
              </a:rPr>
            </a:br>
            <a:r>
              <a:rPr lang="it-IT" sz="5400" dirty="0" smtClean="0">
                <a:solidFill>
                  <a:srgbClr val="0033CC"/>
                </a:solidFill>
              </a:rPr>
              <a:t>SVILUPPO LOCALE E GLOBALE</a:t>
            </a:r>
            <a:endParaRPr lang="it-IT" sz="5400" dirty="0">
              <a:solidFill>
                <a:srgbClr val="0033CC"/>
              </a:solidFill>
            </a:endParaRPr>
          </a:p>
        </p:txBody>
      </p:sp>
      <p:sp>
        <p:nvSpPr>
          <p:cNvPr id="3" name="Sottotitolo 2"/>
          <p:cNvSpPr>
            <a:spLocks noGrp="1"/>
          </p:cNvSpPr>
          <p:nvPr>
            <p:ph type="subTitle" idx="1"/>
          </p:nvPr>
        </p:nvSpPr>
        <p:spPr>
          <a:xfrm>
            <a:off x="1331640" y="620688"/>
            <a:ext cx="6400800" cy="1752600"/>
          </a:xfrm>
        </p:spPr>
        <p:txBody>
          <a:bodyPr>
            <a:normAutofit/>
          </a:bodyPr>
          <a:lstStyle/>
          <a:p>
            <a:r>
              <a:rPr lang="it-IT" sz="2800" i="1" dirty="0" smtClean="0">
                <a:solidFill>
                  <a:schemeClr val="tx1"/>
                </a:solidFill>
              </a:rPr>
              <a:t>Sfide e prospettive dello sviluppo economico «sostenibile»</a:t>
            </a:r>
          </a:p>
          <a:p>
            <a:endParaRPr lang="it-IT" sz="2000" dirty="0">
              <a:solidFill>
                <a:schemeClr val="tx1"/>
              </a:solidFill>
            </a:endParaRPr>
          </a:p>
        </p:txBody>
      </p:sp>
      <p:sp>
        <p:nvSpPr>
          <p:cNvPr id="4" name="CasellaDiTesto 3"/>
          <p:cNvSpPr txBox="1"/>
          <p:nvPr/>
        </p:nvSpPr>
        <p:spPr>
          <a:xfrm>
            <a:off x="395536" y="4941168"/>
            <a:ext cx="7776864" cy="1471172"/>
          </a:xfrm>
          <a:prstGeom prst="rect">
            <a:avLst/>
          </a:prstGeom>
          <a:noFill/>
        </p:spPr>
        <p:txBody>
          <a:bodyPr wrap="square" rtlCol="0">
            <a:spAutoFit/>
          </a:bodyPr>
          <a:lstStyle/>
          <a:p>
            <a:pPr lvl="0" algn="just">
              <a:spcBef>
                <a:spcPct val="20000"/>
              </a:spcBef>
            </a:pPr>
            <a:endParaRPr lang="it-IT" sz="3200" dirty="0">
              <a:solidFill>
                <a:prstClr val="black"/>
              </a:solidFill>
            </a:endParaRPr>
          </a:p>
          <a:p>
            <a:pPr lvl="0" algn="just">
              <a:spcBef>
                <a:spcPct val="20000"/>
              </a:spcBef>
            </a:pPr>
            <a:r>
              <a:rPr lang="it-IT" sz="2400" b="1" dirty="0" smtClean="0">
                <a:solidFill>
                  <a:prstClr val="black"/>
                </a:solidFill>
              </a:rPr>
              <a:t>           </a:t>
            </a:r>
            <a:r>
              <a:rPr lang="it-IT" sz="2400" b="1" dirty="0" err="1" smtClean="0">
                <a:solidFill>
                  <a:prstClr val="black"/>
                </a:solidFill>
              </a:rPr>
              <a:t>Authors</a:t>
            </a:r>
            <a:r>
              <a:rPr lang="it-IT" sz="2400" b="1" dirty="0" smtClean="0">
                <a:solidFill>
                  <a:prstClr val="black"/>
                </a:solidFill>
              </a:rPr>
              <a:t> of the </a:t>
            </a:r>
            <a:r>
              <a:rPr lang="it-IT" sz="2400" b="1" dirty="0" err="1" smtClean="0">
                <a:solidFill>
                  <a:prstClr val="black"/>
                </a:solidFill>
              </a:rPr>
              <a:t>paper</a:t>
            </a:r>
            <a:r>
              <a:rPr lang="it-IT" sz="2400" b="1" dirty="0" smtClean="0">
                <a:solidFill>
                  <a:prstClr val="black"/>
                </a:solidFill>
              </a:rPr>
              <a:t>:  Simona Beretta, Lorenzo Caprio</a:t>
            </a:r>
          </a:p>
          <a:p>
            <a:pPr lvl="0" algn="just">
              <a:spcBef>
                <a:spcPct val="20000"/>
              </a:spcBef>
            </a:pPr>
            <a:r>
              <a:rPr lang="it-IT" sz="2400" b="1" dirty="0" smtClean="0">
                <a:solidFill>
                  <a:prstClr val="black"/>
                </a:solidFill>
              </a:rPr>
              <a:t>	          Date </a:t>
            </a:r>
            <a:r>
              <a:rPr lang="it-IT" sz="2400" b="1" dirty="0">
                <a:solidFill>
                  <a:prstClr val="black"/>
                </a:solidFill>
              </a:rPr>
              <a:t>of </a:t>
            </a:r>
            <a:r>
              <a:rPr lang="it-IT" sz="2400" b="1" dirty="0" err="1">
                <a:solidFill>
                  <a:prstClr val="black"/>
                </a:solidFill>
              </a:rPr>
              <a:t>A</a:t>
            </a:r>
            <a:r>
              <a:rPr lang="it-IT" sz="2400" b="1" dirty="0" err="1" smtClean="0">
                <a:solidFill>
                  <a:prstClr val="black"/>
                </a:solidFill>
              </a:rPr>
              <a:t>rticle</a:t>
            </a:r>
            <a:r>
              <a:rPr lang="it-IT" sz="2400" b="1" dirty="0" smtClean="0">
                <a:solidFill>
                  <a:prstClr val="black"/>
                </a:solidFill>
              </a:rPr>
              <a:t>:</a:t>
            </a:r>
            <a:r>
              <a:rPr lang="it-IT" sz="2400" b="1" dirty="0">
                <a:solidFill>
                  <a:prstClr val="black"/>
                </a:solidFill>
              </a:rPr>
              <a:t>  </a:t>
            </a:r>
            <a:r>
              <a:rPr lang="it-IT" sz="2400" b="1" dirty="0" smtClean="0">
                <a:solidFill>
                  <a:prstClr val="black"/>
                </a:solidFill>
              </a:rPr>
              <a:t>27 </a:t>
            </a:r>
            <a:r>
              <a:rPr lang="it-IT" sz="2400" b="1" dirty="0" err="1">
                <a:solidFill>
                  <a:prstClr val="black"/>
                </a:solidFill>
              </a:rPr>
              <a:t>may</a:t>
            </a:r>
            <a:r>
              <a:rPr lang="it-IT" sz="2400" b="1" dirty="0">
                <a:solidFill>
                  <a:prstClr val="black"/>
                </a:solidFill>
              </a:rPr>
              <a:t> 2010</a:t>
            </a:r>
          </a:p>
        </p:txBody>
      </p:sp>
    </p:spTree>
    <p:extLst>
      <p:ext uri="{BB962C8B-B14F-4D97-AF65-F5344CB8AC3E}">
        <p14:creationId xmlns:p14="http://schemas.microsoft.com/office/powerpoint/2010/main" val="39760566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6120680"/>
          </a:xfrm>
        </p:spPr>
        <p:txBody>
          <a:bodyPr>
            <a:normAutofit/>
          </a:bodyPr>
          <a:lstStyle/>
          <a:p>
            <a:pPr marL="0" indent="0">
              <a:buNone/>
            </a:pPr>
            <a:r>
              <a:rPr lang="en-US" sz="2800" dirty="0" smtClean="0"/>
              <a:t>1.</a:t>
            </a:r>
          </a:p>
          <a:p>
            <a:r>
              <a:rPr lang="en-US" sz="2800" dirty="0" smtClean="0"/>
              <a:t>This </a:t>
            </a:r>
            <a:r>
              <a:rPr lang="en-US" sz="2800" dirty="0"/>
              <a:t>p</a:t>
            </a:r>
            <a:r>
              <a:rPr lang="en-US" sz="2800" dirty="0" smtClean="0"/>
              <a:t>aper starts with considerations about the distance between </a:t>
            </a:r>
            <a:r>
              <a:rPr lang="en-US" sz="2800" b="1" dirty="0" smtClean="0"/>
              <a:t>PEOPLE who work in the real economy</a:t>
            </a:r>
            <a:r>
              <a:rPr lang="en-US" sz="2800" dirty="0" smtClean="0"/>
              <a:t> and </a:t>
            </a:r>
            <a:r>
              <a:rPr lang="en-US" sz="2800" b="1" dirty="0" smtClean="0"/>
              <a:t>FINANCIAL OPERATIONS of financial operators</a:t>
            </a:r>
            <a:r>
              <a:rPr lang="en-US" sz="2800" dirty="0" smtClean="0"/>
              <a:t>. People critique and claim for sanctions against the latter;</a:t>
            </a:r>
          </a:p>
          <a:p>
            <a:pPr marL="0" indent="0">
              <a:buNone/>
            </a:pPr>
            <a:endParaRPr lang="en-US" sz="2800" dirty="0" smtClean="0"/>
          </a:p>
          <a:p>
            <a:r>
              <a:rPr lang="en-US" sz="2800" dirty="0" smtClean="0"/>
              <a:t>Two </a:t>
            </a:r>
            <a:r>
              <a:rPr lang="en-US" sz="2800" dirty="0"/>
              <a:t>p</a:t>
            </a:r>
            <a:r>
              <a:rPr lang="en-US" sz="2800" dirty="0" smtClean="0"/>
              <a:t>oints of view of the responsibility for the financial crisis:</a:t>
            </a:r>
          </a:p>
          <a:p>
            <a:pPr marL="0" indent="0">
              <a:buNone/>
            </a:pPr>
            <a:r>
              <a:rPr lang="en-US" sz="2800" dirty="0" smtClean="0"/>
              <a:t>	1) who promoted financial operations;</a:t>
            </a:r>
          </a:p>
          <a:p>
            <a:pPr marL="0" indent="0">
              <a:buNone/>
            </a:pPr>
            <a:r>
              <a:rPr lang="en-US" sz="2800" dirty="0" smtClean="0"/>
              <a:t>	2) whole series of circumstances and decisions   	     that lead to the crisis;</a:t>
            </a:r>
          </a:p>
          <a:p>
            <a:endParaRPr lang="en-US" sz="1800" dirty="0"/>
          </a:p>
        </p:txBody>
      </p:sp>
      <p:sp>
        <p:nvSpPr>
          <p:cNvPr id="5" name="Segnaposto numero diapositiva 4"/>
          <p:cNvSpPr>
            <a:spLocks noGrp="1"/>
          </p:cNvSpPr>
          <p:nvPr>
            <p:ph type="sldNum" sz="quarter" idx="12"/>
          </p:nvPr>
        </p:nvSpPr>
        <p:spPr/>
        <p:txBody>
          <a:bodyPr>
            <a:normAutofit/>
          </a:bodyPr>
          <a:lstStyle/>
          <a:p>
            <a:fld id="{95662974-6410-4343-AB28-EFBD7E3F3E68}" type="slidenum">
              <a:rPr lang="it-IT" smtClean="0"/>
              <a:pPr/>
              <a:t>28</a:t>
            </a:fld>
            <a:endParaRPr lang="it-IT"/>
          </a:p>
        </p:txBody>
      </p:sp>
    </p:spTree>
    <p:extLst>
      <p:ext uri="{BB962C8B-B14F-4D97-AF65-F5344CB8AC3E}">
        <p14:creationId xmlns:p14="http://schemas.microsoft.com/office/powerpoint/2010/main" val="16638068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6552" y="188640"/>
            <a:ext cx="9036496" cy="6769503"/>
          </a:xfrm>
        </p:spPr>
        <p:txBody>
          <a:bodyPr>
            <a:noAutofit/>
          </a:bodyPr>
          <a:lstStyle/>
          <a:p>
            <a:pPr marL="0" lvl="0" indent="0" algn="just">
              <a:buNone/>
            </a:pPr>
            <a:r>
              <a:rPr lang="en-US" sz="2400" dirty="0" smtClean="0">
                <a:solidFill>
                  <a:prstClr val="black"/>
                </a:solidFill>
              </a:rPr>
              <a:t>	(1) </a:t>
            </a:r>
            <a:r>
              <a:rPr lang="en-US" sz="2400" b="1" dirty="0" smtClean="0">
                <a:solidFill>
                  <a:prstClr val="black"/>
                </a:solidFill>
              </a:rPr>
              <a:t>WHO PROMOTED FINANCIAL OPERATIONS </a:t>
            </a:r>
          </a:p>
          <a:p>
            <a:pPr marL="0" lvl="0" indent="0" algn="just">
              <a:buNone/>
            </a:pPr>
            <a:r>
              <a:rPr lang="en-US" sz="2400" b="1" dirty="0">
                <a:solidFill>
                  <a:prstClr val="black"/>
                </a:solidFill>
              </a:rPr>
              <a:t>	</a:t>
            </a:r>
            <a:r>
              <a:rPr lang="en-US" sz="2400" dirty="0" smtClean="0">
                <a:solidFill>
                  <a:prstClr val="black"/>
                </a:solidFill>
              </a:rPr>
              <a:t>Crisis caused by collapse </a:t>
            </a:r>
            <a:r>
              <a:rPr lang="en-US" sz="2400" dirty="0">
                <a:solidFill>
                  <a:prstClr val="black"/>
                </a:solidFill>
              </a:rPr>
              <a:t>of securities representing house </a:t>
            </a:r>
            <a:r>
              <a:rPr lang="en-US" sz="2400" dirty="0" smtClean="0">
                <a:solidFill>
                  <a:prstClr val="black"/>
                </a:solidFill>
              </a:rPr>
              <a:t>	mortgages issued </a:t>
            </a:r>
            <a:r>
              <a:rPr lang="en-US" sz="2400" dirty="0">
                <a:solidFill>
                  <a:prstClr val="black"/>
                </a:solidFill>
              </a:rPr>
              <a:t>in the USA market </a:t>
            </a:r>
            <a:r>
              <a:rPr lang="en-US" sz="2400" dirty="0" smtClean="0">
                <a:solidFill>
                  <a:prstClr val="black"/>
                </a:solidFill>
              </a:rPr>
              <a:t> + </a:t>
            </a:r>
            <a:r>
              <a:rPr lang="en-US" sz="2400" dirty="0">
                <a:solidFill>
                  <a:prstClr val="black"/>
                </a:solidFill>
              </a:rPr>
              <a:t>awareness of </a:t>
            </a:r>
            <a:r>
              <a:rPr lang="en-US" sz="2400" dirty="0" smtClean="0">
                <a:solidFill>
                  <a:prstClr val="black"/>
                </a:solidFill>
              </a:rPr>
              <a:t>the 	banks </a:t>
            </a:r>
            <a:r>
              <a:rPr lang="en-US" sz="2400" dirty="0">
                <a:solidFill>
                  <a:prstClr val="black"/>
                </a:solidFill>
              </a:rPr>
              <a:t>of the </a:t>
            </a:r>
            <a:r>
              <a:rPr lang="en-US" sz="2400" dirty="0" smtClean="0">
                <a:solidFill>
                  <a:prstClr val="black"/>
                </a:solidFill>
              </a:rPr>
              <a:t>huge </a:t>
            </a:r>
            <a:r>
              <a:rPr lang="en-US" sz="2400" dirty="0">
                <a:solidFill>
                  <a:prstClr val="black"/>
                </a:solidFill>
              </a:rPr>
              <a:t>risk of buyers of these </a:t>
            </a:r>
            <a:r>
              <a:rPr lang="en-US" sz="2400" dirty="0" smtClean="0">
                <a:solidFill>
                  <a:prstClr val="black"/>
                </a:solidFill>
              </a:rPr>
              <a:t>securities 	opposed to 	the common </a:t>
            </a:r>
            <a:r>
              <a:rPr lang="en-US" sz="2400" dirty="0">
                <a:solidFill>
                  <a:prstClr val="black"/>
                </a:solidFill>
              </a:rPr>
              <a:t>perception of </a:t>
            </a:r>
            <a:r>
              <a:rPr lang="en-US" sz="2400" dirty="0" smtClean="0">
                <a:solidFill>
                  <a:prstClr val="black"/>
                </a:solidFill>
              </a:rPr>
              <a:t>investors </a:t>
            </a:r>
            <a:r>
              <a:rPr lang="en-US" sz="2400" dirty="0">
                <a:solidFill>
                  <a:prstClr val="black"/>
                </a:solidFill>
              </a:rPr>
              <a:t>+ </a:t>
            </a:r>
            <a:r>
              <a:rPr lang="en-US" sz="2400" dirty="0" smtClean="0">
                <a:solidFill>
                  <a:prstClr val="black"/>
                </a:solidFill>
              </a:rPr>
              <a:t>responsibility </a:t>
            </a:r>
            <a:r>
              <a:rPr lang="en-US" sz="2400" dirty="0">
                <a:solidFill>
                  <a:prstClr val="black"/>
                </a:solidFill>
              </a:rPr>
              <a:t>of rating  </a:t>
            </a:r>
            <a:r>
              <a:rPr lang="en-US" sz="2400" dirty="0" smtClean="0">
                <a:solidFill>
                  <a:prstClr val="black"/>
                </a:solidFill>
              </a:rPr>
              <a:t>	agencies </a:t>
            </a:r>
            <a:r>
              <a:rPr lang="en-US" sz="2400" dirty="0">
                <a:solidFill>
                  <a:prstClr val="black"/>
                </a:solidFill>
              </a:rPr>
              <a:t>who had </a:t>
            </a:r>
            <a:r>
              <a:rPr lang="en-US" sz="2400" dirty="0" smtClean="0">
                <a:solidFill>
                  <a:prstClr val="black"/>
                </a:solidFill>
              </a:rPr>
              <a:t>interest </a:t>
            </a:r>
            <a:r>
              <a:rPr lang="en-US" sz="2400" dirty="0">
                <a:solidFill>
                  <a:prstClr val="black"/>
                </a:solidFill>
              </a:rPr>
              <a:t>to issue </a:t>
            </a:r>
            <a:r>
              <a:rPr lang="en-US" sz="2400" dirty="0" smtClean="0">
                <a:solidFill>
                  <a:prstClr val="black"/>
                </a:solidFill>
              </a:rPr>
              <a:t>unreliable/false </a:t>
            </a:r>
            <a:r>
              <a:rPr lang="en-US" sz="2400" dirty="0" err="1" smtClean="0">
                <a:solidFill>
                  <a:prstClr val="black"/>
                </a:solidFill>
              </a:rPr>
              <a:t>judgement</a:t>
            </a:r>
            <a:r>
              <a:rPr lang="en-US" sz="2400" dirty="0" smtClean="0">
                <a:solidFill>
                  <a:prstClr val="black"/>
                </a:solidFill>
              </a:rPr>
              <a:t> 	on </a:t>
            </a:r>
            <a:r>
              <a:rPr lang="en-US" sz="2400" dirty="0">
                <a:solidFill>
                  <a:prstClr val="black"/>
                </a:solidFill>
              </a:rPr>
              <a:t>the </a:t>
            </a:r>
            <a:r>
              <a:rPr lang="en-US" sz="2400" dirty="0" smtClean="0">
                <a:solidFill>
                  <a:prstClr val="black"/>
                </a:solidFill>
              </a:rPr>
              <a:t>	risk of these securities</a:t>
            </a:r>
          </a:p>
          <a:p>
            <a:pPr lvl="0" algn="just"/>
            <a:endParaRPr lang="en-US" sz="2400" dirty="0">
              <a:solidFill>
                <a:prstClr val="black"/>
              </a:solidFill>
            </a:endParaRPr>
          </a:p>
          <a:p>
            <a:pPr marL="0" indent="0" algn="just">
              <a:buNone/>
            </a:pPr>
            <a:r>
              <a:rPr lang="en-US" sz="2400" dirty="0" smtClean="0">
                <a:solidFill>
                  <a:prstClr val="black"/>
                </a:solidFill>
              </a:rPr>
              <a:t>	(2) </a:t>
            </a:r>
            <a:r>
              <a:rPr lang="en-US" sz="2400" b="1" dirty="0" smtClean="0">
                <a:solidFill>
                  <a:prstClr val="black"/>
                </a:solidFill>
              </a:rPr>
              <a:t>WHOLE SERIES OF CIRCUMSTANCES AND DECISIONS THAT 	      LEAD TO THE CRISIS</a:t>
            </a:r>
          </a:p>
          <a:p>
            <a:pPr marL="0" lvl="0" indent="0" algn="just">
              <a:buNone/>
            </a:pPr>
            <a:r>
              <a:rPr lang="en-US" sz="2400" dirty="0">
                <a:solidFill>
                  <a:prstClr val="black"/>
                </a:solidFill>
              </a:rPr>
              <a:t>	</a:t>
            </a:r>
            <a:r>
              <a:rPr lang="en-US" sz="2400" dirty="0" smtClean="0">
                <a:solidFill>
                  <a:prstClr val="black"/>
                </a:solidFill>
              </a:rPr>
              <a:t>failure </a:t>
            </a:r>
            <a:r>
              <a:rPr lang="en-US" sz="2400" dirty="0">
                <a:solidFill>
                  <a:prstClr val="black"/>
                </a:solidFill>
              </a:rPr>
              <a:t>of ethics in finance </a:t>
            </a:r>
            <a:r>
              <a:rPr lang="en-US" sz="2400" dirty="0">
                <a:solidFill>
                  <a:prstClr val="black"/>
                </a:solidFill>
                <a:sym typeface="Wingdings" pitchFamily="2" charset="2"/>
              </a:rPr>
              <a:t> come from failure in ethics </a:t>
            </a:r>
            <a:r>
              <a:rPr lang="en-US" sz="2400" dirty="0" smtClean="0">
                <a:solidFill>
                  <a:prstClr val="black"/>
                </a:solidFill>
                <a:sym typeface="Wingdings" pitchFamily="2" charset="2"/>
              </a:rPr>
              <a:t>in 	the 	contemporary </a:t>
            </a:r>
            <a:r>
              <a:rPr lang="en-US" sz="2400" dirty="0">
                <a:solidFill>
                  <a:prstClr val="black"/>
                </a:solidFill>
                <a:sym typeface="Wingdings" pitchFamily="2" charset="2"/>
              </a:rPr>
              <a:t>attitude towards the role of </a:t>
            </a:r>
            <a:r>
              <a:rPr lang="en-US" sz="2400" dirty="0" smtClean="0">
                <a:solidFill>
                  <a:prstClr val="black"/>
                </a:solidFill>
                <a:sym typeface="Wingdings" pitchFamily="2" charset="2"/>
              </a:rPr>
              <a:t>economy </a:t>
            </a:r>
            <a:r>
              <a:rPr lang="en-US" sz="2400" dirty="0">
                <a:solidFill>
                  <a:prstClr val="black"/>
                </a:solidFill>
                <a:sym typeface="Wingdings" pitchFamily="2" charset="2"/>
              </a:rPr>
              <a:t>in </a:t>
            </a:r>
            <a:r>
              <a:rPr lang="en-US" sz="2400" dirty="0" smtClean="0">
                <a:solidFill>
                  <a:prstClr val="black"/>
                </a:solidFill>
                <a:sym typeface="Wingdings" pitchFamily="2" charset="2"/>
              </a:rPr>
              <a:t>our 	society</a:t>
            </a:r>
            <a:endParaRPr lang="en-US" sz="2400" dirty="0">
              <a:solidFill>
                <a:prstClr val="black"/>
              </a:solidFill>
              <a:sym typeface="Wingdings" pitchFamily="2" charset="2"/>
            </a:endParaRPr>
          </a:p>
          <a:p>
            <a:pPr marL="0" lvl="0" indent="0" algn="just">
              <a:buNone/>
            </a:pPr>
            <a:r>
              <a:rPr lang="en-US" sz="2400" dirty="0">
                <a:solidFill>
                  <a:prstClr val="black"/>
                </a:solidFill>
                <a:sym typeface="Wingdings" pitchFamily="2" charset="2"/>
              </a:rPr>
              <a:t> 	- lack of ethics </a:t>
            </a:r>
            <a:r>
              <a:rPr lang="en-US" sz="2400" dirty="0" smtClean="0">
                <a:solidFill>
                  <a:prstClr val="black"/>
                </a:solidFill>
                <a:sym typeface="Wingdings" pitchFamily="2" charset="2"/>
              </a:rPr>
              <a:t>of </a:t>
            </a:r>
            <a:r>
              <a:rPr lang="en-US" sz="2400" dirty="0">
                <a:solidFill>
                  <a:prstClr val="black"/>
                </a:solidFill>
                <a:sym typeface="Wingdings" pitchFamily="2" charset="2"/>
              </a:rPr>
              <a:t>our </a:t>
            </a:r>
            <a:r>
              <a:rPr lang="en-US" sz="2400" dirty="0" smtClean="0">
                <a:solidFill>
                  <a:prstClr val="black"/>
                </a:solidFill>
                <a:sym typeface="Wingdings" pitchFamily="2" charset="2"/>
              </a:rPr>
              <a:t>politicians;</a:t>
            </a:r>
            <a:endParaRPr lang="en-US" sz="2400" dirty="0">
              <a:solidFill>
                <a:prstClr val="black"/>
              </a:solidFill>
              <a:sym typeface="Wingdings" pitchFamily="2" charset="2"/>
            </a:endParaRPr>
          </a:p>
          <a:p>
            <a:pPr marL="0" lvl="0" indent="0" algn="just">
              <a:buNone/>
            </a:pPr>
            <a:r>
              <a:rPr lang="en-US" sz="2400" dirty="0">
                <a:solidFill>
                  <a:prstClr val="black"/>
                </a:solidFill>
                <a:sym typeface="Wingdings" pitchFamily="2" charset="2"/>
              </a:rPr>
              <a:t>	- lack of what the electorate asks for </a:t>
            </a:r>
            <a:r>
              <a:rPr lang="en-US" sz="2400" dirty="0" smtClean="0">
                <a:solidFill>
                  <a:prstClr val="black"/>
                </a:solidFill>
                <a:sym typeface="Wingdings" pitchFamily="2" charset="2"/>
              </a:rPr>
              <a:t>to his politicians;</a:t>
            </a:r>
            <a:endParaRPr lang="en-US" sz="2400" dirty="0">
              <a:solidFill>
                <a:prstClr val="black"/>
              </a:solidFill>
              <a:sym typeface="Wingdings" pitchFamily="2" charset="2"/>
            </a:endParaRPr>
          </a:p>
          <a:p>
            <a:pPr marL="0" indent="0">
              <a:buNone/>
            </a:pPr>
            <a:endParaRPr lang="it-IT" sz="2800" dirty="0"/>
          </a:p>
        </p:txBody>
      </p:sp>
      <p:sp>
        <p:nvSpPr>
          <p:cNvPr id="5" name="Segnaposto numero diapositiva 4"/>
          <p:cNvSpPr>
            <a:spLocks noGrp="1"/>
          </p:cNvSpPr>
          <p:nvPr>
            <p:ph type="sldNum" sz="quarter" idx="12"/>
          </p:nvPr>
        </p:nvSpPr>
        <p:spPr/>
        <p:txBody>
          <a:bodyPr>
            <a:normAutofit/>
          </a:bodyPr>
          <a:lstStyle/>
          <a:p>
            <a:fld id="{95662974-6410-4343-AB28-EFBD7E3F3E68}" type="slidenum">
              <a:rPr lang="it-IT" smtClean="0"/>
              <a:pPr/>
              <a:t>29</a:t>
            </a:fld>
            <a:endParaRPr lang="it-IT"/>
          </a:p>
        </p:txBody>
      </p:sp>
    </p:spTree>
    <p:extLst>
      <p:ext uri="{BB962C8B-B14F-4D97-AF65-F5344CB8AC3E}">
        <p14:creationId xmlns:p14="http://schemas.microsoft.com/office/powerpoint/2010/main" val="1485646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en-US" sz="4500" dirty="0" smtClean="0">
                <a:solidFill>
                  <a:srgbClr val="00B0F0"/>
                </a:solidFill>
              </a:rPr>
              <a:t/>
            </a:r>
            <a:br>
              <a:rPr lang="en-US" sz="4500" dirty="0" smtClean="0">
                <a:solidFill>
                  <a:srgbClr val="00B0F0"/>
                </a:solidFill>
              </a:rPr>
            </a:br>
            <a:r>
              <a:rPr lang="en-US" sz="4500" dirty="0">
                <a:solidFill>
                  <a:srgbClr val="00B0F0"/>
                </a:solidFill>
              </a:rPr>
              <a:t/>
            </a:r>
            <a:br>
              <a:rPr lang="en-US" sz="4500" dirty="0">
                <a:solidFill>
                  <a:srgbClr val="00B0F0"/>
                </a:solidFill>
              </a:rPr>
            </a:br>
            <a:r>
              <a:rPr lang="en-US" sz="4500" dirty="0" smtClean="0">
                <a:solidFill>
                  <a:srgbClr val="00B0F0"/>
                </a:solidFill>
              </a:rPr>
              <a:t/>
            </a:r>
            <a:br>
              <a:rPr lang="en-US" sz="4500" dirty="0" smtClean="0">
                <a:solidFill>
                  <a:srgbClr val="00B0F0"/>
                </a:solidFill>
              </a:rPr>
            </a:br>
            <a:r>
              <a:rPr lang="en-US" sz="4500" dirty="0" smtClean="0">
                <a:solidFill>
                  <a:srgbClr val="00B0F0"/>
                </a:solidFill>
              </a:rPr>
              <a:t/>
            </a:r>
            <a:br>
              <a:rPr lang="en-US" sz="4500" dirty="0" smtClean="0">
                <a:solidFill>
                  <a:srgbClr val="00B0F0"/>
                </a:solidFill>
              </a:rPr>
            </a:br>
            <a:r>
              <a:rPr lang="en-US" sz="4500" dirty="0">
                <a:solidFill>
                  <a:srgbClr val="00B0F0"/>
                </a:solidFill>
              </a:rPr>
              <a:t/>
            </a:r>
            <a:br>
              <a:rPr lang="en-US" sz="4500" dirty="0">
                <a:solidFill>
                  <a:srgbClr val="00B0F0"/>
                </a:solidFill>
              </a:rPr>
            </a:br>
            <a:r>
              <a:rPr lang="en-US" sz="4500" dirty="0" smtClean="0">
                <a:solidFill>
                  <a:srgbClr val="00B0F0"/>
                </a:solidFill>
              </a:rPr>
              <a:t/>
            </a:r>
            <a:br>
              <a:rPr lang="en-US" sz="4500" dirty="0" smtClean="0">
                <a:solidFill>
                  <a:srgbClr val="00B0F0"/>
                </a:solidFill>
              </a:rPr>
            </a:br>
            <a:r>
              <a:rPr lang="en-US" sz="4500" dirty="0">
                <a:solidFill>
                  <a:srgbClr val="00B0F0"/>
                </a:solidFill>
              </a:rPr>
              <a:t/>
            </a:r>
            <a:br>
              <a:rPr lang="en-US" sz="4500" dirty="0">
                <a:solidFill>
                  <a:srgbClr val="00B0F0"/>
                </a:solidFill>
              </a:rPr>
            </a:br>
            <a:r>
              <a:rPr lang="en-US" sz="4500" dirty="0" smtClean="0">
                <a:solidFill>
                  <a:srgbClr val="C00000"/>
                </a:solidFill>
              </a:rPr>
              <a:t>FINANCE, TRUST, RULES. ANTHROPOLOGICAL DIMENSION AND REGULATORY INSTRUMENTS</a:t>
            </a:r>
            <a:br>
              <a:rPr lang="en-US" sz="4500" dirty="0" smtClean="0">
                <a:solidFill>
                  <a:srgbClr val="C00000"/>
                </a:solidFill>
              </a:rPr>
            </a:br>
            <a:r>
              <a:rPr lang="en-US" sz="4500" dirty="0" smtClean="0">
                <a:solidFill>
                  <a:srgbClr val="C00000"/>
                </a:solidFill>
              </a:rPr>
              <a:t>IN THE GLOBAL FINANCIAL SYSTEM</a:t>
            </a:r>
            <a:br>
              <a:rPr lang="en-US" sz="4500" dirty="0" smtClean="0">
                <a:solidFill>
                  <a:srgbClr val="C00000"/>
                </a:solidFill>
              </a:rPr>
            </a:br>
            <a:endParaRPr lang="it-IT" sz="4500" dirty="0">
              <a:solidFill>
                <a:srgbClr val="C00000"/>
              </a:solidFill>
            </a:endParaRPr>
          </a:p>
        </p:txBody>
      </p:sp>
      <p:sp>
        <p:nvSpPr>
          <p:cNvPr id="4" name="CasellaDiTesto 3"/>
          <p:cNvSpPr txBox="1"/>
          <p:nvPr/>
        </p:nvSpPr>
        <p:spPr>
          <a:xfrm>
            <a:off x="1500166" y="5286388"/>
            <a:ext cx="5929354" cy="830997"/>
          </a:xfrm>
          <a:prstGeom prst="rect">
            <a:avLst/>
          </a:prstGeom>
          <a:noFill/>
        </p:spPr>
        <p:txBody>
          <a:bodyPr wrap="square" rtlCol="0">
            <a:spAutoFit/>
          </a:bodyPr>
          <a:lstStyle/>
          <a:p>
            <a:pPr algn="ctr"/>
            <a:r>
              <a:rPr lang="it-IT" sz="3000" dirty="0" err="1" smtClean="0"/>
              <a:t>Author</a:t>
            </a:r>
            <a:r>
              <a:rPr lang="it-IT" sz="3000" dirty="0" smtClean="0"/>
              <a:t> </a:t>
            </a:r>
            <a:r>
              <a:rPr lang="it-IT" sz="3000" dirty="0" err="1" smtClean="0"/>
              <a:t>of</a:t>
            </a:r>
            <a:r>
              <a:rPr lang="it-IT" sz="3000" dirty="0" smtClean="0"/>
              <a:t> the </a:t>
            </a:r>
            <a:r>
              <a:rPr lang="it-IT" sz="3000" dirty="0" err="1" smtClean="0"/>
              <a:t>article</a:t>
            </a:r>
            <a:r>
              <a:rPr lang="it-IT" sz="3000" dirty="0" smtClean="0"/>
              <a:t>: Simona Beretta</a:t>
            </a:r>
          </a:p>
          <a:p>
            <a:pPr algn="ctr"/>
            <a:endParaRPr lang="it-IT"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260648"/>
            <a:ext cx="8640960" cy="6264696"/>
          </a:xfrm>
        </p:spPr>
        <p:txBody>
          <a:bodyPr>
            <a:normAutofit/>
          </a:bodyPr>
          <a:lstStyle/>
          <a:p>
            <a:r>
              <a:rPr lang="en-US" sz="2800" dirty="0" smtClean="0"/>
              <a:t>Politicians are given bonuses on the basis of how much wealth they create (especially in the USA but increasingly also in Europe)</a:t>
            </a:r>
            <a:r>
              <a:rPr lang="en-US" sz="2800" dirty="0"/>
              <a:t> </a:t>
            </a:r>
            <a:r>
              <a:rPr lang="en-US" sz="2800" dirty="0" smtClean="0">
                <a:sym typeface="Wingdings" pitchFamily="2" charset="2"/>
              </a:rPr>
              <a:t></a:t>
            </a:r>
            <a:r>
              <a:rPr lang="en-US" sz="2800" dirty="0" smtClean="0"/>
              <a:t>from the 80’s, this lead to the use of </a:t>
            </a:r>
            <a:r>
              <a:rPr lang="en-US" sz="2800" b="1" dirty="0" smtClean="0"/>
              <a:t>monetary leverage</a:t>
            </a:r>
            <a:r>
              <a:rPr lang="en-US" sz="2800" dirty="0" smtClean="0"/>
              <a:t> and </a:t>
            </a:r>
            <a:r>
              <a:rPr lang="en-US" sz="2800" b="1" dirty="0" smtClean="0"/>
              <a:t>regulation</a:t>
            </a:r>
            <a:r>
              <a:rPr lang="en-US" sz="2800" dirty="0" smtClean="0"/>
              <a:t> to support the volume of national business in the short term;</a:t>
            </a:r>
          </a:p>
          <a:p>
            <a:pPr marL="0" indent="0">
              <a:buNone/>
            </a:pPr>
            <a:endParaRPr lang="en-US" sz="2800" dirty="0" smtClean="0"/>
          </a:p>
          <a:p>
            <a:pPr marL="0" indent="0">
              <a:buNone/>
            </a:pPr>
            <a:r>
              <a:rPr lang="en-US" sz="2800" dirty="0" smtClean="0">
                <a:sym typeface="Wingdings" pitchFamily="2" charset="2"/>
              </a:rPr>
              <a:t>	 the growth in the real estate market was induced 	     by removal of prudential limits to borrowers in 	   	     this sector, starting with the two big agencies 		     with public guarantee (USA):</a:t>
            </a:r>
          </a:p>
          <a:p>
            <a:pPr marL="0" indent="0">
              <a:buNone/>
            </a:pPr>
            <a:r>
              <a:rPr lang="en-US" sz="2800" dirty="0">
                <a:sym typeface="Wingdings" pitchFamily="2" charset="2"/>
              </a:rPr>
              <a:t>	</a:t>
            </a:r>
            <a:r>
              <a:rPr lang="en-US" sz="2800" dirty="0" smtClean="0">
                <a:sym typeface="Wingdings" pitchFamily="2" charset="2"/>
              </a:rPr>
              <a:t>	- Fannie mac;</a:t>
            </a:r>
          </a:p>
          <a:p>
            <a:pPr marL="0" indent="0">
              <a:buNone/>
            </a:pPr>
            <a:r>
              <a:rPr lang="en-US" sz="2800" dirty="0" smtClean="0">
                <a:sym typeface="Wingdings" pitchFamily="2" charset="2"/>
              </a:rPr>
              <a:t>		- </a:t>
            </a:r>
            <a:r>
              <a:rPr lang="en-US" sz="2800" dirty="0" err="1" smtClean="0">
                <a:sym typeface="Wingdings" pitchFamily="2" charset="2"/>
              </a:rPr>
              <a:t>Ginnie</a:t>
            </a:r>
            <a:r>
              <a:rPr lang="en-US" sz="2800" dirty="0" smtClean="0">
                <a:sym typeface="Wingdings" pitchFamily="2" charset="2"/>
              </a:rPr>
              <a:t> </a:t>
            </a:r>
            <a:r>
              <a:rPr lang="en-US" sz="2800" dirty="0" err="1" smtClean="0">
                <a:sym typeface="Wingdings" pitchFamily="2" charset="2"/>
              </a:rPr>
              <a:t>mae</a:t>
            </a:r>
            <a:r>
              <a:rPr lang="en-US" sz="2800" dirty="0" smtClean="0">
                <a:sym typeface="Wingdings" pitchFamily="2" charset="2"/>
              </a:rPr>
              <a:t>;</a:t>
            </a:r>
          </a:p>
          <a:p>
            <a:pPr marL="0" indent="0">
              <a:buNone/>
            </a:pPr>
            <a:endParaRPr lang="en-US" sz="2000" dirty="0" smtClean="0">
              <a:sym typeface="Wingdings" pitchFamily="2" charset="2"/>
            </a:endParaRPr>
          </a:p>
          <a:p>
            <a:endParaRPr lang="it-IT" dirty="0"/>
          </a:p>
        </p:txBody>
      </p:sp>
      <p:sp>
        <p:nvSpPr>
          <p:cNvPr id="5" name="Segnaposto numero diapositiva 4"/>
          <p:cNvSpPr>
            <a:spLocks noGrp="1"/>
          </p:cNvSpPr>
          <p:nvPr>
            <p:ph type="sldNum" sz="quarter" idx="12"/>
          </p:nvPr>
        </p:nvSpPr>
        <p:spPr/>
        <p:txBody>
          <a:bodyPr>
            <a:normAutofit/>
          </a:bodyPr>
          <a:lstStyle/>
          <a:p>
            <a:fld id="{95662974-6410-4343-AB28-EFBD7E3F3E68}" type="slidenum">
              <a:rPr lang="it-IT" smtClean="0"/>
              <a:pPr/>
              <a:t>30</a:t>
            </a:fld>
            <a:endParaRPr lang="it-IT"/>
          </a:p>
        </p:txBody>
      </p:sp>
    </p:spTree>
    <p:extLst>
      <p:ext uri="{BB962C8B-B14F-4D97-AF65-F5344CB8AC3E}">
        <p14:creationId xmlns:p14="http://schemas.microsoft.com/office/powerpoint/2010/main" val="900980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260648"/>
            <a:ext cx="8363272" cy="6264696"/>
          </a:xfrm>
        </p:spPr>
        <p:txBody>
          <a:bodyPr>
            <a:normAutofit fontScale="85000" lnSpcReduction="20000"/>
          </a:bodyPr>
          <a:lstStyle/>
          <a:p>
            <a:pPr lvl="0"/>
            <a:r>
              <a:rPr lang="en-US" sz="2800" dirty="0" smtClean="0">
                <a:solidFill>
                  <a:prstClr val="black"/>
                </a:solidFill>
                <a:sym typeface="Wingdings" pitchFamily="2" charset="2"/>
              </a:rPr>
              <a:t>mortgages </a:t>
            </a:r>
            <a:r>
              <a:rPr lang="en-US" sz="2800" dirty="0">
                <a:solidFill>
                  <a:prstClr val="black"/>
                </a:solidFill>
                <a:sym typeface="Wingdings" pitchFamily="2" charset="2"/>
              </a:rPr>
              <a:t>were issued by specialized companies with public guarantee WHO WERE AWARE OF THEIR RISK  </a:t>
            </a:r>
            <a:r>
              <a:rPr lang="en-US" sz="2800" dirty="0" smtClean="0">
                <a:solidFill>
                  <a:prstClr val="black"/>
                </a:solidFill>
                <a:sym typeface="Wingdings" pitchFamily="2" charset="2"/>
              </a:rPr>
              <a:t>consecutive securitization </a:t>
            </a:r>
            <a:r>
              <a:rPr lang="en-US" sz="2800" dirty="0">
                <a:solidFill>
                  <a:prstClr val="black"/>
                </a:solidFill>
                <a:sym typeface="Wingdings" pitchFamily="2" charset="2"/>
              </a:rPr>
              <a:t>by some bank </a:t>
            </a:r>
            <a:r>
              <a:rPr lang="en-US" sz="2800" dirty="0" smtClean="0">
                <a:solidFill>
                  <a:prstClr val="black"/>
                </a:solidFill>
                <a:sym typeface="Wingdings" pitchFamily="2" charset="2"/>
              </a:rPr>
              <a:t>operators;</a:t>
            </a:r>
          </a:p>
          <a:p>
            <a:pPr marL="0" lvl="0" indent="0">
              <a:buNone/>
            </a:pPr>
            <a:endParaRPr lang="en-US" sz="2800" dirty="0">
              <a:solidFill>
                <a:prstClr val="black"/>
              </a:solidFill>
              <a:sym typeface="Wingdings" pitchFamily="2" charset="2"/>
            </a:endParaRPr>
          </a:p>
          <a:p>
            <a:pPr lvl="0"/>
            <a:r>
              <a:rPr lang="en-US" sz="2800" dirty="0" smtClean="0">
                <a:solidFill>
                  <a:prstClr val="black"/>
                </a:solidFill>
                <a:sym typeface="Wingdings" pitchFamily="2" charset="2"/>
              </a:rPr>
              <a:t>even </a:t>
            </a:r>
            <a:r>
              <a:rPr lang="en-US" sz="2800" dirty="0">
                <a:solidFill>
                  <a:prstClr val="black"/>
                </a:solidFill>
                <a:sym typeface="Wingdings" pitchFamily="2" charset="2"/>
              </a:rPr>
              <a:t>if it has its burdensome guilt, </a:t>
            </a:r>
            <a:r>
              <a:rPr lang="en-US" sz="2800" dirty="0" smtClean="0">
                <a:solidFill>
                  <a:prstClr val="black"/>
                </a:solidFill>
                <a:sym typeface="Wingdings" pitchFamily="2" charset="2"/>
              </a:rPr>
              <a:t>the idea is that the </a:t>
            </a:r>
            <a:r>
              <a:rPr lang="en-US" sz="2800" u="sng" dirty="0" smtClean="0">
                <a:solidFill>
                  <a:prstClr val="black"/>
                </a:solidFill>
                <a:sym typeface="Wingdings" pitchFamily="2" charset="2"/>
              </a:rPr>
              <a:t>finance sector is not the right place to look for guilty parties</a:t>
            </a:r>
            <a:r>
              <a:rPr lang="en-US" sz="2800" dirty="0" smtClean="0">
                <a:solidFill>
                  <a:prstClr val="black"/>
                </a:solidFill>
                <a:sym typeface="Wingdings" pitchFamily="2" charset="2"/>
              </a:rPr>
              <a:t>. </a:t>
            </a:r>
            <a:r>
              <a:rPr lang="en-US" sz="2800" dirty="0">
                <a:solidFill>
                  <a:prstClr val="black"/>
                </a:solidFill>
                <a:sym typeface="Wingdings" pitchFamily="2" charset="2"/>
              </a:rPr>
              <a:t>In fact, </a:t>
            </a:r>
            <a:r>
              <a:rPr lang="en-US" sz="2800" dirty="0" smtClean="0">
                <a:solidFill>
                  <a:prstClr val="black"/>
                </a:solidFill>
                <a:sym typeface="Wingdings" pitchFamily="2" charset="2"/>
              </a:rPr>
              <a:t>this sector </a:t>
            </a:r>
            <a:r>
              <a:rPr lang="en-US" sz="2800" dirty="0">
                <a:solidFill>
                  <a:prstClr val="black"/>
                </a:solidFill>
                <a:sym typeface="Wingdings" pitchFamily="2" charset="2"/>
              </a:rPr>
              <a:t>was spurred on by</a:t>
            </a:r>
            <a:r>
              <a:rPr lang="en-US" sz="2800" dirty="0" smtClean="0">
                <a:solidFill>
                  <a:prstClr val="black"/>
                </a:solidFill>
                <a:sym typeface="Wingdings" pitchFamily="2" charset="2"/>
              </a:rPr>
              <a:t>:</a:t>
            </a:r>
          </a:p>
          <a:p>
            <a:pPr lvl="0"/>
            <a:endParaRPr lang="en-US" sz="2800" dirty="0">
              <a:solidFill>
                <a:prstClr val="black"/>
              </a:solidFill>
              <a:sym typeface="Wingdings" pitchFamily="2" charset="2"/>
            </a:endParaRPr>
          </a:p>
          <a:p>
            <a:pPr marL="0" lvl="0" indent="0">
              <a:buNone/>
            </a:pPr>
            <a:r>
              <a:rPr lang="en-US" sz="2800" dirty="0">
                <a:solidFill>
                  <a:prstClr val="black"/>
                </a:solidFill>
                <a:sym typeface="Wingdings" pitchFamily="2" charset="2"/>
              </a:rPr>
              <a:t>	- real economy;</a:t>
            </a:r>
          </a:p>
          <a:p>
            <a:pPr marL="0" lvl="0" indent="0">
              <a:buNone/>
            </a:pPr>
            <a:r>
              <a:rPr lang="en-US" sz="2800" dirty="0">
                <a:solidFill>
                  <a:prstClr val="black"/>
                </a:solidFill>
                <a:sym typeface="Wingdings" pitchFamily="2" charset="2"/>
              </a:rPr>
              <a:t>	- politics</a:t>
            </a:r>
            <a:r>
              <a:rPr lang="en-US" sz="2800" dirty="0" smtClean="0">
                <a:solidFill>
                  <a:prstClr val="black"/>
                </a:solidFill>
                <a:sym typeface="Wingdings" pitchFamily="2" charset="2"/>
              </a:rPr>
              <a:t>;</a:t>
            </a:r>
          </a:p>
          <a:p>
            <a:pPr marL="0" lvl="0" indent="0">
              <a:buNone/>
            </a:pPr>
            <a:endParaRPr lang="en-US" sz="2800" dirty="0">
              <a:solidFill>
                <a:prstClr val="black"/>
              </a:solidFill>
              <a:sym typeface="Wingdings" pitchFamily="2" charset="2"/>
            </a:endParaRPr>
          </a:p>
          <a:p>
            <a:pPr lvl="0"/>
            <a:r>
              <a:rPr lang="en-US" sz="2800" dirty="0">
                <a:solidFill>
                  <a:prstClr val="black"/>
                </a:solidFill>
                <a:sym typeface="Wingdings" pitchFamily="2" charset="2"/>
              </a:rPr>
              <a:t>It is sufficient to think about the solvency </a:t>
            </a:r>
            <a:r>
              <a:rPr lang="en-US" sz="2800" dirty="0" smtClean="0">
                <a:solidFill>
                  <a:prstClr val="black"/>
                </a:solidFill>
                <a:sym typeface="Wingdings" pitchFamily="2" charset="2"/>
              </a:rPr>
              <a:t>crises </a:t>
            </a:r>
            <a:r>
              <a:rPr lang="en-US" sz="2800" dirty="0">
                <a:solidFill>
                  <a:prstClr val="black"/>
                </a:solidFill>
                <a:sym typeface="Wingdings" pitchFamily="2" charset="2"/>
              </a:rPr>
              <a:t>of some EU area countries</a:t>
            </a:r>
            <a:r>
              <a:rPr lang="en-US" sz="2800" dirty="0" smtClean="0">
                <a:solidFill>
                  <a:prstClr val="black"/>
                </a:solidFill>
                <a:sym typeface="Wingdings" pitchFamily="2" charset="2"/>
              </a:rPr>
              <a:t>:</a:t>
            </a:r>
          </a:p>
          <a:p>
            <a:pPr marL="0" lvl="0" indent="0">
              <a:buNone/>
            </a:pPr>
            <a:endParaRPr lang="en-US" sz="2800" dirty="0">
              <a:solidFill>
                <a:prstClr val="black"/>
              </a:solidFill>
              <a:sym typeface="Wingdings" pitchFamily="2" charset="2"/>
            </a:endParaRPr>
          </a:p>
          <a:p>
            <a:pPr marL="0" lvl="0" indent="0">
              <a:buNone/>
            </a:pPr>
            <a:r>
              <a:rPr lang="en-US" sz="2800" dirty="0">
                <a:solidFill>
                  <a:prstClr val="black"/>
                </a:solidFill>
                <a:sym typeface="Wingdings" pitchFamily="2" charset="2"/>
              </a:rPr>
              <a:t>	- </a:t>
            </a:r>
            <a:r>
              <a:rPr lang="en-US" sz="2800" dirty="0" smtClean="0">
                <a:solidFill>
                  <a:prstClr val="black"/>
                </a:solidFill>
                <a:sym typeface="Wingdings" pitchFamily="2" charset="2"/>
              </a:rPr>
              <a:t>Irish </a:t>
            </a:r>
            <a:r>
              <a:rPr lang="en-US" sz="2800" dirty="0">
                <a:solidFill>
                  <a:prstClr val="black"/>
                </a:solidFill>
                <a:sym typeface="Wingdings" pitchFamily="2" charset="2"/>
              </a:rPr>
              <a:t>crisis </a:t>
            </a:r>
            <a:r>
              <a:rPr lang="en-US" sz="2800" dirty="0" smtClean="0">
                <a:solidFill>
                  <a:prstClr val="black"/>
                </a:solidFill>
                <a:sym typeface="Wingdings" pitchFamily="2" charset="2"/>
              </a:rPr>
              <a:t>    </a:t>
            </a:r>
            <a:r>
              <a:rPr lang="en-US" sz="2800" dirty="0">
                <a:solidFill>
                  <a:prstClr val="black"/>
                </a:solidFill>
                <a:sym typeface="Wingdings" pitchFamily="2" charset="2"/>
              </a:rPr>
              <a:t>bank system &gt; economy dimension 	</a:t>
            </a:r>
            <a:r>
              <a:rPr lang="en-US" sz="2800" dirty="0" smtClean="0">
                <a:solidFill>
                  <a:prstClr val="black"/>
                </a:solidFill>
                <a:sym typeface="Wingdings" pitchFamily="2" charset="2"/>
              </a:rPr>
              <a:t>  				             of the country;</a:t>
            </a:r>
            <a:endParaRPr lang="en-US" sz="2800" dirty="0">
              <a:solidFill>
                <a:prstClr val="black"/>
              </a:solidFill>
              <a:sym typeface="Wingdings" pitchFamily="2" charset="2"/>
            </a:endParaRPr>
          </a:p>
          <a:p>
            <a:pPr marL="0" lvl="0" indent="0">
              <a:buNone/>
            </a:pPr>
            <a:r>
              <a:rPr lang="en-US" sz="2800" dirty="0">
                <a:solidFill>
                  <a:prstClr val="black"/>
                </a:solidFill>
                <a:sym typeface="Wingdings" pitchFamily="2" charset="2"/>
              </a:rPr>
              <a:t>	- </a:t>
            </a:r>
            <a:r>
              <a:rPr lang="en-US" sz="2800" dirty="0" smtClean="0">
                <a:solidFill>
                  <a:prstClr val="black"/>
                </a:solidFill>
                <a:sym typeface="Wingdings" pitchFamily="2" charset="2"/>
              </a:rPr>
              <a:t>Greek crisis  </a:t>
            </a:r>
            <a:r>
              <a:rPr lang="en-US" sz="2800" dirty="0">
                <a:solidFill>
                  <a:prstClr val="black"/>
                </a:solidFill>
                <a:sym typeface="Wingdings" pitchFamily="2" charset="2"/>
              </a:rPr>
              <a:t>uncontrolled growth of public </a:t>
            </a:r>
            <a:r>
              <a:rPr lang="en-US" sz="2800" dirty="0" smtClean="0">
                <a:solidFill>
                  <a:prstClr val="black"/>
                </a:solidFill>
                <a:sym typeface="Wingdings" pitchFamily="2" charset="2"/>
              </a:rPr>
              <a:t>	  </a:t>
            </a:r>
            <a:r>
              <a:rPr lang="en-US" sz="2800" dirty="0">
                <a:solidFill>
                  <a:prstClr val="black"/>
                </a:solidFill>
                <a:sym typeface="Wingdings" pitchFamily="2" charset="2"/>
              </a:rPr>
              <a:t>	</a:t>
            </a:r>
            <a:r>
              <a:rPr lang="en-US" sz="2800" dirty="0" smtClean="0">
                <a:solidFill>
                  <a:prstClr val="black"/>
                </a:solidFill>
                <a:sym typeface="Wingdings" pitchFamily="2" charset="2"/>
              </a:rPr>
              <a:t>	     	  expense;</a:t>
            </a:r>
            <a:endParaRPr lang="en-US" sz="2800" dirty="0">
              <a:solidFill>
                <a:prstClr val="black"/>
              </a:solidFill>
            </a:endParaRPr>
          </a:p>
          <a:p>
            <a:endParaRPr lang="it-IT" dirty="0"/>
          </a:p>
        </p:txBody>
      </p:sp>
      <p:sp>
        <p:nvSpPr>
          <p:cNvPr id="5" name="Segnaposto numero diapositiva 4"/>
          <p:cNvSpPr>
            <a:spLocks noGrp="1"/>
          </p:cNvSpPr>
          <p:nvPr>
            <p:ph type="sldNum" sz="quarter" idx="12"/>
          </p:nvPr>
        </p:nvSpPr>
        <p:spPr/>
        <p:txBody>
          <a:bodyPr>
            <a:normAutofit/>
          </a:bodyPr>
          <a:lstStyle/>
          <a:p>
            <a:fld id="{95662974-6410-4343-AB28-EFBD7E3F3E68}" type="slidenum">
              <a:rPr lang="it-IT" smtClean="0"/>
              <a:pPr/>
              <a:t>31</a:t>
            </a:fld>
            <a:endParaRPr lang="it-IT"/>
          </a:p>
        </p:txBody>
      </p:sp>
    </p:spTree>
    <p:extLst>
      <p:ext uri="{BB962C8B-B14F-4D97-AF65-F5344CB8AC3E}">
        <p14:creationId xmlns:p14="http://schemas.microsoft.com/office/powerpoint/2010/main" val="33656747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7504" y="404664"/>
            <a:ext cx="8496944" cy="6120680"/>
          </a:xfrm>
        </p:spPr>
        <p:txBody>
          <a:bodyPr>
            <a:normAutofit/>
          </a:bodyPr>
          <a:lstStyle/>
          <a:p>
            <a:r>
              <a:rPr lang="en-US" sz="2800" dirty="0" smtClean="0"/>
              <a:t>The </a:t>
            </a:r>
            <a:r>
              <a:rPr lang="en-US" sz="2800" dirty="0" err="1" smtClean="0"/>
              <a:t>greek</a:t>
            </a:r>
            <a:r>
              <a:rPr lang="en-US" sz="2800" dirty="0" smtClean="0"/>
              <a:t> case can be considered as an example of the link between :</a:t>
            </a:r>
          </a:p>
          <a:p>
            <a:endParaRPr lang="en-US" sz="2800" dirty="0"/>
          </a:p>
          <a:p>
            <a:pPr marL="0" indent="0" algn="just">
              <a:buNone/>
            </a:pPr>
            <a:r>
              <a:rPr lang="en-US" sz="2800" dirty="0" smtClean="0"/>
              <a:t>- 	the </a:t>
            </a:r>
            <a:r>
              <a:rPr lang="en-US" sz="2800" b="1" dirty="0" smtClean="0"/>
              <a:t>short-sighted pressure exerted by politicians 	to create wealth in the short period</a:t>
            </a:r>
            <a:r>
              <a:rPr lang="en-US" sz="2800" dirty="0" smtClean="0"/>
              <a:t> </a:t>
            </a:r>
            <a:r>
              <a:rPr lang="en-US" sz="2800" dirty="0" smtClean="0">
                <a:sym typeface="Wingdings" pitchFamily="2" charset="2"/>
              </a:rPr>
              <a:t> Greek 	government, in order to obtain political consent  	debt + entrance in Euro Area  insolvency;</a:t>
            </a:r>
          </a:p>
          <a:p>
            <a:pPr marL="0" indent="0" algn="just">
              <a:buNone/>
            </a:pPr>
            <a:r>
              <a:rPr lang="en-US" sz="2800" dirty="0">
                <a:sym typeface="Wingdings" pitchFamily="2" charset="2"/>
              </a:rPr>
              <a:t>	</a:t>
            </a:r>
            <a:r>
              <a:rPr lang="en-US" sz="2800" dirty="0" smtClean="0">
                <a:sym typeface="Wingdings" pitchFamily="2" charset="2"/>
              </a:rPr>
              <a:t>Here as well, finance has been accused. Actually, it 	is known that a debt that risks not to be 	reimbursed is worth less than its nominal </a:t>
            </a:r>
            <a:r>
              <a:rPr lang="en-US" sz="2800" dirty="0">
                <a:sym typeface="Wingdings" pitchFamily="2" charset="2"/>
              </a:rPr>
              <a:t> </a:t>
            </a:r>
            <a:r>
              <a:rPr lang="en-US" sz="2800" dirty="0" smtClean="0">
                <a:sym typeface="Wingdings" pitchFamily="2" charset="2"/>
              </a:rPr>
              <a:t>value;</a:t>
            </a:r>
          </a:p>
          <a:p>
            <a:pPr marL="0" indent="0">
              <a:buNone/>
            </a:pPr>
            <a:endParaRPr lang="en-US" sz="2800" dirty="0" smtClean="0"/>
          </a:p>
          <a:p>
            <a:pPr marL="0" indent="0" algn="just">
              <a:buNone/>
            </a:pPr>
            <a:r>
              <a:rPr lang="en-US" sz="2800" dirty="0" smtClean="0"/>
              <a:t>- 	the </a:t>
            </a:r>
            <a:r>
              <a:rPr lang="en-US" sz="2800" b="1" dirty="0" smtClean="0"/>
              <a:t>distorted use of finance directly by 	governmental agencies </a:t>
            </a:r>
            <a:r>
              <a:rPr lang="en-US" sz="2800" b="1" dirty="0" smtClean="0">
                <a:sym typeface="Wingdings" pitchFamily="2" charset="2"/>
              </a:rPr>
              <a:t> </a:t>
            </a:r>
            <a:r>
              <a:rPr lang="en-US" sz="2800" dirty="0" smtClean="0">
                <a:sym typeface="Wingdings" pitchFamily="2" charset="2"/>
              </a:rPr>
              <a:t>marginal help by banks;</a:t>
            </a:r>
          </a:p>
          <a:p>
            <a:endParaRPr lang="en-US" sz="1800" b="1" dirty="0">
              <a:sym typeface="Wingdings" pitchFamily="2" charset="2"/>
            </a:endParaRPr>
          </a:p>
        </p:txBody>
      </p:sp>
      <p:sp>
        <p:nvSpPr>
          <p:cNvPr id="5" name="Segnaposto numero diapositiva 4"/>
          <p:cNvSpPr>
            <a:spLocks noGrp="1"/>
          </p:cNvSpPr>
          <p:nvPr>
            <p:ph type="sldNum" sz="quarter" idx="12"/>
          </p:nvPr>
        </p:nvSpPr>
        <p:spPr/>
        <p:txBody>
          <a:bodyPr>
            <a:normAutofit/>
          </a:bodyPr>
          <a:lstStyle/>
          <a:p>
            <a:fld id="{95662974-6410-4343-AB28-EFBD7E3F3E68}" type="slidenum">
              <a:rPr lang="it-IT" smtClean="0"/>
              <a:pPr/>
              <a:t>32</a:t>
            </a:fld>
            <a:endParaRPr lang="it-IT"/>
          </a:p>
        </p:txBody>
      </p:sp>
    </p:spTree>
    <p:extLst>
      <p:ext uri="{BB962C8B-B14F-4D97-AF65-F5344CB8AC3E}">
        <p14:creationId xmlns:p14="http://schemas.microsoft.com/office/powerpoint/2010/main" val="34641239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6192688"/>
          </a:xfrm>
        </p:spPr>
        <p:txBody>
          <a:bodyPr/>
          <a:lstStyle/>
          <a:p>
            <a:pPr lvl="0" algn="just"/>
            <a:r>
              <a:rPr lang="en-US" sz="2800" dirty="0">
                <a:solidFill>
                  <a:prstClr val="black"/>
                </a:solidFill>
                <a:sym typeface="Wingdings" pitchFamily="2" charset="2"/>
              </a:rPr>
              <a:t>Finance cannot be scapegoat of the </a:t>
            </a:r>
            <a:r>
              <a:rPr lang="en-US" sz="2800" dirty="0" smtClean="0">
                <a:solidFill>
                  <a:prstClr val="black"/>
                </a:solidFill>
                <a:sym typeface="Wingdings" pitchFamily="2" charset="2"/>
              </a:rPr>
              <a:t>current </a:t>
            </a:r>
            <a:r>
              <a:rPr lang="en-US" sz="2800" dirty="0">
                <a:solidFill>
                  <a:prstClr val="black"/>
                </a:solidFill>
                <a:sym typeface="Wingdings" pitchFamily="2" charset="2"/>
              </a:rPr>
              <a:t>financial crisis  </a:t>
            </a:r>
            <a:r>
              <a:rPr lang="en-US" sz="2800" i="1" dirty="0">
                <a:solidFill>
                  <a:prstClr val="black"/>
                </a:solidFill>
                <a:sym typeface="Wingdings" pitchFamily="2" charset="2"/>
              </a:rPr>
              <a:t>which regulation interventions, taking for granted that they exist, can bring finance back to a path that lead it to be “</a:t>
            </a:r>
            <a:r>
              <a:rPr lang="en-US" sz="2800" b="1" i="1" dirty="0">
                <a:solidFill>
                  <a:prstClr val="black"/>
                </a:solidFill>
                <a:sym typeface="Wingdings" pitchFamily="2" charset="2"/>
              </a:rPr>
              <a:t>FRIEND OF THE PERSON</a:t>
            </a:r>
            <a:r>
              <a:rPr lang="en-US" sz="2800" i="1" dirty="0" smtClean="0">
                <a:solidFill>
                  <a:prstClr val="black"/>
                </a:solidFill>
                <a:sym typeface="Wingdings" pitchFamily="2" charset="2"/>
              </a:rPr>
              <a:t>”?</a:t>
            </a:r>
          </a:p>
          <a:p>
            <a:pPr marL="0" lvl="0" indent="0" algn="just">
              <a:buNone/>
            </a:pPr>
            <a:endParaRPr lang="en-US" sz="2800" dirty="0">
              <a:solidFill>
                <a:prstClr val="black"/>
              </a:solidFill>
              <a:sym typeface="Wingdings" pitchFamily="2" charset="2"/>
            </a:endParaRPr>
          </a:p>
          <a:p>
            <a:pPr lvl="0" algn="just"/>
            <a:r>
              <a:rPr lang="en-US" sz="2800" dirty="0">
                <a:solidFill>
                  <a:prstClr val="black"/>
                </a:solidFill>
                <a:sym typeface="Wingdings" pitchFamily="2" charset="2"/>
              </a:rPr>
              <a:t>The author lists 3 groups of interventions</a:t>
            </a:r>
            <a:r>
              <a:rPr lang="en-US" sz="2800" dirty="0" smtClean="0">
                <a:solidFill>
                  <a:prstClr val="black"/>
                </a:solidFill>
                <a:sym typeface="Wingdings" pitchFamily="2" charset="2"/>
              </a:rPr>
              <a:t>:</a:t>
            </a:r>
            <a:endParaRPr lang="en-US" sz="2800" dirty="0">
              <a:solidFill>
                <a:prstClr val="black"/>
              </a:solidFill>
              <a:sym typeface="Wingdings" pitchFamily="2" charset="2"/>
            </a:endParaRPr>
          </a:p>
          <a:p>
            <a:pPr marL="0" lvl="0" indent="0" algn="just">
              <a:buNone/>
            </a:pPr>
            <a:r>
              <a:rPr lang="en-US" sz="2800" dirty="0" smtClean="0">
                <a:solidFill>
                  <a:prstClr val="black"/>
                </a:solidFill>
                <a:sym typeface="Wingdings" pitchFamily="2" charset="2"/>
              </a:rPr>
              <a:t>	</a:t>
            </a:r>
            <a:r>
              <a:rPr lang="en-US" sz="2800" b="1" dirty="0" err="1" smtClean="0">
                <a:solidFill>
                  <a:prstClr val="black"/>
                </a:solidFill>
                <a:sym typeface="Wingdings" pitchFamily="2" charset="2"/>
              </a:rPr>
              <a:t>i</a:t>
            </a:r>
            <a:r>
              <a:rPr lang="en-US" sz="2800" b="1" dirty="0">
                <a:solidFill>
                  <a:prstClr val="black"/>
                </a:solidFill>
                <a:sym typeface="Wingdings" pitchFamily="2" charset="2"/>
              </a:rPr>
              <a:t>) </a:t>
            </a:r>
            <a:r>
              <a:rPr lang="en-US" sz="2800" dirty="0" smtClean="0">
                <a:solidFill>
                  <a:prstClr val="black"/>
                </a:solidFill>
                <a:sym typeface="Wingdings" pitchFamily="2" charset="2"/>
              </a:rPr>
              <a:t>interventions </a:t>
            </a:r>
            <a:r>
              <a:rPr lang="en-US" sz="2800" dirty="0">
                <a:solidFill>
                  <a:prstClr val="black"/>
                </a:solidFill>
                <a:sym typeface="Wingdings" pitchFamily="2" charset="2"/>
              </a:rPr>
              <a:t>to reduce the speed of the </a:t>
            </a:r>
            <a:r>
              <a:rPr lang="en-US" sz="2800" dirty="0" smtClean="0">
                <a:solidFill>
                  <a:prstClr val="black"/>
                </a:solidFill>
                <a:sym typeface="Wingdings" pitchFamily="2" charset="2"/>
              </a:rPr>
              <a:t>	  	   financial system;</a:t>
            </a:r>
            <a:endParaRPr lang="en-US" sz="2800" dirty="0">
              <a:solidFill>
                <a:prstClr val="black"/>
              </a:solidFill>
              <a:sym typeface="Wingdings" pitchFamily="2" charset="2"/>
            </a:endParaRPr>
          </a:p>
          <a:p>
            <a:pPr marL="0" lvl="0" indent="0" algn="just">
              <a:buNone/>
            </a:pPr>
            <a:r>
              <a:rPr lang="en-US" sz="2800" dirty="0" smtClean="0">
                <a:solidFill>
                  <a:prstClr val="black"/>
                </a:solidFill>
                <a:sym typeface="Wingdings" pitchFamily="2" charset="2"/>
              </a:rPr>
              <a:t>	</a:t>
            </a:r>
            <a:r>
              <a:rPr lang="en-US" sz="2800" b="1" dirty="0" smtClean="0">
                <a:solidFill>
                  <a:prstClr val="black"/>
                </a:solidFill>
                <a:sym typeface="Wingdings" pitchFamily="2" charset="2"/>
              </a:rPr>
              <a:t>ii</a:t>
            </a:r>
            <a:r>
              <a:rPr lang="en-US" sz="2800" b="1" dirty="0">
                <a:solidFill>
                  <a:prstClr val="black"/>
                </a:solidFill>
                <a:sym typeface="Wingdings" pitchFamily="2" charset="2"/>
              </a:rPr>
              <a:t>) </a:t>
            </a:r>
            <a:r>
              <a:rPr lang="en-US" sz="2800" dirty="0" smtClean="0">
                <a:solidFill>
                  <a:prstClr val="black"/>
                </a:solidFill>
                <a:sym typeface="Wingdings" pitchFamily="2" charset="2"/>
              </a:rPr>
              <a:t>interventions to control </a:t>
            </a:r>
            <a:r>
              <a:rPr lang="en-US" sz="2800" dirty="0">
                <a:solidFill>
                  <a:prstClr val="black"/>
                </a:solidFill>
                <a:sym typeface="Wingdings" pitchFamily="2" charset="2"/>
              </a:rPr>
              <a:t>the functioning of </a:t>
            </a:r>
            <a:r>
              <a:rPr lang="en-US" sz="2800" dirty="0" smtClean="0">
                <a:solidFill>
                  <a:prstClr val="black"/>
                </a:solidFill>
                <a:sym typeface="Wingdings" pitchFamily="2" charset="2"/>
              </a:rPr>
              <a:t>	</a:t>
            </a:r>
            <a:r>
              <a:rPr lang="en-US" sz="2800" dirty="0">
                <a:solidFill>
                  <a:prstClr val="black"/>
                </a:solidFill>
                <a:sym typeface="Wingdings" pitchFamily="2" charset="2"/>
              </a:rPr>
              <a:t> </a:t>
            </a:r>
            <a:r>
              <a:rPr lang="en-US" sz="2800" dirty="0" smtClean="0">
                <a:solidFill>
                  <a:prstClr val="black"/>
                </a:solidFill>
                <a:sym typeface="Wingdings" pitchFamily="2" charset="2"/>
              </a:rPr>
              <a:t>     some specific financial instruments;</a:t>
            </a:r>
            <a:endParaRPr lang="en-US" sz="2800" dirty="0">
              <a:solidFill>
                <a:prstClr val="black"/>
              </a:solidFill>
              <a:sym typeface="Wingdings" pitchFamily="2" charset="2"/>
            </a:endParaRPr>
          </a:p>
          <a:p>
            <a:pPr marL="0" lvl="0" indent="0" algn="just">
              <a:buNone/>
            </a:pPr>
            <a:r>
              <a:rPr lang="en-US" sz="2800" dirty="0" smtClean="0">
                <a:solidFill>
                  <a:prstClr val="black"/>
                </a:solidFill>
                <a:sym typeface="Wingdings" pitchFamily="2" charset="2"/>
              </a:rPr>
              <a:t>	</a:t>
            </a:r>
            <a:r>
              <a:rPr lang="en-US" sz="2800" b="1" dirty="0" smtClean="0">
                <a:solidFill>
                  <a:prstClr val="black"/>
                </a:solidFill>
                <a:sym typeface="Wingdings" pitchFamily="2" charset="2"/>
              </a:rPr>
              <a:t>iii</a:t>
            </a:r>
            <a:r>
              <a:rPr lang="en-US" sz="2800" b="1" dirty="0">
                <a:solidFill>
                  <a:prstClr val="black"/>
                </a:solidFill>
                <a:sym typeface="Wingdings" pitchFamily="2" charset="2"/>
              </a:rPr>
              <a:t>) </a:t>
            </a:r>
            <a:r>
              <a:rPr lang="en-US" sz="2800" dirty="0" smtClean="0">
                <a:solidFill>
                  <a:prstClr val="black"/>
                </a:solidFill>
                <a:sym typeface="Wingdings" pitchFamily="2" charset="2"/>
              </a:rPr>
              <a:t>interventions to control </a:t>
            </a:r>
            <a:r>
              <a:rPr lang="en-US" sz="2800" dirty="0">
                <a:solidFill>
                  <a:prstClr val="black"/>
                </a:solidFill>
                <a:sym typeface="Wingdings" pitchFamily="2" charset="2"/>
              </a:rPr>
              <a:t>the </a:t>
            </a:r>
            <a:r>
              <a:rPr lang="en-US" sz="2800" dirty="0" smtClean="0">
                <a:solidFill>
                  <a:prstClr val="black"/>
                </a:solidFill>
                <a:sym typeface="Wingdings" pitchFamily="2" charset="2"/>
              </a:rPr>
              <a:t>behavior </a:t>
            </a:r>
            <a:r>
              <a:rPr lang="en-US" sz="2800" dirty="0">
                <a:solidFill>
                  <a:prstClr val="black"/>
                </a:solidFill>
                <a:sym typeface="Wingdings" pitchFamily="2" charset="2"/>
              </a:rPr>
              <a:t>of some </a:t>
            </a:r>
            <a:r>
              <a:rPr lang="en-US" sz="2800" dirty="0" smtClean="0">
                <a:solidFill>
                  <a:prstClr val="black"/>
                </a:solidFill>
                <a:sym typeface="Wingdings" pitchFamily="2" charset="2"/>
              </a:rPr>
              <a:t>	      specific operators;</a:t>
            </a:r>
            <a:endParaRPr lang="en-US" sz="2800" dirty="0">
              <a:solidFill>
                <a:prstClr val="black"/>
              </a:solidFill>
            </a:endParaRPr>
          </a:p>
          <a:p>
            <a:endParaRPr lang="it-IT" dirty="0"/>
          </a:p>
        </p:txBody>
      </p:sp>
      <p:sp>
        <p:nvSpPr>
          <p:cNvPr id="5" name="Segnaposto numero diapositiva 4"/>
          <p:cNvSpPr>
            <a:spLocks noGrp="1"/>
          </p:cNvSpPr>
          <p:nvPr>
            <p:ph type="sldNum" sz="quarter" idx="12"/>
          </p:nvPr>
        </p:nvSpPr>
        <p:spPr/>
        <p:txBody>
          <a:bodyPr>
            <a:normAutofit/>
          </a:bodyPr>
          <a:lstStyle/>
          <a:p>
            <a:fld id="{95662974-6410-4343-AB28-EFBD7E3F3E68}" type="slidenum">
              <a:rPr lang="it-IT" smtClean="0"/>
              <a:pPr/>
              <a:t>33</a:t>
            </a:fld>
            <a:endParaRPr lang="it-IT"/>
          </a:p>
        </p:txBody>
      </p:sp>
    </p:spTree>
    <p:extLst>
      <p:ext uri="{BB962C8B-B14F-4D97-AF65-F5344CB8AC3E}">
        <p14:creationId xmlns:p14="http://schemas.microsoft.com/office/powerpoint/2010/main" val="18353322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188640"/>
            <a:ext cx="8964488" cy="6408712"/>
          </a:xfrm>
        </p:spPr>
        <p:txBody>
          <a:bodyPr>
            <a:normAutofit lnSpcReduction="10000"/>
          </a:bodyPr>
          <a:lstStyle/>
          <a:p>
            <a:pPr marL="0" indent="0">
              <a:buNone/>
            </a:pPr>
            <a:r>
              <a:rPr lang="it-IT" sz="2800" b="1" dirty="0" smtClean="0"/>
              <a:t>(i) </a:t>
            </a:r>
            <a:r>
              <a:rPr lang="en-US" sz="2800" u="sng" dirty="0" smtClean="0">
                <a:solidFill>
                  <a:prstClr val="black"/>
                </a:solidFill>
                <a:sym typeface="Wingdings" pitchFamily="2" charset="2"/>
              </a:rPr>
              <a:t>interventions </a:t>
            </a:r>
            <a:r>
              <a:rPr lang="en-US" sz="2800" u="sng" dirty="0">
                <a:solidFill>
                  <a:prstClr val="black"/>
                </a:solidFill>
                <a:sym typeface="Wingdings" pitchFamily="2" charset="2"/>
              </a:rPr>
              <a:t>to reduce the speed of the </a:t>
            </a:r>
            <a:r>
              <a:rPr lang="en-US" sz="2800" u="sng" dirty="0" smtClean="0">
                <a:solidFill>
                  <a:prstClr val="black"/>
                </a:solidFill>
                <a:sym typeface="Wingdings" pitchFamily="2" charset="2"/>
              </a:rPr>
              <a:t>financial system</a:t>
            </a:r>
            <a:r>
              <a:rPr lang="en-US" sz="2800" dirty="0" smtClean="0">
                <a:solidFill>
                  <a:prstClr val="black"/>
                </a:solidFill>
                <a:sym typeface="Wingdings" pitchFamily="2" charset="2"/>
              </a:rPr>
              <a:t>:</a:t>
            </a:r>
          </a:p>
          <a:p>
            <a:pPr marL="0" indent="0">
              <a:buNone/>
            </a:pPr>
            <a:endParaRPr lang="it-IT" sz="2800" b="1" dirty="0" smtClean="0"/>
          </a:p>
          <a:p>
            <a:pPr marL="0" indent="0">
              <a:buNone/>
            </a:pPr>
            <a:r>
              <a:rPr lang="en-US" sz="2800" b="1" dirty="0" smtClean="0"/>
              <a:t>financial markets      ≠        paradigm of perfect 				                         markets (here, slowing 				                         down would bring no 				                         benefit);</a:t>
            </a:r>
          </a:p>
          <a:p>
            <a:pPr marL="0" indent="0">
              <a:buNone/>
            </a:pPr>
            <a:endParaRPr lang="it-IT" sz="2800" b="1" dirty="0" smtClean="0"/>
          </a:p>
          <a:p>
            <a:r>
              <a:rPr lang="en-US" sz="2800" dirty="0" smtClean="0"/>
              <a:t>High speed of financial markets today leads to:</a:t>
            </a:r>
          </a:p>
          <a:p>
            <a:pPr marL="0" indent="0">
              <a:buNone/>
            </a:pPr>
            <a:r>
              <a:rPr lang="en-US" sz="2800" dirty="0" smtClean="0"/>
              <a:t>-  	Pros: economic growth in regular activity 	 	 	periods;</a:t>
            </a:r>
          </a:p>
          <a:p>
            <a:pPr marL="0" indent="0">
              <a:buNone/>
            </a:pPr>
            <a:r>
              <a:rPr lang="en-US" sz="2800" dirty="0" smtClean="0"/>
              <a:t>-          Cons: huge depressive effects when it generates    	speculative bubbles which, before or then, will 	blow (ex. the rise of prices in the agriculture 	sector in 2008);</a:t>
            </a:r>
          </a:p>
          <a:p>
            <a:endParaRPr lang="it-IT" sz="1800" dirty="0"/>
          </a:p>
          <a:p>
            <a:endParaRPr lang="it-IT" sz="1800" dirty="0"/>
          </a:p>
        </p:txBody>
      </p:sp>
      <p:sp>
        <p:nvSpPr>
          <p:cNvPr id="5" name="Segnaposto numero diapositiva 4"/>
          <p:cNvSpPr>
            <a:spLocks noGrp="1"/>
          </p:cNvSpPr>
          <p:nvPr>
            <p:ph type="sldNum" sz="quarter" idx="12"/>
          </p:nvPr>
        </p:nvSpPr>
        <p:spPr/>
        <p:txBody>
          <a:bodyPr>
            <a:normAutofit/>
          </a:bodyPr>
          <a:lstStyle/>
          <a:p>
            <a:fld id="{95662974-6410-4343-AB28-EFBD7E3F3E68}" type="slidenum">
              <a:rPr lang="it-IT" smtClean="0"/>
              <a:pPr/>
              <a:t>34</a:t>
            </a:fld>
            <a:endParaRPr lang="it-IT"/>
          </a:p>
        </p:txBody>
      </p:sp>
    </p:spTree>
    <p:extLst>
      <p:ext uri="{BB962C8B-B14F-4D97-AF65-F5344CB8AC3E}">
        <p14:creationId xmlns:p14="http://schemas.microsoft.com/office/powerpoint/2010/main" val="30035374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260648"/>
            <a:ext cx="8229600" cy="6264696"/>
          </a:xfrm>
        </p:spPr>
        <p:txBody>
          <a:bodyPr>
            <a:normAutofit fontScale="92500"/>
          </a:bodyPr>
          <a:lstStyle/>
          <a:p>
            <a:pPr lvl="0" algn="just"/>
            <a:r>
              <a:rPr lang="en-US" sz="2800" dirty="0" smtClean="0">
                <a:solidFill>
                  <a:prstClr val="black"/>
                </a:solidFill>
              </a:rPr>
              <a:t>In order to slow down financial markets:</a:t>
            </a:r>
          </a:p>
          <a:p>
            <a:pPr lvl="0" algn="just"/>
            <a:endParaRPr lang="en-US" sz="2800" dirty="0" smtClean="0">
              <a:solidFill>
                <a:prstClr val="black"/>
              </a:solidFill>
            </a:endParaRPr>
          </a:p>
          <a:p>
            <a:pPr lvl="0" algn="just"/>
            <a:r>
              <a:rPr lang="en-US" sz="2800" dirty="0" smtClean="0">
                <a:solidFill>
                  <a:prstClr val="black"/>
                </a:solidFill>
              </a:rPr>
              <a:t>YES </a:t>
            </a:r>
            <a:r>
              <a:rPr lang="en-US" sz="2800" dirty="0" smtClean="0">
                <a:solidFill>
                  <a:prstClr val="black"/>
                </a:solidFill>
                <a:sym typeface="Wingdings" pitchFamily="2" charset="2"/>
              </a:rPr>
              <a:t> higher capitalization requirements for banks in the medium/long term;</a:t>
            </a:r>
          </a:p>
          <a:p>
            <a:pPr lvl="0" algn="just"/>
            <a:r>
              <a:rPr lang="en-US" sz="2800" dirty="0" smtClean="0">
                <a:solidFill>
                  <a:prstClr val="black"/>
                </a:solidFill>
                <a:sym typeface="Wingdings" pitchFamily="2" charset="2"/>
              </a:rPr>
              <a:t>YES  central banks with significant discretional power exerted in «</a:t>
            </a:r>
            <a:r>
              <a:rPr lang="en-US" sz="2800" dirty="0" err="1" smtClean="0">
                <a:solidFill>
                  <a:prstClr val="black"/>
                </a:solidFill>
                <a:sym typeface="Wingdings" pitchFamily="2" charset="2"/>
              </a:rPr>
              <a:t>macroprudential</a:t>
            </a:r>
            <a:r>
              <a:rPr lang="en-US" sz="2800" dirty="0" smtClean="0">
                <a:solidFill>
                  <a:prstClr val="black"/>
                </a:solidFill>
                <a:sym typeface="Wingdings" pitchFamily="2" charset="2"/>
              </a:rPr>
              <a:t>» function and not as administrative control of what single operators are supposed to do;</a:t>
            </a:r>
          </a:p>
          <a:p>
            <a:pPr lvl="0" algn="just"/>
            <a:r>
              <a:rPr lang="en-US" sz="2800" dirty="0" smtClean="0">
                <a:solidFill>
                  <a:prstClr val="black"/>
                </a:solidFill>
                <a:sym typeface="Wingdings" pitchFamily="2" charset="2"/>
              </a:rPr>
              <a:t>All this can be successful only if there is </a:t>
            </a:r>
            <a:r>
              <a:rPr lang="en-US" sz="2800" i="1" dirty="0" smtClean="0">
                <a:solidFill>
                  <a:prstClr val="black"/>
                </a:solidFill>
                <a:sym typeface="Wingdings" pitchFamily="2" charset="2"/>
              </a:rPr>
              <a:t>independence between central banks and governmental power</a:t>
            </a:r>
            <a:r>
              <a:rPr lang="en-US" sz="2800" dirty="0" smtClean="0">
                <a:solidFill>
                  <a:prstClr val="black"/>
                </a:solidFill>
                <a:sym typeface="Wingdings" pitchFamily="2" charset="2"/>
              </a:rPr>
              <a:t>;</a:t>
            </a:r>
          </a:p>
          <a:p>
            <a:pPr lvl="0" algn="just"/>
            <a:r>
              <a:rPr lang="en-US" sz="2800" dirty="0" smtClean="0">
                <a:solidFill>
                  <a:prstClr val="black"/>
                </a:solidFill>
                <a:sym typeface="Wingdings" pitchFamily="2" charset="2"/>
              </a:rPr>
              <a:t>Euro case is particularly complex because the only monetary policy can be measured with significant spheres of national independence in fiscal and financial matter;</a:t>
            </a:r>
            <a:endParaRPr lang="en-US" sz="2800" dirty="0" smtClean="0">
              <a:solidFill>
                <a:prstClr val="black"/>
              </a:solidFill>
            </a:endParaRPr>
          </a:p>
          <a:p>
            <a:endParaRPr lang="it-IT" dirty="0"/>
          </a:p>
        </p:txBody>
      </p:sp>
      <p:sp>
        <p:nvSpPr>
          <p:cNvPr id="5" name="Segnaposto numero diapositiva 4"/>
          <p:cNvSpPr>
            <a:spLocks noGrp="1"/>
          </p:cNvSpPr>
          <p:nvPr>
            <p:ph type="sldNum" sz="quarter" idx="12"/>
          </p:nvPr>
        </p:nvSpPr>
        <p:spPr/>
        <p:txBody>
          <a:bodyPr>
            <a:normAutofit/>
          </a:bodyPr>
          <a:lstStyle/>
          <a:p>
            <a:fld id="{95662974-6410-4343-AB28-EFBD7E3F3E68}" type="slidenum">
              <a:rPr lang="it-IT" smtClean="0"/>
              <a:pPr/>
              <a:t>35</a:t>
            </a:fld>
            <a:endParaRPr lang="it-IT"/>
          </a:p>
        </p:txBody>
      </p:sp>
    </p:spTree>
    <p:extLst>
      <p:ext uri="{BB962C8B-B14F-4D97-AF65-F5344CB8AC3E}">
        <p14:creationId xmlns:p14="http://schemas.microsoft.com/office/powerpoint/2010/main" val="2599463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9144000" cy="6858000"/>
          </a:xfrm>
        </p:spPr>
        <p:txBody>
          <a:bodyPr>
            <a:normAutofit/>
          </a:bodyPr>
          <a:lstStyle/>
          <a:p>
            <a:pPr marL="0" indent="0" algn="just">
              <a:buNone/>
            </a:pPr>
            <a:r>
              <a:rPr lang="en-US" sz="2800" b="1" dirty="0" smtClean="0"/>
              <a:t>(ii)  </a:t>
            </a:r>
            <a:r>
              <a:rPr lang="en-US" sz="2800" u="sng" dirty="0" smtClean="0"/>
              <a:t>Intervention on some specific categories of financial   instruments</a:t>
            </a:r>
            <a:r>
              <a:rPr lang="en-US" sz="2800" dirty="0" smtClean="0"/>
              <a:t>:</a:t>
            </a:r>
          </a:p>
          <a:p>
            <a:pPr marL="0" indent="0" algn="just">
              <a:buNone/>
            </a:pPr>
            <a:endParaRPr lang="en-US" sz="2800" b="1" dirty="0" smtClean="0"/>
          </a:p>
          <a:p>
            <a:pPr algn="just"/>
            <a:r>
              <a:rPr lang="en-US" sz="2800" dirty="0" smtClean="0"/>
              <a:t>On some types of derivatives;</a:t>
            </a:r>
            <a:endParaRPr lang="en-US" sz="2800" dirty="0" smtClean="0">
              <a:sym typeface="Wingdings" pitchFamily="2" charset="2"/>
            </a:endParaRPr>
          </a:p>
          <a:p>
            <a:pPr algn="just"/>
            <a:r>
              <a:rPr lang="en-US" sz="2800" dirty="0" smtClean="0">
                <a:sym typeface="Wingdings" pitchFamily="2" charset="2"/>
              </a:rPr>
              <a:t>critiques:</a:t>
            </a:r>
          </a:p>
          <a:p>
            <a:pPr marL="0" indent="0" algn="just">
              <a:buNone/>
            </a:pPr>
            <a:r>
              <a:rPr lang="en-US" sz="2800" dirty="0" smtClean="0">
                <a:sym typeface="Wingdings" pitchFamily="2" charset="2"/>
              </a:rPr>
              <a:t>- </a:t>
            </a:r>
            <a:r>
              <a:rPr lang="en-US" sz="2800" i="1" dirty="0" smtClean="0">
                <a:sym typeface="Wingdings" pitchFamily="2" charset="2"/>
              </a:rPr>
              <a:t>unfounded</a:t>
            </a:r>
            <a:r>
              <a:rPr lang="en-US" sz="2800" dirty="0" smtClean="0">
                <a:sym typeface="Wingdings" pitchFamily="2" charset="2"/>
              </a:rPr>
              <a:t>: demonization, intrinsic wickedness of       		             these derivatives;</a:t>
            </a:r>
          </a:p>
          <a:p>
            <a:pPr marL="0" indent="0" algn="just">
              <a:buNone/>
            </a:pPr>
            <a:r>
              <a:rPr lang="en-US" sz="2800" dirty="0" smtClean="0">
                <a:sym typeface="Wingdings" pitchFamily="2" charset="2"/>
              </a:rPr>
              <a:t>-   </a:t>
            </a:r>
            <a:r>
              <a:rPr lang="en-US" sz="2800" i="1" dirty="0" smtClean="0">
                <a:sym typeface="Wingdings" pitchFamily="2" charset="2"/>
              </a:rPr>
              <a:t>grounded</a:t>
            </a:r>
            <a:r>
              <a:rPr lang="en-US" sz="2800" dirty="0" smtClean="0">
                <a:sym typeface="Wingdings" pitchFamily="2" charset="2"/>
              </a:rPr>
              <a:t>: their growth happened in private		     	            environment that does not guarantee 		     	 all the participants to the 			    	            market and they do not lower enough 		            the probability that single operators’ 		     		 insolvencies exert a domino effect on 		            the whole system;</a:t>
            </a:r>
          </a:p>
          <a:p>
            <a:endParaRPr lang="it-IT" sz="1800" dirty="0">
              <a:sym typeface="Wingdings" pitchFamily="2" charset="2"/>
            </a:endParaRPr>
          </a:p>
        </p:txBody>
      </p:sp>
      <p:sp>
        <p:nvSpPr>
          <p:cNvPr id="5" name="Segnaposto numero diapositiva 4"/>
          <p:cNvSpPr>
            <a:spLocks noGrp="1"/>
          </p:cNvSpPr>
          <p:nvPr>
            <p:ph type="sldNum" sz="quarter" idx="12"/>
          </p:nvPr>
        </p:nvSpPr>
        <p:spPr/>
        <p:txBody>
          <a:bodyPr>
            <a:normAutofit/>
          </a:bodyPr>
          <a:lstStyle/>
          <a:p>
            <a:fld id="{95662974-6410-4343-AB28-EFBD7E3F3E68}" type="slidenum">
              <a:rPr lang="it-IT" smtClean="0"/>
              <a:pPr/>
              <a:t>36</a:t>
            </a:fld>
            <a:endParaRPr lang="it-IT"/>
          </a:p>
        </p:txBody>
      </p:sp>
    </p:spTree>
    <p:extLst>
      <p:ext uri="{BB962C8B-B14F-4D97-AF65-F5344CB8AC3E}">
        <p14:creationId xmlns:p14="http://schemas.microsoft.com/office/powerpoint/2010/main" val="18014024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16632"/>
            <a:ext cx="8229600" cy="6552728"/>
          </a:xfrm>
        </p:spPr>
        <p:txBody>
          <a:bodyPr>
            <a:normAutofit fontScale="92500" lnSpcReduction="10000"/>
          </a:bodyPr>
          <a:lstStyle/>
          <a:p>
            <a:pPr marL="0" lvl="0" indent="0" algn="just">
              <a:buNone/>
            </a:pPr>
            <a:r>
              <a:rPr lang="en-US" sz="2800" b="1" dirty="0">
                <a:solidFill>
                  <a:prstClr val="black"/>
                </a:solidFill>
                <a:sym typeface="Wingdings" pitchFamily="2" charset="2"/>
              </a:rPr>
              <a:t>iii) </a:t>
            </a:r>
            <a:r>
              <a:rPr lang="en-US" sz="2800" u="sng" dirty="0">
                <a:solidFill>
                  <a:prstClr val="black"/>
                </a:solidFill>
                <a:sym typeface="Wingdings" pitchFamily="2" charset="2"/>
              </a:rPr>
              <a:t>interventions to control the behavior of some 	      </a:t>
            </a:r>
            <a:r>
              <a:rPr lang="en-US" sz="2800" u="sng" dirty="0" smtClean="0">
                <a:solidFill>
                  <a:prstClr val="black"/>
                </a:solidFill>
                <a:sym typeface="Wingdings" pitchFamily="2" charset="2"/>
              </a:rPr>
              <a:t> specific operators</a:t>
            </a:r>
            <a:r>
              <a:rPr lang="en-US" sz="2800" dirty="0" smtClean="0">
                <a:solidFill>
                  <a:prstClr val="black"/>
                </a:solidFill>
                <a:sym typeface="Wingdings" pitchFamily="2" charset="2"/>
              </a:rPr>
              <a:t>:</a:t>
            </a:r>
          </a:p>
          <a:p>
            <a:pPr marL="0" lvl="0" indent="0" algn="just">
              <a:buNone/>
            </a:pPr>
            <a:endParaRPr lang="en-US" sz="2800" dirty="0" smtClean="0">
              <a:solidFill>
                <a:prstClr val="black"/>
              </a:solidFill>
            </a:endParaRPr>
          </a:p>
          <a:p>
            <a:r>
              <a:rPr lang="en-US" sz="2800" dirty="0" smtClean="0">
                <a:solidFill>
                  <a:prstClr val="black"/>
                </a:solidFill>
              </a:rPr>
              <a:t>risk to make errors from an excess of regulation:</a:t>
            </a:r>
          </a:p>
          <a:p>
            <a:pPr lvl="0">
              <a:buFontTx/>
              <a:buChar char="-"/>
            </a:pPr>
            <a:r>
              <a:rPr lang="en-US" sz="2800" dirty="0" smtClean="0">
                <a:solidFill>
                  <a:prstClr val="black"/>
                </a:solidFill>
              </a:rPr>
              <a:t>Intervention on </a:t>
            </a:r>
            <a:r>
              <a:rPr lang="en-US" sz="2800" b="1" dirty="0" smtClean="0">
                <a:solidFill>
                  <a:prstClr val="black"/>
                </a:solidFill>
              </a:rPr>
              <a:t>hedge funds</a:t>
            </a:r>
            <a:r>
              <a:rPr lang="en-US" sz="2800" dirty="0" smtClean="0">
                <a:solidFill>
                  <a:prstClr val="black"/>
                </a:solidFill>
              </a:rPr>
              <a:t> and </a:t>
            </a:r>
            <a:r>
              <a:rPr lang="en-US" sz="2800" b="1" dirty="0" smtClean="0">
                <a:solidFill>
                  <a:prstClr val="black"/>
                </a:solidFill>
              </a:rPr>
              <a:t>private equity</a:t>
            </a:r>
            <a:r>
              <a:rPr lang="en-US" sz="2800" dirty="0" smtClean="0">
                <a:solidFill>
                  <a:prstClr val="black"/>
                </a:solidFill>
              </a:rPr>
              <a:t> is   looked forward to;</a:t>
            </a:r>
          </a:p>
          <a:p>
            <a:pPr marL="0" lvl="0" indent="0">
              <a:buNone/>
            </a:pPr>
            <a:endParaRPr lang="en-US" sz="2800" dirty="0" smtClean="0">
              <a:solidFill>
                <a:prstClr val="black"/>
              </a:solidFill>
            </a:endParaRPr>
          </a:p>
          <a:p>
            <a:pPr marL="0" lvl="0" indent="0">
              <a:buNone/>
            </a:pPr>
            <a:r>
              <a:rPr lang="en-US" sz="2800" dirty="0" smtClean="0">
                <a:solidFill>
                  <a:prstClr val="black"/>
                </a:solidFill>
              </a:rPr>
              <a:t>These entities do not collect capital from investors  and therefore are not involved in the situations that determined the current crisis;</a:t>
            </a:r>
          </a:p>
          <a:p>
            <a:pPr marL="0" lvl="0" indent="0">
              <a:buNone/>
            </a:pPr>
            <a:endParaRPr lang="en-US" sz="2800" dirty="0" smtClean="0">
              <a:solidFill>
                <a:prstClr val="black"/>
              </a:solidFill>
            </a:endParaRPr>
          </a:p>
          <a:p>
            <a:pPr lvl="0"/>
            <a:r>
              <a:rPr lang="en-US" sz="2800" dirty="0" smtClean="0">
                <a:solidFill>
                  <a:prstClr val="black"/>
                </a:solidFill>
              </a:rPr>
              <a:t>Some recent interventions, for instance publishing managers’ wages, </a:t>
            </a:r>
            <a:r>
              <a:rPr lang="en-US" sz="2800" dirty="0" smtClean="0">
                <a:solidFill>
                  <a:prstClr val="black"/>
                </a:solidFill>
                <a:sym typeface="Wingdings" pitchFamily="2" charset="2"/>
              </a:rPr>
              <a:t>show an attempt from the political authority to be strict with markets but it is different and far from being a well </a:t>
            </a:r>
            <a:r>
              <a:rPr lang="en-US" sz="2800" dirty="0">
                <a:solidFill>
                  <a:prstClr val="black"/>
                </a:solidFill>
                <a:sym typeface="Wingdings" pitchFamily="2" charset="2"/>
              </a:rPr>
              <a:t>structured </a:t>
            </a:r>
            <a:r>
              <a:rPr lang="en-US" sz="2800" dirty="0" smtClean="0">
                <a:solidFill>
                  <a:prstClr val="black"/>
                </a:solidFill>
                <a:sym typeface="Wingdings" pitchFamily="2" charset="2"/>
              </a:rPr>
              <a:t>intervention;</a:t>
            </a:r>
            <a:endParaRPr lang="en-US" sz="2800" dirty="0"/>
          </a:p>
        </p:txBody>
      </p:sp>
      <p:sp>
        <p:nvSpPr>
          <p:cNvPr id="5" name="Segnaposto numero diapositiva 4"/>
          <p:cNvSpPr>
            <a:spLocks noGrp="1"/>
          </p:cNvSpPr>
          <p:nvPr>
            <p:ph type="sldNum" sz="quarter" idx="12"/>
          </p:nvPr>
        </p:nvSpPr>
        <p:spPr/>
        <p:txBody>
          <a:bodyPr>
            <a:normAutofit/>
          </a:bodyPr>
          <a:lstStyle/>
          <a:p>
            <a:fld id="{95662974-6410-4343-AB28-EFBD7E3F3E68}" type="slidenum">
              <a:rPr lang="it-IT" smtClean="0"/>
              <a:pPr/>
              <a:t>37</a:t>
            </a:fld>
            <a:endParaRPr lang="it-IT"/>
          </a:p>
        </p:txBody>
      </p:sp>
    </p:spTree>
    <p:extLst>
      <p:ext uri="{BB962C8B-B14F-4D97-AF65-F5344CB8AC3E}">
        <p14:creationId xmlns:p14="http://schemas.microsoft.com/office/powerpoint/2010/main" val="33020744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171400"/>
            <a:ext cx="8229600" cy="1143000"/>
          </a:xfrm>
        </p:spPr>
        <p:txBody>
          <a:bodyPr>
            <a:normAutofit/>
          </a:bodyPr>
          <a:lstStyle/>
          <a:p>
            <a:pPr algn="l"/>
            <a:r>
              <a:rPr lang="it-IT" sz="2800" dirty="0" smtClean="0"/>
              <a:t>2.</a:t>
            </a:r>
            <a:endParaRPr lang="it-IT" sz="2800" dirty="0"/>
          </a:p>
        </p:txBody>
      </p:sp>
      <p:sp>
        <p:nvSpPr>
          <p:cNvPr id="3" name="Segnaposto contenuto 2"/>
          <p:cNvSpPr>
            <a:spLocks noGrp="1"/>
          </p:cNvSpPr>
          <p:nvPr>
            <p:ph idx="1"/>
          </p:nvPr>
        </p:nvSpPr>
        <p:spPr>
          <a:xfrm>
            <a:off x="251520" y="692696"/>
            <a:ext cx="8568952" cy="5877272"/>
          </a:xfrm>
        </p:spPr>
        <p:txBody>
          <a:bodyPr>
            <a:noAutofit/>
          </a:bodyPr>
          <a:lstStyle/>
          <a:p>
            <a:pPr algn="just"/>
            <a:r>
              <a:rPr lang="en-US" sz="2600" dirty="0" smtClean="0"/>
              <a:t>Financial crisis highlighted the </a:t>
            </a:r>
            <a:r>
              <a:rPr lang="en-US" sz="2600" b="1" dirty="0" smtClean="0"/>
              <a:t>complexity of the global financial framework</a:t>
            </a:r>
            <a:r>
              <a:rPr lang="en-US" sz="2600" dirty="0" smtClean="0"/>
              <a:t> and its internal transformation dynamics;</a:t>
            </a:r>
          </a:p>
          <a:p>
            <a:pPr algn="just"/>
            <a:r>
              <a:rPr lang="en-US" sz="2600" dirty="0" smtClean="0"/>
              <a:t>GLOBAL does not mean that the nationality of the actors has lost its importance, neither that there be strong asymmetry in the type of participation of different countries to the global market;</a:t>
            </a:r>
          </a:p>
          <a:p>
            <a:pPr algn="just"/>
            <a:r>
              <a:rPr lang="en-US" sz="2600" dirty="0" smtClean="0"/>
              <a:t>In the global financial environment, national financial systems of industrial countries tend to compete among them;</a:t>
            </a:r>
          </a:p>
          <a:p>
            <a:pPr algn="just"/>
            <a:r>
              <a:rPr lang="en-US" sz="2600" dirty="0" smtClean="0"/>
              <a:t>With the crisis, the importance of national issues has emerged even more evidently, in particular with public interventions of rescue </a:t>
            </a:r>
            <a:r>
              <a:rPr lang="en-US" sz="2600" dirty="0" smtClean="0">
                <a:sym typeface="Wingdings" pitchFamily="2" charset="2"/>
              </a:rPr>
              <a:t> elements of financial protectionism;</a:t>
            </a:r>
          </a:p>
        </p:txBody>
      </p:sp>
      <p:sp>
        <p:nvSpPr>
          <p:cNvPr id="6" name="Segnaposto numero diapositiva 5"/>
          <p:cNvSpPr>
            <a:spLocks noGrp="1"/>
          </p:cNvSpPr>
          <p:nvPr>
            <p:ph type="sldNum" sz="quarter" idx="12"/>
          </p:nvPr>
        </p:nvSpPr>
        <p:spPr/>
        <p:txBody>
          <a:bodyPr>
            <a:normAutofit/>
          </a:bodyPr>
          <a:lstStyle/>
          <a:p>
            <a:fld id="{95662974-6410-4343-AB28-EFBD7E3F3E68}" type="slidenum">
              <a:rPr lang="it-IT" smtClean="0"/>
              <a:pPr/>
              <a:t>38</a:t>
            </a:fld>
            <a:endParaRPr lang="it-IT"/>
          </a:p>
        </p:txBody>
      </p:sp>
    </p:spTree>
    <p:extLst>
      <p:ext uri="{BB962C8B-B14F-4D97-AF65-F5344CB8AC3E}">
        <p14:creationId xmlns:p14="http://schemas.microsoft.com/office/powerpoint/2010/main" val="34422978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lstStyle/>
          <a:p>
            <a:pPr lvl="0" algn="just"/>
            <a:r>
              <a:rPr lang="en-US" sz="2800" dirty="0" smtClean="0">
                <a:solidFill>
                  <a:prstClr val="black"/>
                </a:solidFill>
                <a:sym typeface="Wingdings" pitchFamily="2" charset="2"/>
              </a:rPr>
              <a:t>In the global financial system, there is a strong hierarchical structure:</a:t>
            </a:r>
          </a:p>
          <a:p>
            <a:pPr marL="0" lvl="0" indent="0" algn="just">
              <a:buNone/>
            </a:pPr>
            <a:endParaRPr lang="en-US" sz="2800" dirty="0" smtClean="0">
              <a:solidFill>
                <a:prstClr val="black"/>
              </a:solidFill>
              <a:sym typeface="Wingdings" pitchFamily="2" charset="2"/>
            </a:endParaRPr>
          </a:p>
          <a:p>
            <a:pPr lvl="0" algn="just"/>
            <a:r>
              <a:rPr lang="en-US" sz="2800" dirty="0" smtClean="0">
                <a:solidFill>
                  <a:prstClr val="black"/>
                </a:solidFill>
                <a:sym typeface="Wingdings" pitchFamily="2" charset="2"/>
              </a:rPr>
              <a:t> small number of «market maker» countries;</a:t>
            </a:r>
          </a:p>
          <a:p>
            <a:pPr lvl="0" algn="just"/>
            <a:r>
              <a:rPr lang="en-US" sz="2800" dirty="0" smtClean="0">
                <a:solidFill>
                  <a:prstClr val="black"/>
                </a:solidFill>
                <a:sym typeface="Wingdings" pitchFamily="2" charset="2"/>
              </a:rPr>
              <a:t> other countries are defined as “emerging” from time to time;</a:t>
            </a:r>
          </a:p>
          <a:p>
            <a:pPr lvl="0" algn="just"/>
            <a:r>
              <a:rPr lang="en-US" sz="2800" dirty="0" smtClean="0">
                <a:solidFill>
                  <a:prstClr val="black"/>
                </a:solidFill>
                <a:sym typeface="Wingdings" pitchFamily="2" charset="2"/>
              </a:rPr>
              <a:t> again, other countries are marginal or excluded (in any case they are not excluded from the negative consequences of events that happen in the global financial system);</a:t>
            </a:r>
            <a:endParaRPr lang="en-US" sz="2800" dirty="0" smtClean="0">
              <a:solidFill>
                <a:prstClr val="black"/>
              </a:solidFill>
            </a:endParaRPr>
          </a:p>
          <a:p>
            <a:endParaRPr lang="it-IT" dirty="0"/>
          </a:p>
        </p:txBody>
      </p:sp>
      <p:sp>
        <p:nvSpPr>
          <p:cNvPr id="5" name="Segnaposto numero diapositiva 4"/>
          <p:cNvSpPr>
            <a:spLocks noGrp="1"/>
          </p:cNvSpPr>
          <p:nvPr>
            <p:ph type="sldNum" sz="quarter" idx="12"/>
          </p:nvPr>
        </p:nvSpPr>
        <p:spPr/>
        <p:txBody>
          <a:bodyPr>
            <a:normAutofit/>
          </a:bodyPr>
          <a:lstStyle/>
          <a:p>
            <a:fld id="{95662974-6410-4343-AB28-EFBD7E3F3E68}" type="slidenum">
              <a:rPr lang="it-IT" smtClean="0"/>
              <a:pPr/>
              <a:t>39</a:t>
            </a:fld>
            <a:endParaRPr lang="it-IT"/>
          </a:p>
        </p:txBody>
      </p:sp>
    </p:spTree>
    <p:extLst>
      <p:ext uri="{BB962C8B-B14F-4D97-AF65-F5344CB8AC3E}">
        <p14:creationId xmlns:p14="http://schemas.microsoft.com/office/powerpoint/2010/main" val="2741775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0"/>
            <a:ext cx="7772400" cy="1470025"/>
          </a:xfrm>
        </p:spPr>
        <p:txBody>
          <a:bodyPr>
            <a:normAutofit/>
          </a:bodyPr>
          <a:lstStyle/>
          <a:p>
            <a:pPr algn="ctr"/>
            <a:r>
              <a:rPr lang="it-IT" sz="7000" dirty="0" smtClean="0">
                <a:solidFill>
                  <a:srgbClr val="FF0000"/>
                </a:solidFill>
              </a:rPr>
              <a:t>INTRODUCTION</a:t>
            </a:r>
            <a:endParaRPr lang="it-IT" sz="7000" dirty="0">
              <a:solidFill>
                <a:srgbClr val="FF0000"/>
              </a:solidFill>
            </a:endParaRPr>
          </a:p>
        </p:txBody>
      </p:sp>
      <p:sp>
        <p:nvSpPr>
          <p:cNvPr id="3" name="Sottotitolo 2"/>
          <p:cNvSpPr>
            <a:spLocks noGrp="1"/>
          </p:cNvSpPr>
          <p:nvPr>
            <p:ph type="subTitle" idx="1"/>
          </p:nvPr>
        </p:nvSpPr>
        <p:spPr>
          <a:xfrm>
            <a:off x="467544" y="1556792"/>
            <a:ext cx="8001056" cy="4643470"/>
          </a:xfrm>
        </p:spPr>
        <p:txBody>
          <a:bodyPr>
            <a:normAutofit fontScale="92500" lnSpcReduction="20000"/>
          </a:bodyPr>
          <a:lstStyle/>
          <a:p>
            <a:pPr lvl="0" algn="just">
              <a:buFont typeface="Arial" pitchFamily="34" charset="0"/>
              <a:buChar char="•"/>
            </a:pPr>
            <a:r>
              <a:rPr lang="en-US" dirty="0" smtClean="0">
                <a:solidFill>
                  <a:schemeClr val="tx1"/>
                </a:solidFill>
              </a:rPr>
              <a:t>  The </a:t>
            </a:r>
            <a:r>
              <a:rPr lang="en-US" dirty="0">
                <a:solidFill>
                  <a:schemeClr val="tx1"/>
                </a:solidFill>
              </a:rPr>
              <a:t>current time of crisis can be an opportunity  </a:t>
            </a:r>
            <a:r>
              <a:rPr lang="en-US" dirty="0" smtClean="0">
                <a:solidFill>
                  <a:schemeClr val="tx1"/>
                </a:solidFill>
              </a:rPr>
              <a:t>                                     to </a:t>
            </a:r>
            <a:r>
              <a:rPr lang="en-US" dirty="0">
                <a:solidFill>
                  <a:schemeClr val="tx1"/>
                </a:solidFill>
              </a:rPr>
              <a:t>analyze </a:t>
            </a:r>
            <a:r>
              <a:rPr lang="en-US" dirty="0" smtClean="0">
                <a:solidFill>
                  <a:schemeClr val="tx1"/>
                </a:solidFill>
              </a:rPr>
              <a:t>the economy </a:t>
            </a:r>
            <a:r>
              <a:rPr lang="en-US" dirty="0">
                <a:solidFill>
                  <a:schemeClr val="tx1"/>
                </a:solidFill>
              </a:rPr>
              <a:t>size </a:t>
            </a:r>
            <a:r>
              <a:rPr lang="en-US" dirty="0" smtClean="0">
                <a:solidFill>
                  <a:schemeClr val="tx1"/>
                </a:solidFill>
              </a:rPr>
              <a:t>distinguishing between </a:t>
            </a:r>
            <a:r>
              <a:rPr lang="en-US" dirty="0">
                <a:solidFill>
                  <a:schemeClr val="tx1"/>
                </a:solidFill>
              </a:rPr>
              <a:t>real and </a:t>
            </a:r>
            <a:r>
              <a:rPr lang="en-US" dirty="0" smtClean="0">
                <a:solidFill>
                  <a:schemeClr val="tx1"/>
                </a:solidFill>
              </a:rPr>
              <a:t>financial, </a:t>
            </a:r>
            <a:r>
              <a:rPr lang="en-US" dirty="0">
                <a:solidFill>
                  <a:schemeClr val="tx1"/>
                </a:solidFill>
              </a:rPr>
              <a:t>on the one hand, and between </a:t>
            </a:r>
            <a:r>
              <a:rPr lang="en-US" dirty="0" smtClean="0">
                <a:solidFill>
                  <a:schemeClr val="tx1"/>
                </a:solidFill>
              </a:rPr>
              <a:t>the State </a:t>
            </a:r>
            <a:r>
              <a:rPr lang="en-US" dirty="0">
                <a:solidFill>
                  <a:schemeClr val="tx1"/>
                </a:solidFill>
              </a:rPr>
              <a:t>and the market from </a:t>
            </a:r>
            <a:r>
              <a:rPr lang="en-US" dirty="0" smtClean="0">
                <a:solidFill>
                  <a:schemeClr val="tx1"/>
                </a:solidFill>
              </a:rPr>
              <a:t>other;</a:t>
            </a:r>
            <a:endParaRPr lang="it-IT" dirty="0">
              <a:solidFill>
                <a:schemeClr val="tx1"/>
              </a:solidFill>
            </a:endParaRPr>
          </a:p>
          <a:p>
            <a:pPr lvl="0" algn="just">
              <a:buFont typeface="Arial" pitchFamily="34" charset="0"/>
              <a:buChar char="•"/>
            </a:pPr>
            <a:r>
              <a:rPr lang="en-US" dirty="0" smtClean="0">
                <a:solidFill>
                  <a:schemeClr val="tx1"/>
                </a:solidFill>
              </a:rPr>
              <a:t>  concretely </a:t>
            </a:r>
            <a:r>
              <a:rPr lang="en-US" dirty="0">
                <a:solidFill>
                  <a:schemeClr val="tx1"/>
                </a:solidFill>
              </a:rPr>
              <a:t>it comes to recovering </a:t>
            </a:r>
            <a:r>
              <a:rPr lang="en-US" dirty="0" smtClean="0">
                <a:solidFill>
                  <a:schemeClr val="tx1"/>
                </a:solidFill>
              </a:rPr>
              <a:t>the anthropological </a:t>
            </a:r>
            <a:r>
              <a:rPr lang="en-US" dirty="0">
                <a:solidFill>
                  <a:schemeClr val="tx1"/>
                </a:solidFill>
              </a:rPr>
              <a:t>dimension of all economic </a:t>
            </a:r>
            <a:r>
              <a:rPr lang="en-US" dirty="0" smtClean="0">
                <a:solidFill>
                  <a:schemeClr val="tx1"/>
                </a:solidFill>
              </a:rPr>
              <a:t>action </a:t>
            </a:r>
            <a:r>
              <a:rPr lang="en-US" dirty="0">
                <a:solidFill>
                  <a:schemeClr val="tx1"/>
                </a:solidFill>
              </a:rPr>
              <a:t>(real and financial) over time, in </a:t>
            </a:r>
            <a:r>
              <a:rPr lang="en-US" dirty="0" smtClean="0">
                <a:solidFill>
                  <a:schemeClr val="tx1"/>
                </a:solidFill>
              </a:rPr>
              <a:t>uncertainty </a:t>
            </a:r>
            <a:r>
              <a:rPr lang="en-US" dirty="0">
                <a:solidFill>
                  <a:schemeClr val="tx1"/>
                </a:solidFill>
              </a:rPr>
              <a:t>and in the reality </a:t>
            </a:r>
            <a:r>
              <a:rPr lang="en-US" dirty="0" smtClean="0">
                <a:solidFill>
                  <a:schemeClr val="tx1"/>
                </a:solidFill>
              </a:rPr>
              <a:t>of </a:t>
            </a:r>
            <a:r>
              <a:rPr lang="en-US" dirty="0">
                <a:solidFill>
                  <a:schemeClr val="tx1"/>
                </a:solidFill>
              </a:rPr>
              <a:t>interdependence: </a:t>
            </a:r>
            <a:r>
              <a:rPr lang="en-US" dirty="0" smtClean="0">
                <a:solidFill>
                  <a:schemeClr val="tx1"/>
                </a:solidFill>
              </a:rPr>
              <a:t>market </a:t>
            </a:r>
            <a:r>
              <a:rPr lang="en-US" dirty="0">
                <a:solidFill>
                  <a:schemeClr val="tx1"/>
                </a:solidFill>
              </a:rPr>
              <a:t>and State together with financial and real economy are characterized by a dense network of relationships where </a:t>
            </a:r>
            <a:r>
              <a:rPr lang="en-US" dirty="0" smtClean="0">
                <a:solidFill>
                  <a:schemeClr val="tx1"/>
                </a:solidFill>
              </a:rPr>
              <a:t>man </a:t>
            </a:r>
            <a:r>
              <a:rPr lang="en-US" dirty="0">
                <a:solidFill>
                  <a:schemeClr val="tx1"/>
                </a:solidFill>
              </a:rPr>
              <a:t>is the pivot </a:t>
            </a:r>
            <a:r>
              <a:rPr lang="en-US" dirty="0" smtClean="0">
                <a:solidFill>
                  <a:schemeClr val="tx1"/>
                </a:solidFill>
              </a:rPr>
              <a:t>pin.</a:t>
            </a:r>
            <a:endParaRPr lang="it-IT" dirty="0">
              <a:solidFill>
                <a:schemeClr val="tx1"/>
              </a:solidFill>
            </a:endParaRPr>
          </a:p>
          <a:p>
            <a:pPr algn="l">
              <a:buFont typeface="Arial" pitchFamily="34" charset="0"/>
              <a:buChar char="•"/>
            </a:pPr>
            <a:endParaRPr lang="it-IT"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116632"/>
            <a:ext cx="8640960" cy="6624736"/>
          </a:xfrm>
        </p:spPr>
        <p:txBody>
          <a:bodyPr>
            <a:normAutofit lnSpcReduction="10000"/>
          </a:bodyPr>
          <a:lstStyle/>
          <a:p>
            <a:pPr algn="just"/>
            <a:r>
              <a:rPr lang="en-US" sz="2400" dirty="0" smtClean="0"/>
              <a:t>Issue of «emerging» countries </a:t>
            </a:r>
            <a:r>
              <a:rPr lang="en-US" sz="2400" dirty="0" smtClean="0">
                <a:sym typeface="Wingdings" pitchFamily="2" charset="2"/>
              </a:rPr>
              <a:t> crisis brought to a change in their </a:t>
            </a:r>
            <a:r>
              <a:rPr lang="en-US" sz="2400" b="1" dirty="0" smtClean="0">
                <a:sym typeface="Wingdings" pitchFamily="2" charset="2"/>
              </a:rPr>
              <a:t>identity</a:t>
            </a:r>
            <a:r>
              <a:rPr lang="en-US" sz="2400" dirty="0" smtClean="0">
                <a:sym typeface="Wingdings" pitchFamily="2" charset="2"/>
              </a:rPr>
              <a:t> and </a:t>
            </a:r>
            <a:r>
              <a:rPr lang="en-US" sz="2400" b="1" dirty="0" smtClean="0">
                <a:sym typeface="Wingdings" pitchFamily="2" charset="2"/>
              </a:rPr>
              <a:t>global role:</a:t>
            </a:r>
          </a:p>
          <a:p>
            <a:pPr marL="0" indent="0" algn="just">
              <a:buNone/>
            </a:pPr>
            <a:endParaRPr lang="en-US" sz="2400" b="1" dirty="0" smtClean="0">
              <a:sym typeface="Wingdings" pitchFamily="2" charset="2"/>
            </a:endParaRPr>
          </a:p>
          <a:p>
            <a:pPr algn="just"/>
            <a:r>
              <a:rPr lang="en-US" sz="2400" dirty="0" smtClean="0">
                <a:sym typeface="Wingdings" pitchFamily="2" charset="2"/>
              </a:rPr>
              <a:t>China is the second economy in the world;</a:t>
            </a:r>
          </a:p>
          <a:p>
            <a:pPr algn="just"/>
            <a:r>
              <a:rPr lang="en-US" sz="2400" dirty="0" smtClean="0">
                <a:sym typeface="Wingdings" pitchFamily="2" charset="2"/>
              </a:rPr>
              <a:t>Asia has pulled the upswing of demand after the recessive phase that followed the financial crisis;</a:t>
            </a:r>
          </a:p>
          <a:p>
            <a:pPr algn="just"/>
            <a:r>
              <a:rPr lang="en-US" sz="2400" dirty="0">
                <a:sym typeface="Wingdings" pitchFamily="2" charset="2"/>
              </a:rPr>
              <a:t>O</a:t>
            </a:r>
            <a:r>
              <a:rPr lang="en-US" sz="2400" dirty="0" smtClean="0">
                <a:sym typeface="Wingdings" pitchFamily="2" charset="2"/>
              </a:rPr>
              <a:t>ur knowledge about </a:t>
            </a:r>
            <a:r>
              <a:rPr lang="en-US" sz="2400" i="1" dirty="0" smtClean="0">
                <a:sym typeface="Wingdings" pitchFamily="2" charset="2"/>
              </a:rPr>
              <a:t>how </a:t>
            </a:r>
            <a:r>
              <a:rPr lang="en-US" sz="2400" i="1" dirty="0" err="1" smtClean="0">
                <a:sym typeface="Wingdings" pitchFamily="2" charset="2"/>
              </a:rPr>
              <a:t>developement</a:t>
            </a:r>
            <a:r>
              <a:rPr lang="en-US" sz="2400" i="1" dirty="0" smtClean="0">
                <a:sym typeface="Wingdings" pitchFamily="2" charset="2"/>
              </a:rPr>
              <a:t> happens</a:t>
            </a:r>
            <a:r>
              <a:rPr lang="en-US" sz="2400" dirty="0" smtClean="0">
                <a:sym typeface="Wingdings" pitchFamily="2" charset="2"/>
              </a:rPr>
              <a:t>:</a:t>
            </a:r>
          </a:p>
          <a:p>
            <a:pPr marL="0" indent="0" algn="just">
              <a:buNone/>
            </a:pPr>
            <a:r>
              <a:rPr lang="en-US" sz="2400" dirty="0" smtClean="0">
                <a:sym typeface="Wingdings" pitchFamily="2" charset="2"/>
              </a:rPr>
              <a:t>	 YES: ex-post;</a:t>
            </a:r>
          </a:p>
          <a:p>
            <a:pPr marL="0" indent="0" algn="just">
              <a:buNone/>
            </a:pPr>
            <a:r>
              <a:rPr lang="en-US" sz="2400" dirty="0" smtClean="0">
                <a:sym typeface="Wingdings" pitchFamily="2" charset="2"/>
              </a:rPr>
              <a:t>	 LACK: ex-ante  difficult to forecast and even more 	 	                                     difficult to plan it (</a:t>
            </a:r>
            <a:r>
              <a:rPr lang="en-US" sz="2400" dirty="0" err="1" smtClean="0">
                <a:sym typeface="Wingdings" pitchFamily="2" charset="2"/>
              </a:rPr>
              <a:t>es</a:t>
            </a:r>
            <a:r>
              <a:rPr lang="en-US" sz="2400" dirty="0" smtClean="0">
                <a:sym typeface="Wingdings" pitchFamily="2" charset="2"/>
              </a:rPr>
              <a:t>. «</a:t>
            </a:r>
            <a:r>
              <a:rPr lang="en-US" sz="2400" dirty="0" err="1" smtClean="0">
                <a:sym typeface="Wingdings" pitchFamily="2" charset="2"/>
              </a:rPr>
              <a:t>Miracolo</a:t>
            </a:r>
            <a:r>
              <a:rPr lang="en-US" sz="2400" dirty="0" smtClean="0">
                <a:sym typeface="Wingdings" pitchFamily="2" charset="2"/>
              </a:rPr>
              <a:t> 				          </a:t>
            </a:r>
            <a:r>
              <a:rPr lang="en-US" sz="2400" dirty="0" err="1" smtClean="0">
                <a:sym typeface="Wingdings" pitchFamily="2" charset="2"/>
              </a:rPr>
              <a:t>economico</a:t>
            </a:r>
            <a:r>
              <a:rPr lang="en-US" sz="2400" dirty="0" smtClean="0">
                <a:sym typeface="Wingdings" pitchFamily="2" charset="2"/>
              </a:rPr>
              <a:t>»);</a:t>
            </a:r>
          </a:p>
          <a:p>
            <a:pPr algn="just"/>
            <a:r>
              <a:rPr lang="en-US" sz="2400" dirty="0" smtClean="0">
                <a:sym typeface="Wingdings" pitchFamily="2" charset="2"/>
              </a:rPr>
              <a:t>Global financial events are tied to emerging countries  in the management\exit from the crisis they have central role both in real and in financial market;</a:t>
            </a:r>
          </a:p>
          <a:p>
            <a:pPr algn="just"/>
            <a:r>
              <a:rPr lang="en-US" sz="2400" dirty="0" smtClean="0">
                <a:sym typeface="Wingdings" pitchFamily="2" charset="2"/>
              </a:rPr>
              <a:t>After 2000  emerging countries became real actors of the global financial system both economically and in a policy making perspective (G20)  global governance;</a:t>
            </a:r>
          </a:p>
          <a:p>
            <a:endParaRPr lang="it-IT" sz="1800" dirty="0">
              <a:sym typeface="Wingdings" pitchFamily="2" charset="2"/>
            </a:endParaRPr>
          </a:p>
        </p:txBody>
      </p:sp>
      <p:sp>
        <p:nvSpPr>
          <p:cNvPr id="5" name="Segnaposto numero diapositiva 4"/>
          <p:cNvSpPr>
            <a:spLocks noGrp="1"/>
          </p:cNvSpPr>
          <p:nvPr>
            <p:ph type="sldNum" sz="quarter" idx="12"/>
          </p:nvPr>
        </p:nvSpPr>
        <p:spPr/>
        <p:txBody>
          <a:bodyPr>
            <a:normAutofit/>
          </a:bodyPr>
          <a:lstStyle/>
          <a:p>
            <a:fld id="{95662974-6410-4343-AB28-EFBD7E3F3E68}" type="slidenum">
              <a:rPr lang="it-IT" smtClean="0"/>
              <a:pPr/>
              <a:t>40</a:t>
            </a:fld>
            <a:endParaRPr lang="it-IT"/>
          </a:p>
        </p:txBody>
      </p:sp>
    </p:spTree>
    <p:extLst>
      <p:ext uri="{BB962C8B-B14F-4D97-AF65-F5344CB8AC3E}">
        <p14:creationId xmlns:p14="http://schemas.microsoft.com/office/powerpoint/2010/main" val="23299332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a:bodyPr>
          <a:lstStyle/>
          <a:p>
            <a:pPr marL="0" indent="0">
              <a:buNone/>
            </a:pPr>
            <a:r>
              <a:rPr lang="en-US" sz="2800" dirty="0" smtClean="0"/>
              <a:t>In this changed global scenario </a:t>
            </a:r>
            <a:r>
              <a:rPr lang="en-US" sz="2800" b="1" u="sng" dirty="0" smtClean="0"/>
              <a:t>what does finance friend of the person mean</a:t>
            </a:r>
            <a:r>
              <a:rPr lang="en-US" sz="2800" dirty="0" smtClean="0"/>
              <a:t>?</a:t>
            </a:r>
          </a:p>
          <a:p>
            <a:pPr marL="0" indent="0">
              <a:buNone/>
            </a:pPr>
            <a:r>
              <a:rPr lang="en-US" sz="2800" dirty="0" smtClean="0"/>
              <a:t>-   support and promotion of human development;</a:t>
            </a:r>
          </a:p>
          <a:p>
            <a:pPr>
              <a:buFontTx/>
              <a:buChar char="-"/>
            </a:pPr>
            <a:r>
              <a:rPr lang="en-US" sz="2800" dirty="0" smtClean="0"/>
              <a:t>reduction up to the abolishment of ABSOLUTE POVERTY, in particular in countries with low wages </a:t>
            </a:r>
            <a:r>
              <a:rPr lang="en-US" sz="2800" dirty="0" smtClean="0">
                <a:sym typeface="Wingdings" pitchFamily="2" charset="2"/>
              </a:rPr>
              <a:t> finance can </a:t>
            </a:r>
            <a:r>
              <a:rPr lang="en-US" sz="2800" b="1" dirty="0" smtClean="0">
                <a:sym typeface="Wingdings" pitchFamily="2" charset="2"/>
              </a:rPr>
              <a:t>serve</a:t>
            </a:r>
            <a:r>
              <a:rPr lang="en-US" sz="2800" dirty="0" smtClean="0">
                <a:sym typeface="Wingdings" pitchFamily="2" charset="2"/>
              </a:rPr>
              <a:t> the reach of these objectives.</a:t>
            </a:r>
            <a:r>
              <a:rPr lang="en-US" sz="2800" dirty="0">
                <a:sym typeface="Wingdings" pitchFamily="2" charset="2"/>
              </a:rPr>
              <a:t> </a:t>
            </a:r>
            <a:r>
              <a:rPr lang="en-US" sz="2800" dirty="0" smtClean="0">
                <a:sym typeface="Wingdings" pitchFamily="2" charset="2"/>
              </a:rPr>
              <a:t>It  can also obstacle it (ex. Food and speculation – futures on agriculture products);</a:t>
            </a:r>
          </a:p>
          <a:p>
            <a:pPr marL="0" indent="0">
              <a:buNone/>
            </a:pPr>
            <a:endParaRPr lang="en-US" sz="2800" dirty="0" smtClean="0">
              <a:sym typeface="Wingdings" pitchFamily="2" charset="2"/>
            </a:endParaRPr>
          </a:p>
          <a:p>
            <a:r>
              <a:rPr lang="en-US" sz="2800" dirty="0" smtClean="0">
                <a:sym typeface="Wingdings" pitchFamily="2" charset="2"/>
              </a:rPr>
              <a:t>It is important to look at the links between: </a:t>
            </a:r>
            <a:r>
              <a:rPr lang="en-US" sz="2800" b="1" dirty="0" smtClean="0">
                <a:sym typeface="Wingdings" pitchFamily="2" charset="2"/>
              </a:rPr>
              <a:t>financial market</a:t>
            </a:r>
            <a:r>
              <a:rPr lang="en-US" sz="2800" dirty="0" smtClean="0">
                <a:sym typeface="Wingdings" pitchFamily="2" charset="2"/>
              </a:rPr>
              <a:t>, </a:t>
            </a:r>
            <a:r>
              <a:rPr lang="en-US" sz="2800" b="1" dirty="0" smtClean="0">
                <a:sym typeface="Wingdings" pitchFamily="2" charset="2"/>
              </a:rPr>
              <a:t>real economy </a:t>
            </a:r>
            <a:r>
              <a:rPr lang="en-US" sz="2800" dirty="0" smtClean="0">
                <a:sym typeface="Wingdings" pitchFamily="2" charset="2"/>
              </a:rPr>
              <a:t>and </a:t>
            </a:r>
            <a:r>
              <a:rPr lang="en-US" sz="2800" b="1" dirty="0" smtClean="0">
                <a:sym typeface="Wingdings" pitchFamily="2" charset="2"/>
              </a:rPr>
              <a:t>decisions on economic and financial policy</a:t>
            </a:r>
            <a:r>
              <a:rPr lang="en-US" sz="2800" dirty="0" smtClean="0">
                <a:sym typeface="Wingdings" pitchFamily="2" charset="2"/>
              </a:rPr>
              <a:t>;</a:t>
            </a:r>
            <a:endParaRPr lang="en-US" sz="2800" dirty="0"/>
          </a:p>
        </p:txBody>
      </p:sp>
      <p:sp>
        <p:nvSpPr>
          <p:cNvPr id="5" name="Segnaposto numero diapositiva 4"/>
          <p:cNvSpPr>
            <a:spLocks noGrp="1"/>
          </p:cNvSpPr>
          <p:nvPr>
            <p:ph type="sldNum" sz="quarter" idx="12"/>
          </p:nvPr>
        </p:nvSpPr>
        <p:spPr/>
        <p:txBody>
          <a:bodyPr>
            <a:normAutofit/>
          </a:bodyPr>
          <a:lstStyle/>
          <a:p>
            <a:fld id="{95662974-6410-4343-AB28-EFBD7E3F3E68}" type="slidenum">
              <a:rPr lang="it-IT" smtClean="0"/>
              <a:pPr/>
              <a:t>41</a:t>
            </a:fld>
            <a:endParaRPr lang="it-IT"/>
          </a:p>
        </p:txBody>
      </p:sp>
    </p:spTree>
    <p:extLst>
      <p:ext uri="{BB962C8B-B14F-4D97-AF65-F5344CB8AC3E}">
        <p14:creationId xmlns:p14="http://schemas.microsoft.com/office/powerpoint/2010/main" val="20417270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188640"/>
            <a:ext cx="8517632" cy="6408712"/>
          </a:xfrm>
        </p:spPr>
        <p:txBody>
          <a:bodyPr>
            <a:normAutofit/>
          </a:bodyPr>
          <a:lstStyle/>
          <a:p>
            <a:r>
              <a:rPr lang="it-IT" sz="2800" dirty="0" smtClean="0"/>
              <a:t>3</a:t>
            </a:r>
          </a:p>
          <a:p>
            <a:endParaRPr lang="it-IT" dirty="0" smtClean="0"/>
          </a:p>
          <a:p>
            <a:r>
              <a:rPr lang="en-US" sz="2400" dirty="0" smtClean="0"/>
              <a:t>Issue of the financing of development of low wage countries:</a:t>
            </a:r>
          </a:p>
          <a:p>
            <a:r>
              <a:rPr lang="en-US" sz="2400" dirty="0" smtClean="0"/>
              <a:t>increase in the pro-capita GDP </a:t>
            </a:r>
            <a:r>
              <a:rPr lang="en-US" sz="2400" dirty="0" smtClean="0">
                <a:sym typeface="Wingdings" pitchFamily="2" charset="2"/>
              </a:rPr>
              <a:t> usually implies reduction of levels of incidence of poverty. In some cases this is associated with a reduction of income distribution disparity, in some other cases this disparity might even increase;</a:t>
            </a:r>
          </a:p>
          <a:p>
            <a:r>
              <a:rPr lang="en-US" sz="2400" dirty="0" smtClean="0">
                <a:sym typeface="Wingdings" pitchFamily="2" charset="2"/>
              </a:rPr>
              <a:t>Priority  reducing until elimination of ABSOLUTE POVERTY;</a:t>
            </a:r>
          </a:p>
          <a:p>
            <a:r>
              <a:rPr lang="en-US" sz="2400" dirty="0" smtClean="0">
                <a:sym typeface="Wingdings" pitchFamily="2" charset="2"/>
              </a:rPr>
              <a:t>This would also help to make it clearer the main criterion for evaluating how much finance be actually «FRIEND OF THE PERSON»;</a:t>
            </a:r>
          </a:p>
          <a:p>
            <a:r>
              <a:rPr lang="en-US" sz="2400" dirty="0" smtClean="0">
                <a:sym typeface="Wingdings" pitchFamily="2" charset="2"/>
              </a:rPr>
              <a:t>Criterion: efficiency of financial institutions in supporting productive growth;</a:t>
            </a:r>
          </a:p>
          <a:p>
            <a:endParaRPr lang="it-IT" sz="1800" dirty="0"/>
          </a:p>
        </p:txBody>
      </p:sp>
      <p:sp>
        <p:nvSpPr>
          <p:cNvPr id="5" name="Segnaposto numero diapositiva 4"/>
          <p:cNvSpPr>
            <a:spLocks noGrp="1"/>
          </p:cNvSpPr>
          <p:nvPr>
            <p:ph type="sldNum" sz="quarter" idx="12"/>
          </p:nvPr>
        </p:nvSpPr>
        <p:spPr/>
        <p:txBody>
          <a:bodyPr>
            <a:normAutofit/>
          </a:bodyPr>
          <a:lstStyle/>
          <a:p>
            <a:fld id="{95662974-6410-4343-AB28-EFBD7E3F3E68}" type="slidenum">
              <a:rPr lang="it-IT" smtClean="0"/>
              <a:pPr/>
              <a:t>42</a:t>
            </a:fld>
            <a:endParaRPr lang="it-IT"/>
          </a:p>
        </p:txBody>
      </p:sp>
    </p:spTree>
    <p:extLst>
      <p:ext uri="{BB962C8B-B14F-4D97-AF65-F5344CB8AC3E}">
        <p14:creationId xmlns:p14="http://schemas.microsoft.com/office/powerpoint/2010/main" val="202843249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404664"/>
            <a:ext cx="8784976" cy="6336704"/>
          </a:xfrm>
        </p:spPr>
        <p:txBody>
          <a:bodyPr>
            <a:normAutofit/>
          </a:bodyPr>
          <a:lstStyle/>
          <a:p>
            <a:pPr lvl="0" algn="just"/>
            <a:r>
              <a:rPr lang="en-US" sz="2800" dirty="0" smtClean="0">
                <a:solidFill>
                  <a:prstClr val="black"/>
                </a:solidFill>
                <a:sym typeface="Wingdings" pitchFamily="2" charset="2"/>
              </a:rPr>
              <a:t>We can highlight </a:t>
            </a:r>
            <a:r>
              <a:rPr lang="en-US" sz="2800" i="1" u="sng" dirty="0" smtClean="0">
                <a:solidFill>
                  <a:prstClr val="black"/>
                </a:solidFill>
                <a:sym typeface="Wingdings" pitchFamily="2" charset="2"/>
              </a:rPr>
              <a:t>two paradoxical elements that tie industrialized countries to low wage countries</a:t>
            </a:r>
            <a:r>
              <a:rPr lang="en-US" sz="2800" dirty="0" smtClean="0">
                <a:solidFill>
                  <a:prstClr val="black"/>
                </a:solidFill>
                <a:sym typeface="Wingdings" pitchFamily="2" charset="2"/>
              </a:rPr>
              <a:t>:</a:t>
            </a:r>
          </a:p>
          <a:p>
            <a:pPr lvl="0" algn="just"/>
            <a:endParaRPr lang="en-US" sz="2800" dirty="0" smtClean="0">
              <a:solidFill>
                <a:prstClr val="black"/>
              </a:solidFill>
              <a:sym typeface="Wingdings" pitchFamily="2" charset="2"/>
            </a:endParaRPr>
          </a:p>
          <a:p>
            <a:pPr marL="0" lvl="0" indent="0" algn="just">
              <a:buNone/>
            </a:pPr>
            <a:r>
              <a:rPr lang="en-US" sz="2800" dirty="0" smtClean="0">
                <a:solidFill>
                  <a:prstClr val="black"/>
                </a:solidFill>
                <a:sym typeface="Wingdings" pitchFamily="2" charset="2"/>
              </a:rPr>
              <a:t>	1) in the global system, «poor» countries finance  	 	    «rich» countries through: </a:t>
            </a:r>
          </a:p>
          <a:p>
            <a:pPr marL="0" lvl="0" indent="0" algn="just">
              <a:buNone/>
            </a:pPr>
            <a:r>
              <a:rPr lang="en-US" sz="2800" dirty="0" smtClean="0">
                <a:solidFill>
                  <a:prstClr val="black"/>
                </a:solidFill>
                <a:sym typeface="Wingdings" pitchFamily="2" charset="2"/>
              </a:rPr>
              <a:t>	     - private investments;</a:t>
            </a:r>
          </a:p>
          <a:p>
            <a:pPr marL="0" lvl="0" indent="0" algn="just">
              <a:buNone/>
            </a:pPr>
            <a:r>
              <a:rPr lang="en-US" sz="2800" dirty="0" smtClean="0">
                <a:solidFill>
                  <a:prstClr val="black"/>
                </a:solidFill>
                <a:sym typeface="Wingdings" pitchFamily="2" charset="2"/>
              </a:rPr>
              <a:t>	     - public official reserves in form of safe financial 	  </a:t>
            </a:r>
            <a:r>
              <a:rPr lang="en-US" sz="2800" dirty="0">
                <a:solidFill>
                  <a:prstClr val="black"/>
                </a:solidFill>
                <a:sym typeface="Wingdings" pitchFamily="2" charset="2"/>
              </a:rPr>
              <a:t> </a:t>
            </a:r>
            <a:r>
              <a:rPr lang="en-US" sz="2800" dirty="0" smtClean="0">
                <a:solidFill>
                  <a:prstClr val="black"/>
                </a:solidFill>
                <a:sym typeface="Wingdings" pitchFamily="2" charset="2"/>
              </a:rPr>
              <a:t>     assets (in evolved markets and offshore);</a:t>
            </a:r>
          </a:p>
          <a:p>
            <a:pPr marL="0" lvl="0" indent="0" algn="just">
              <a:buNone/>
            </a:pPr>
            <a:r>
              <a:rPr lang="en-US" sz="2800" dirty="0" smtClean="0">
                <a:solidFill>
                  <a:prstClr val="black"/>
                </a:solidFill>
                <a:sym typeface="Wingdings" pitchFamily="2" charset="2"/>
              </a:rPr>
              <a:t>	2) «micro» phenomenon remittance of emigrant 	      workers  flow towards countries of origin;</a:t>
            </a:r>
          </a:p>
          <a:p>
            <a:pPr marL="0" lvl="0" indent="0" algn="just">
              <a:buNone/>
            </a:pPr>
            <a:r>
              <a:rPr lang="en-US" sz="2800" dirty="0">
                <a:solidFill>
                  <a:prstClr val="black"/>
                </a:solidFill>
                <a:sym typeface="Wingdings" pitchFamily="2" charset="2"/>
              </a:rPr>
              <a:t>	</a:t>
            </a:r>
            <a:r>
              <a:rPr lang="en-US" sz="2800" b="1" dirty="0" smtClean="0">
                <a:solidFill>
                  <a:prstClr val="black"/>
                </a:solidFill>
                <a:sym typeface="Wingdings" pitchFamily="2" charset="2"/>
              </a:rPr>
              <a:t>These flows are &gt; than PUBLIC international 	flows 	for development!</a:t>
            </a:r>
          </a:p>
          <a:p>
            <a:endParaRPr lang="it-IT" dirty="0"/>
          </a:p>
        </p:txBody>
      </p:sp>
      <p:sp>
        <p:nvSpPr>
          <p:cNvPr id="6" name="Segnaposto numero diapositiva 5"/>
          <p:cNvSpPr>
            <a:spLocks noGrp="1"/>
          </p:cNvSpPr>
          <p:nvPr>
            <p:ph type="sldNum" sz="quarter" idx="12"/>
          </p:nvPr>
        </p:nvSpPr>
        <p:spPr/>
        <p:txBody>
          <a:bodyPr>
            <a:normAutofit/>
          </a:bodyPr>
          <a:lstStyle/>
          <a:p>
            <a:fld id="{95662974-6410-4343-AB28-EFBD7E3F3E68}" type="slidenum">
              <a:rPr lang="it-IT" smtClean="0"/>
              <a:pPr/>
              <a:t>43</a:t>
            </a:fld>
            <a:endParaRPr lang="it-IT"/>
          </a:p>
        </p:txBody>
      </p:sp>
    </p:spTree>
    <p:extLst>
      <p:ext uri="{BB962C8B-B14F-4D97-AF65-F5344CB8AC3E}">
        <p14:creationId xmlns:p14="http://schemas.microsoft.com/office/powerpoint/2010/main" val="176621983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6336704"/>
          </a:xfrm>
        </p:spPr>
        <p:txBody>
          <a:bodyPr>
            <a:normAutofit/>
          </a:bodyPr>
          <a:lstStyle/>
          <a:p>
            <a:r>
              <a:rPr lang="en-US" sz="2800" dirty="0" smtClean="0"/>
              <a:t>1) poor countries financing rich countries </a:t>
            </a:r>
          </a:p>
          <a:p>
            <a:pPr marL="0" indent="0">
              <a:buNone/>
            </a:pPr>
            <a:r>
              <a:rPr lang="en-US" sz="2800" dirty="0" smtClean="0"/>
              <a:t> + 2) remittance of emigrant workers </a:t>
            </a:r>
            <a:r>
              <a:rPr lang="en-US" sz="2800" dirty="0" smtClean="0">
                <a:sym typeface="Wingdings" pitchFamily="2" charset="2"/>
              </a:rPr>
              <a:t> </a:t>
            </a:r>
          </a:p>
          <a:p>
            <a:pPr marL="0" indent="0">
              <a:buNone/>
            </a:pPr>
            <a:r>
              <a:rPr lang="en-US" sz="2800" dirty="0" smtClean="0">
                <a:sym typeface="Wingdings" pitchFamily="2" charset="2"/>
              </a:rPr>
              <a:t>	framework of a finance which IS NOT «friend of 	the person»;</a:t>
            </a:r>
          </a:p>
          <a:p>
            <a:pPr marL="0" indent="0">
              <a:buNone/>
            </a:pPr>
            <a:endParaRPr lang="en-US" sz="2800" dirty="0" smtClean="0">
              <a:sym typeface="Wingdings" pitchFamily="2" charset="2"/>
            </a:endParaRPr>
          </a:p>
          <a:p>
            <a:pPr>
              <a:buFontTx/>
              <a:buChar char="-"/>
            </a:pPr>
            <a:r>
              <a:rPr lang="en-US" sz="2800" dirty="0" smtClean="0">
                <a:sym typeface="Wingdings" pitchFamily="2" charset="2"/>
              </a:rPr>
              <a:t>savings of poor people living in the south flow northbound, and poor people from the south also flow northbound in order to be able to support their families living in the south;</a:t>
            </a:r>
          </a:p>
          <a:p>
            <a:pPr>
              <a:buFontTx/>
              <a:buChar char="-"/>
            </a:pPr>
            <a:endParaRPr lang="it-IT" sz="1800" dirty="0">
              <a:sym typeface="Wingdings" pitchFamily="2" charset="2"/>
            </a:endParaRPr>
          </a:p>
        </p:txBody>
      </p:sp>
      <p:sp>
        <p:nvSpPr>
          <p:cNvPr id="5" name="Segnaposto numero diapositiva 4"/>
          <p:cNvSpPr>
            <a:spLocks noGrp="1"/>
          </p:cNvSpPr>
          <p:nvPr>
            <p:ph type="sldNum" sz="quarter" idx="12"/>
          </p:nvPr>
        </p:nvSpPr>
        <p:spPr/>
        <p:txBody>
          <a:bodyPr>
            <a:normAutofit/>
          </a:bodyPr>
          <a:lstStyle/>
          <a:p>
            <a:fld id="{95662974-6410-4343-AB28-EFBD7E3F3E68}" type="slidenum">
              <a:rPr lang="it-IT" smtClean="0"/>
              <a:pPr/>
              <a:t>44</a:t>
            </a:fld>
            <a:endParaRPr lang="it-IT"/>
          </a:p>
        </p:txBody>
      </p:sp>
    </p:spTree>
    <p:extLst>
      <p:ext uri="{BB962C8B-B14F-4D97-AF65-F5344CB8AC3E}">
        <p14:creationId xmlns:p14="http://schemas.microsoft.com/office/powerpoint/2010/main" val="10746078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116632"/>
            <a:ext cx="8640960" cy="6480720"/>
          </a:xfrm>
        </p:spPr>
        <p:txBody>
          <a:bodyPr>
            <a:normAutofit lnSpcReduction="10000"/>
          </a:bodyPr>
          <a:lstStyle/>
          <a:p>
            <a:pPr lvl="0" algn="just">
              <a:buFontTx/>
              <a:buChar char="-"/>
            </a:pPr>
            <a:r>
              <a:rPr lang="en-US" sz="2600" b="1" dirty="0" smtClean="0">
                <a:solidFill>
                  <a:prstClr val="black"/>
                </a:solidFill>
                <a:sym typeface="Wingdings" pitchFamily="2" charset="2"/>
              </a:rPr>
              <a:t>How is it possible to build back in the global market a finance that be «FRIEND OF THE PERSON» in the minimal sense of favoring the productive growth where it is more necessary, for the urgency of essential material needs of most of the people?</a:t>
            </a:r>
          </a:p>
          <a:p>
            <a:pPr lvl="0" algn="just">
              <a:buFontTx/>
              <a:buChar char="-"/>
            </a:pPr>
            <a:r>
              <a:rPr lang="en-US" sz="2600" dirty="0" smtClean="0">
                <a:solidFill>
                  <a:prstClr val="black"/>
                </a:solidFill>
                <a:sym typeface="Wingdings" pitchFamily="2" charset="2"/>
              </a:rPr>
              <a:t>It is important to go back to the root of what it means to «do finance», of what it be its nature;</a:t>
            </a:r>
          </a:p>
          <a:p>
            <a:pPr marL="0" lvl="0" indent="0" algn="just">
              <a:buNone/>
            </a:pPr>
            <a:endParaRPr lang="en-US" sz="2600" dirty="0" smtClean="0">
              <a:solidFill>
                <a:prstClr val="black"/>
              </a:solidFill>
              <a:sym typeface="Wingdings" pitchFamily="2" charset="2"/>
            </a:endParaRPr>
          </a:p>
          <a:p>
            <a:pPr lvl="0" algn="just"/>
            <a:r>
              <a:rPr lang="en-US" sz="2600" dirty="0" smtClean="0">
                <a:solidFill>
                  <a:prstClr val="black"/>
                </a:solidFill>
                <a:sym typeface="Wingdings" pitchFamily="2" charset="2"/>
              </a:rPr>
              <a:t>Finance  is a pact that ties partners for a given period of time in such a way to resist inside an environment composed of time and uncertainty; </a:t>
            </a:r>
          </a:p>
          <a:p>
            <a:pPr lvl="0" algn="just">
              <a:buFontTx/>
              <a:buChar char="-"/>
            </a:pPr>
            <a:r>
              <a:rPr lang="en-US" sz="2600" dirty="0" smtClean="0">
                <a:solidFill>
                  <a:prstClr val="black"/>
                </a:solidFill>
                <a:sym typeface="Wingdings" pitchFamily="2" charset="2"/>
              </a:rPr>
              <a:t>none of the actors has all relevant information to build this pact perfectly (future?\expectations on context\partner?  all these elements lead to uncertainty);</a:t>
            </a:r>
          </a:p>
          <a:p>
            <a:pPr lvl="0" algn="just">
              <a:buFontTx/>
              <a:buChar char="-"/>
            </a:pPr>
            <a:r>
              <a:rPr lang="en-US" sz="2600" dirty="0" smtClean="0">
                <a:solidFill>
                  <a:prstClr val="black"/>
                </a:solidFill>
                <a:sym typeface="Wingdings" pitchFamily="2" charset="2"/>
              </a:rPr>
              <a:t>«doing finance»  must consider informative asymmetries among the actors;</a:t>
            </a:r>
          </a:p>
          <a:p>
            <a:pPr lvl="0" algn="just">
              <a:buFontTx/>
              <a:buChar char="-"/>
            </a:pPr>
            <a:endParaRPr lang="it-IT" sz="2600" dirty="0">
              <a:solidFill>
                <a:prstClr val="black"/>
              </a:solidFill>
            </a:endParaRPr>
          </a:p>
          <a:p>
            <a:endParaRPr lang="it-IT" sz="1800" dirty="0"/>
          </a:p>
        </p:txBody>
      </p:sp>
      <p:sp>
        <p:nvSpPr>
          <p:cNvPr id="6" name="Segnaposto numero diapositiva 5"/>
          <p:cNvSpPr>
            <a:spLocks noGrp="1"/>
          </p:cNvSpPr>
          <p:nvPr>
            <p:ph type="sldNum" sz="quarter" idx="12"/>
          </p:nvPr>
        </p:nvSpPr>
        <p:spPr/>
        <p:txBody>
          <a:bodyPr>
            <a:normAutofit/>
          </a:bodyPr>
          <a:lstStyle/>
          <a:p>
            <a:fld id="{95662974-6410-4343-AB28-EFBD7E3F3E68}" type="slidenum">
              <a:rPr lang="it-IT" smtClean="0"/>
              <a:pPr/>
              <a:t>45</a:t>
            </a:fld>
            <a:endParaRPr lang="it-IT"/>
          </a:p>
        </p:txBody>
      </p:sp>
    </p:spTree>
    <p:extLst>
      <p:ext uri="{BB962C8B-B14F-4D97-AF65-F5344CB8AC3E}">
        <p14:creationId xmlns:p14="http://schemas.microsoft.com/office/powerpoint/2010/main" val="314214542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7504" y="116632"/>
            <a:ext cx="8640960" cy="6552728"/>
          </a:xfrm>
        </p:spPr>
        <p:txBody>
          <a:bodyPr>
            <a:normAutofit lnSpcReduction="10000"/>
          </a:bodyPr>
          <a:lstStyle/>
          <a:p>
            <a:pPr algn="just"/>
            <a:r>
              <a:rPr lang="en-US" sz="2800" b="1" dirty="0" smtClean="0"/>
              <a:t>relational dimension of finance:</a:t>
            </a:r>
            <a:r>
              <a:rPr lang="en-US" sz="2800" dirty="0" smtClean="0"/>
              <a:t> </a:t>
            </a:r>
          </a:p>
          <a:p>
            <a:pPr algn="just"/>
            <a:endParaRPr lang="en-US" sz="2800" dirty="0" smtClean="0"/>
          </a:p>
          <a:p>
            <a:pPr algn="just">
              <a:buFontTx/>
              <a:buChar char="-"/>
            </a:pPr>
            <a:r>
              <a:rPr lang="en-US" sz="2800" i="1" dirty="0" smtClean="0"/>
              <a:t>to which conditions can each part undertake a long -  lasting pact?</a:t>
            </a:r>
            <a:r>
              <a:rPr lang="en-US" sz="2800" dirty="0" smtClean="0"/>
              <a:t>;</a:t>
            </a:r>
          </a:p>
          <a:p>
            <a:pPr algn="just">
              <a:buFontTx/>
              <a:buChar char="-"/>
            </a:pPr>
            <a:r>
              <a:rPr lang="en-US" sz="2800" i="1" dirty="0" smtClean="0"/>
              <a:t>On what can reciprocal confidence rely? On what can confidence towards the market rely?;</a:t>
            </a:r>
          </a:p>
          <a:p>
            <a:pPr marL="0" indent="0" algn="just">
              <a:buNone/>
            </a:pPr>
            <a:endParaRPr lang="en-US" sz="2800" dirty="0" smtClean="0"/>
          </a:p>
          <a:p>
            <a:pPr algn="just"/>
            <a:r>
              <a:rPr lang="en-US" sz="2800" dirty="0" smtClean="0"/>
              <a:t>These questions are crucial in FINANCE FOR DEVELOPMENT:</a:t>
            </a:r>
          </a:p>
          <a:p>
            <a:pPr marL="0" indent="0" algn="just">
              <a:buNone/>
            </a:pPr>
            <a:r>
              <a:rPr lang="en-US" sz="2800" dirty="0" smtClean="0">
                <a:sym typeface="Wingdings" pitchFamily="2" charset="2"/>
              </a:rPr>
              <a:t>	 NO: impersonal mechanisms;</a:t>
            </a:r>
          </a:p>
          <a:p>
            <a:pPr marL="0" indent="0" algn="just">
              <a:buNone/>
            </a:pPr>
            <a:r>
              <a:rPr lang="en-US" sz="2800" dirty="0" smtClean="0">
                <a:sym typeface="Wingdings" pitchFamily="2" charset="2"/>
              </a:rPr>
              <a:t>	 implies strong trustworthy relation, which can be 	     obtained through </a:t>
            </a:r>
            <a:r>
              <a:rPr lang="en-US" sz="2800" i="1" dirty="0" smtClean="0">
                <a:sym typeface="Wingdings" pitchFamily="2" charset="2"/>
              </a:rPr>
              <a:t>repeated personal interactions</a:t>
            </a:r>
            <a:r>
              <a:rPr lang="en-US" sz="2800" dirty="0" smtClean="0">
                <a:sym typeface="Wingdings" pitchFamily="2" charset="2"/>
              </a:rPr>
              <a:t> 	     and with </a:t>
            </a:r>
            <a:r>
              <a:rPr lang="en-US" sz="2800" i="1" dirty="0" smtClean="0">
                <a:sym typeface="Wingdings" pitchFamily="2" charset="2"/>
              </a:rPr>
              <a:t>reputation </a:t>
            </a:r>
            <a:r>
              <a:rPr lang="en-US" sz="2800" dirty="0" smtClean="0">
                <a:sym typeface="Wingdings" pitchFamily="2" charset="2"/>
              </a:rPr>
              <a:t>(in the latter we are still 	  	     obliged</a:t>
            </a:r>
            <a:r>
              <a:rPr lang="en-US" sz="2800" dirty="0">
                <a:sym typeface="Wingdings" pitchFamily="2" charset="2"/>
              </a:rPr>
              <a:t> </a:t>
            </a:r>
            <a:r>
              <a:rPr lang="en-US" sz="2800" dirty="0" smtClean="0">
                <a:sym typeface="Wingdings" pitchFamily="2" charset="2"/>
              </a:rPr>
              <a:t>to trust who is asserting to know the 	  	     counterpart);</a:t>
            </a:r>
          </a:p>
          <a:p>
            <a:endParaRPr lang="it-IT" sz="1800" i="1" dirty="0">
              <a:sym typeface="Wingdings" pitchFamily="2" charset="2"/>
            </a:endParaRPr>
          </a:p>
          <a:p>
            <a:endParaRPr lang="it-IT" sz="1800" dirty="0" smtClean="0"/>
          </a:p>
          <a:p>
            <a:endParaRPr lang="it-IT" sz="1800" dirty="0"/>
          </a:p>
        </p:txBody>
      </p:sp>
      <p:sp>
        <p:nvSpPr>
          <p:cNvPr id="5" name="Segnaposto numero diapositiva 4"/>
          <p:cNvSpPr>
            <a:spLocks noGrp="1"/>
          </p:cNvSpPr>
          <p:nvPr>
            <p:ph type="sldNum" sz="quarter" idx="12"/>
          </p:nvPr>
        </p:nvSpPr>
        <p:spPr/>
        <p:txBody>
          <a:bodyPr>
            <a:normAutofit/>
          </a:bodyPr>
          <a:lstStyle/>
          <a:p>
            <a:fld id="{95662974-6410-4343-AB28-EFBD7E3F3E68}" type="slidenum">
              <a:rPr lang="it-IT" smtClean="0"/>
              <a:pPr/>
              <a:t>46</a:t>
            </a:fld>
            <a:endParaRPr lang="it-IT"/>
          </a:p>
        </p:txBody>
      </p:sp>
    </p:spTree>
    <p:extLst>
      <p:ext uri="{BB962C8B-B14F-4D97-AF65-F5344CB8AC3E}">
        <p14:creationId xmlns:p14="http://schemas.microsoft.com/office/powerpoint/2010/main" val="239148214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5990" y="188640"/>
            <a:ext cx="8712968" cy="6669360"/>
          </a:xfrm>
        </p:spPr>
        <p:txBody>
          <a:bodyPr>
            <a:normAutofit lnSpcReduction="10000"/>
          </a:bodyPr>
          <a:lstStyle/>
          <a:p>
            <a:pPr lvl="0" algn="just"/>
            <a:r>
              <a:rPr lang="en-US" sz="2800" dirty="0" smtClean="0">
                <a:solidFill>
                  <a:prstClr val="black"/>
                </a:solidFill>
                <a:sym typeface="Wingdings" pitchFamily="2" charset="2"/>
              </a:rPr>
              <a:t>Mechanical use of reputation as if it were «anonymous» information (ex. By Rating agencies) creates problems:</a:t>
            </a:r>
          </a:p>
          <a:p>
            <a:pPr marL="0" lvl="0" indent="0" algn="just">
              <a:buNone/>
            </a:pPr>
            <a:r>
              <a:rPr lang="en-US" sz="2800" dirty="0">
                <a:solidFill>
                  <a:prstClr val="black"/>
                </a:solidFill>
                <a:sym typeface="Wingdings" pitchFamily="2" charset="2"/>
              </a:rPr>
              <a:t> </a:t>
            </a:r>
            <a:r>
              <a:rPr lang="en-US" sz="2800" dirty="0" smtClean="0">
                <a:solidFill>
                  <a:prstClr val="black"/>
                </a:solidFill>
                <a:sym typeface="Wingdings" pitchFamily="2" charset="2"/>
              </a:rPr>
              <a:t>     distorts incentives of the parts;</a:t>
            </a:r>
          </a:p>
          <a:p>
            <a:pPr marL="0" lvl="0" indent="0" algn="just">
              <a:buNone/>
            </a:pPr>
            <a:r>
              <a:rPr lang="en-US" sz="2800" dirty="0" smtClean="0">
                <a:solidFill>
                  <a:prstClr val="black"/>
                </a:solidFill>
                <a:sym typeface="Wingdings" pitchFamily="2" charset="2"/>
              </a:rPr>
              <a:t>      creates sort of a «trap»: </a:t>
            </a:r>
          </a:p>
          <a:p>
            <a:pPr marL="0" lvl="0" indent="0" algn="just">
              <a:buNone/>
            </a:pPr>
            <a:r>
              <a:rPr lang="en-US" sz="2800" dirty="0" smtClean="0">
                <a:solidFill>
                  <a:prstClr val="black"/>
                </a:solidFill>
                <a:sym typeface="Wingdings" pitchFamily="2" charset="2"/>
              </a:rPr>
              <a:t>          1  - it simplifies the issue of credit;</a:t>
            </a:r>
          </a:p>
          <a:p>
            <a:pPr marL="0" lvl="0" indent="0" algn="just">
              <a:buNone/>
            </a:pPr>
            <a:r>
              <a:rPr lang="en-US" sz="2800" dirty="0" smtClean="0">
                <a:solidFill>
                  <a:prstClr val="black"/>
                </a:solidFill>
                <a:sym typeface="Wingdings" pitchFamily="2" charset="2"/>
              </a:rPr>
              <a:t>          2 -  makes it easier for some lenders to get into 		     excessive debt (for their quality is inflated on 	 	     purpose in order to favor financial 	 	  	     	     development;</a:t>
            </a:r>
          </a:p>
          <a:p>
            <a:pPr marL="0" lvl="0" indent="0" algn="just">
              <a:buNone/>
            </a:pPr>
            <a:r>
              <a:rPr lang="en-US" sz="2800" dirty="0" smtClean="0">
                <a:solidFill>
                  <a:prstClr val="black"/>
                </a:solidFill>
                <a:sym typeface="Wingdings" pitchFamily="2" charset="2"/>
              </a:rPr>
              <a:t>          3 - creates the bases for a rapid collapse of the 	 	    business, once the real quality of 	debt is 		    proven to be low;</a:t>
            </a:r>
          </a:p>
          <a:p>
            <a:pPr marL="0" indent="0" algn="just">
              <a:buNone/>
            </a:pPr>
            <a:r>
              <a:rPr lang="it-IT" sz="2800" dirty="0"/>
              <a:t> </a:t>
            </a:r>
            <a:r>
              <a:rPr lang="it-IT" sz="2800" dirty="0" smtClean="0"/>
              <a:t>         </a:t>
            </a:r>
            <a:r>
              <a:rPr lang="en-US" sz="2800" dirty="0" smtClean="0"/>
              <a:t>4- generates widespread negligence in the financial 	    markets </a:t>
            </a:r>
            <a:r>
              <a:rPr lang="en-US" sz="2800" dirty="0" smtClean="0">
                <a:sym typeface="Wingdings" pitchFamily="2" charset="2"/>
              </a:rPr>
              <a:t> flattening of the time horizon of 	  	    operators to positions of short\very short horizon;</a:t>
            </a:r>
          </a:p>
          <a:p>
            <a:pPr marL="0" lvl="0" indent="0" algn="just">
              <a:buNone/>
            </a:pPr>
            <a:endParaRPr lang="en-US" sz="2800" dirty="0" smtClean="0">
              <a:solidFill>
                <a:prstClr val="black"/>
              </a:solidFill>
              <a:sym typeface="Wingdings" pitchFamily="2" charset="2"/>
            </a:endParaRPr>
          </a:p>
          <a:p>
            <a:endParaRPr lang="it-IT" dirty="0"/>
          </a:p>
        </p:txBody>
      </p:sp>
      <p:sp>
        <p:nvSpPr>
          <p:cNvPr id="6" name="Segnaposto numero diapositiva 5"/>
          <p:cNvSpPr>
            <a:spLocks noGrp="1"/>
          </p:cNvSpPr>
          <p:nvPr>
            <p:ph type="sldNum" sz="quarter" idx="12"/>
          </p:nvPr>
        </p:nvSpPr>
        <p:spPr/>
        <p:txBody>
          <a:bodyPr>
            <a:normAutofit/>
          </a:bodyPr>
          <a:lstStyle/>
          <a:p>
            <a:fld id="{95662974-6410-4343-AB28-EFBD7E3F3E68}" type="slidenum">
              <a:rPr lang="it-IT" smtClean="0"/>
              <a:pPr/>
              <a:t>47</a:t>
            </a:fld>
            <a:endParaRPr lang="it-IT"/>
          </a:p>
        </p:txBody>
      </p:sp>
    </p:spTree>
    <p:extLst>
      <p:ext uri="{BB962C8B-B14F-4D97-AF65-F5344CB8AC3E}">
        <p14:creationId xmlns:p14="http://schemas.microsoft.com/office/powerpoint/2010/main" val="346304050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7504" y="116632"/>
            <a:ext cx="8856984" cy="6624736"/>
          </a:xfrm>
        </p:spPr>
        <p:txBody>
          <a:bodyPr>
            <a:normAutofit/>
          </a:bodyPr>
          <a:lstStyle/>
          <a:p>
            <a:pPr algn="just">
              <a:buFontTx/>
              <a:buChar char="-"/>
            </a:pPr>
            <a:endParaRPr lang="en-US" sz="2200" dirty="0" smtClean="0">
              <a:sym typeface="Wingdings" pitchFamily="2" charset="2"/>
            </a:endParaRPr>
          </a:p>
          <a:p>
            <a:pPr algn="just"/>
            <a:r>
              <a:rPr lang="en-US" sz="2200" dirty="0" smtClean="0">
                <a:sym typeface="Wingdings" pitchFamily="2" charset="2"/>
              </a:rPr>
              <a:t>Increasing complexity of anonymous financial products/markets leads to forget the elementary nature of the financial relation and the ABC of </a:t>
            </a:r>
            <a:r>
              <a:rPr lang="en-US" sz="2200" b="1" dirty="0" smtClean="0">
                <a:sym typeface="Wingdings" pitchFamily="2" charset="2"/>
              </a:rPr>
              <a:t>«good finance»</a:t>
            </a:r>
            <a:r>
              <a:rPr lang="en-US" sz="2200" dirty="0" smtClean="0">
                <a:sym typeface="Wingdings" pitchFamily="2" charset="2"/>
              </a:rPr>
              <a:t>, which is the finance that:</a:t>
            </a:r>
          </a:p>
          <a:p>
            <a:pPr marL="0" indent="0" algn="just">
              <a:buNone/>
            </a:pPr>
            <a:endParaRPr lang="en-US" sz="2200" dirty="0" smtClean="0">
              <a:sym typeface="Wingdings" pitchFamily="2" charset="2"/>
            </a:endParaRPr>
          </a:p>
          <a:p>
            <a:pPr algn="just">
              <a:buFontTx/>
              <a:buChar char="-"/>
            </a:pPr>
            <a:r>
              <a:rPr lang="en-US" sz="2200" i="1" dirty="0" smtClean="0">
                <a:sym typeface="Wingdings" pitchFamily="2" charset="2"/>
              </a:rPr>
              <a:t>pays back</a:t>
            </a:r>
            <a:r>
              <a:rPr lang="en-US" sz="2200" dirty="0" smtClean="0">
                <a:sym typeface="Wingdings" pitchFamily="2" charset="2"/>
              </a:rPr>
              <a:t>  it yields in a sustainable way only if it invests in a sustainable way: only if it is really oriented to supporting development and participation of actors that mostly can gain from access to credit (lenders that can bring the highest yields to borrowers);</a:t>
            </a:r>
          </a:p>
          <a:p>
            <a:pPr algn="just">
              <a:buFontTx/>
              <a:buChar char="-"/>
            </a:pPr>
            <a:r>
              <a:rPr lang="en-US" sz="2200" i="1" dirty="0" smtClean="0">
                <a:sym typeface="Wingdings" pitchFamily="2" charset="2"/>
              </a:rPr>
              <a:t>supports development</a:t>
            </a:r>
            <a:r>
              <a:rPr lang="en-US" sz="2200" dirty="0" smtClean="0">
                <a:sym typeface="Wingdings" pitchFamily="2" charset="2"/>
              </a:rPr>
              <a:t>;</a:t>
            </a:r>
          </a:p>
          <a:p>
            <a:pPr algn="just">
              <a:buFontTx/>
              <a:buChar char="-"/>
            </a:pPr>
            <a:endParaRPr lang="en-US" sz="2200" dirty="0" smtClean="0">
              <a:sym typeface="Wingdings" pitchFamily="2" charset="2"/>
            </a:endParaRPr>
          </a:p>
          <a:p>
            <a:pPr algn="just">
              <a:buFontTx/>
              <a:buChar char="-"/>
            </a:pPr>
            <a:endParaRPr lang="en-US" sz="2200" dirty="0" smtClean="0">
              <a:sym typeface="Wingdings" pitchFamily="2" charset="2"/>
            </a:endParaRPr>
          </a:p>
          <a:p>
            <a:pPr algn="just"/>
            <a:r>
              <a:rPr lang="en-US" sz="2200" dirty="0" smtClean="0">
                <a:sym typeface="Wingdings" pitchFamily="2" charset="2"/>
              </a:rPr>
              <a:t>challenge of development is closely tied to the actual challenge of exiting the financial crisis;</a:t>
            </a:r>
          </a:p>
          <a:p>
            <a:pPr algn="just"/>
            <a:r>
              <a:rPr lang="en-US" sz="2200" dirty="0" smtClean="0">
                <a:sym typeface="Wingdings" pitchFamily="2" charset="2"/>
              </a:rPr>
              <a:t>financial support to poor countries is a possible escape;</a:t>
            </a:r>
          </a:p>
          <a:p>
            <a:pPr algn="just"/>
            <a:r>
              <a:rPr lang="en-US" sz="2200" dirty="0" smtClean="0">
                <a:sym typeface="Wingdings" pitchFamily="2" charset="2"/>
              </a:rPr>
              <a:t>NO: simplifications\ethical shortcuts (allocating public funds for development ≠ international solidarity!);</a:t>
            </a:r>
          </a:p>
          <a:p>
            <a:pPr algn="just">
              <a:buFontTx/>
              <a:buChar char="-"/>
            </a:pPr>
            <a:endParaRPr lang="en-US" sz="2200" dirty="0" smtClean="0">
              <a:sym typeface="Wingdings" pitchFamily="2" charset="2"/>
            </a:endParaRPr>
          </a:p>
          <a:p>
            <a:endParaRPr lang="it-IT" sz="1800" dirty="0">
              <a:sym typeface="Wingdings" pitchFamily="2" charset="2"/>
            </a:endParaRPr>
          </a:p>
          <a:p>
            <a:endParaRPr lang="it-IT" sz="1800" dirty="0"/>
          </a:p>
        </p:txBody>
      </p:sp>
      <p:sp>
        <p:nvSpPr>
          <p:cNvPr id="5" name="Segnaposto numero diapositiva 4"/>
          <p:cNvSpPr>
            <a:spLocks noGrp="1"/>
          </p:cNvSpPr>
          <p:nvPr>
            <p:ph type="sldNum" sz="quarter" idx="12"/>
          </p:nvPr>
        </p:nvSpPr>
        <p:spPr/>
        <p:txBody>
          <a:bodyPr>
            <a:normAutofit/>
          </a:bodyPr>
          <a:lstStyle/>
          <a:p>
            <a:fld id="{95662974-6410-4343-AB28-EFBD7E3F3E68}" type="slidenum">
              <a:rPr lang="it-IT" smtClean="0"/>
              <a:pPr/>
              <a:t>48</a:t>
            </a:fld>
            <a:endParaRPr lang="it-IT"/>
          </a:p>
        </p:txBody>
      </p:sp>
    </p:spTree>
    <p:extLst>
      <p:ext uri="{BB962C8B-B14F-4D97-AF65-F5344CB8AC3E}">
        <p14:creationId xmlns:p14="http://schemas.microsoft.com/office/powerpoint/2010/main" val="3811242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116632"/>
            <a:ext cx="9144000" cy="6741368"/>
          </a:xfrm>
        </p:spPr>
        <p:txBody>
          <a:bodyPr>
            <a:normAutofit lnSpcReduction="10000"/>
          </a:bodyPr>
          <a:lstStyle/>
          <a:p>
            <a:r>
              <a:rPr lang="en-US" dirty="0" smtClean="0"/>
              <a:t>4                        </a:t>
            </a:r>
            <a:r>
              <a:rPr lang="en-US" sz="2400" b="1" i="1" u="sng" dirty="0" smtClean="0"/>
              <a:t>Finance for development </a:t>
            </a:r>
          </a:p>
          <a:p>
            <a:pPr marL="0" lvl="6" indent="0" algn="ctr">
              <a:buNone/>
            </a:pPr>
            <a:endParaRPr lang="en-US" sz="2400" b="1" i="1" u="sng" dirty="0" smtClean="0"/>
          </a:p>
          <a:p>
            <a:pPr marL="0" lvl="6" indent="0" algn="just">
              <a:buNone/>
            </a:pPr>
            <a:r>
              <a:rPr lang="en-US" sz="2400" b="1" dirty="0" smtClean="0">
                <a:sym typeface="Wingdings" pitchFamily="2" charset="2"/>
              </a:rPr>
              <a:t>(a) </a:t>
            </a:r>
            <a:r>
              <a:rPr lang="en-US" sz="2400" dirty="0" smtClean="0">
                <a:sym typeface="Wingdings" pitchFamily="2" charset="2"/>
              </a:rPr>
              <a:t>– </a:t>
            </a:r>
            <a:r>
              <a:rPr lang="en-US" sz="2400" b="1" dirty="0" smtClean="0">
                <a:sym typeface="Wingdings" pitchFamily="2" charset="2"/>
              </a:rPr>
              <a:t>situations of efficacy</a:t>
            </a:r>
            <a:r>
              <a:rPr lang="en-US" sz="2400" dirty="0" smtClean="0">
                <a:sym typeface="Wingdings" pitchFamily="2" charset="2"/>
              </a:rPr>
              <a:t>: some forms have highlighted efficacy in 			               promoting the improvement of life 				               conditions in low  wage countries, 					 especially for poverty-stricken population;</a:t>
            </a:r>
          </a:p>
          <a:p>
            <a:pPr marL="0" lvl="6" indent="0" algn="just">
              <a:buNone/>
            </a:pPr>
            <a:endParaRPr lang="en-US" sz="2400" dirty="0" smtClean="0">
              <a:sym typeface="Wingdings" pitchFamily="2" charset="2"/>
            </a:endParaRPr>
          </a:p>
          <a:p>
            <a:pPr marL="285750" lvl="6" indent="-285750" algn="just"/>
            <a:r>
              <a:rPr lang="en-US" sz="2400" u="sng" dirty="0" smtClean="0">
                <a:sym typeface="Wingdings" pitchFamily="2" charset="2"/>
              </a:rPr>
              <a:t>Remittance of emigrant workers in </a:t>
            </a:r>
            <a:r>
              <a:rPr lang="en-US" sz="2400" u="sng" dirty="0" err="1" smtClean="0">
                <a:sym typeface="Wingdings" pitchFamily="2" charset="2"/>
              </a:rPr>
              <a:t>developement</a:t>
            </a:r>
            <a:r>
              <a:rPr lang="en-US" sz="2400" dirty="0" smtClean="0">
                <a:sym typeface="Wingdings" pitchFamily="2" charset="2"/>
              </a:rPr>
              <a:t> </a:t>
            </a:r>
          </a:p>
          <a:p>
            <a:pPr marL="0" lvl="6" indent="0" algn="just">
              <a:buNone/>
            </a:pPr>
            <a:r>
              <a:rPr lang="en-US" sz="2400" dirty="0" smtClean="0">
                <a:sym typeface="Wingdings" pitchFamily="2" charset="2"/>
              </a:rPr>
              <a:t>	 qualitative relevance;</a:t>
            </a:r>
          </a:p>
          <a:p>
            <a:pPr marL="0" lvl="6" indent="0" algn="just">
              <a:buNone/>
            </a:pPr>
            <a:r>
              <a:rPr lang="en-US" sz="2400" dirty="0" smtClean="0">
                <a:sym typeface="Wingdings" pitchFamily="2" charset="2"/>
              </a:rPr>
              <a:t>	 emigrants can participate in direct actions for development\</a:t>
            </a:r>
          </a:p>
          <a:p>
            <a:pPr marL="0" lvl="6" indent="0" algn="just">
              <a:buNone/>
            </a:pPr>
            <a:r>
              <a:rPr lang="en-US" sz="2400" dirty="0" smtClean="0">
                <a:sym typeface="Wingdings" pitchFamily="2" charset="2"/>
              </a:rPr>
              <a:t>	     co-development (OECD 2005);</a:t>
            </a:r>
          </a:p>
          <a:p>
            <a:pPr marL="0" lvl="6" indent="0" algn="just">
              <a:buNone/>
            </a:pPr>
            <a:endParaRPr lang="en-US" sz="2400" dirty="0" smtClean="0">
              <a:sym typeface="Wingdings" pitchFamily="2" charset="2"/>
            </a:endParaRPr>
          </a:p>
          <a:p>
            <a:pPr marL="342900" lvl="6" indent="-342900" algn="just">
              <a:spcBef>
                <a:spcPts val="300"/>
              </a:spcBef>
              <a:buFontTx/>
              <a:buChar char="-"/>
            </a:pPr>
            <a:r>
              <a:rPr lang="en-US" sz="2400" dirty="0" smtClean="0">
                <a:sym typeface="Wingdings" pitchFamily="2" charset="2"/>
              </a:rPr>
              <a:t>addressees are parents\relatives\local communities of origin (MHA –  migrants hometown associations);</a:t>
            </a:r>
          </a:p>
          <a:p>
            <a:pPr marL="285750" lvl="6" indent="-285750" algn="just">
              <a:spcBef>
                <a:spcPts val="300"/>
              </a:spcBef>
              <a:buFontTx/>
              <a:buChar char="-"/>
            </a:pPr>
            <a:r>
              <a:rPr lang="en-US" sz="2400" dirty="0" smtClean="0">
                <a:sym typeface="Wingdings" pitchFamily="2" charset="2"/>
              </a:rPr>
              <a:t>Characteristic is the stability in comparison with other financial flows;</a:t>
            </a:r>
          </a:p>
          <a:p>
            <a:pPr marL="285750" lvl="6" indent="-285750" algn="just">
              <a:spcBef>
                <a:spcPts val="300"/>
              </a:spcBef>
              <a:buFontTx/>
              <a:buChar char="-"/>
            </a:pPr>
            <a:r>
              <a:rPr lang="en-US" sz="2400" dirty="0" smtClean="0">
                <a:sym typeface="Wingdings" pitchFamily="2" charset="2"/>
              </a:rPr>
              <a:t>Impact is greater on temporary difficulties and less evident on long-term difficulties;</a:t>
            </a:r>
          </a:p>
          <a:p>
            <a:pPr marL="285750" lvl="6" indent="-285750">
              <a:spcBef>
                <a:spcPts val="300"/>
              </a:spcBef>
              <a:buFontTx/>
              <a:buChar char="-"/>
            </a:pPr>
            <a:endParaRPr lang="it-IT" sz="1800" dirty="0">
              <a:sym typeface="Wingdings" pitchFamily="2" charset="2"/>
            </a:endParaRPr>
          </a:p>
          <a:p>
            <a:pPr marL="285750" lvl="6" indent="-285750"/>
            <a:endParaRPr lang="it-IT" sz="1800" dirty="0">
              <a:sym typeface="Wingdings" pitchFamily="2" charset="2"/>
            </a:endParaRPr>
          </a:p>
        </p:txBody>
      </p:sp>
      <p:sp>
        <p:nvSpPr>
          <p:cNvPr id="5" name="Segnaposto numero diapositiva 4"/>
          <p:cNvSpPr>
            <a:spLocks noGrp="1"/>
          </p:cNvSpPr>
          <p:nvPr>
            <p:ph type="sldNum" sz="quarter" idx="12"/>
          </p:nvPr>
        </p:nvSpPr>
        <p:spPr/>
        <p:txBody>
          <a:bodyPr>
            <a:normAutofit/>
          </a:bodyPr>
          <a:lstStyle/>
          <a:p>
            <a:fld id="{95662974-6410-4343-AB28-EFBD7E3F3E68}" type="slidenum">
              <a:rPr lang="it-IT" smtClean="0"/>
              <a:pPr/>
              <a:t>49</a:t>
            </a:fld>
            <a:endParaRPr lang="it-IT"/>
          </a:p>
        </p:txBody>
      </p:sp>
    </p:spTree>
    <p:extLst>
      <p:ext uri="{BB962C8B-B14F-4D97-AF65-F5344CB8AC3E}">
        <p14:creationId xmlns:p14="http://schemas.microsoft.com/office/powerpoint/2010/main" val="1277010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620688"/>
            <a:ext cx="8229600" cy="1143000"/>
          </a:xfrm>
        </p:spPr>
        <p:txBody>
          <a:bodyPr>
            <a:normAutofit fontScale="90000"/>
          </a:bodyPr>
          <a:lstStyle/>
          <a:p>
            <a:pPr marL="742950" lvl="0" indent="-742950">
              <a:buFont typeface="+mj-lt"/>
              <a:buAutoNum type="arabicPeriod"/>
            </a:pPr>
            <a:r>
              <a:rPr lang="en-US" dirty="0">
                <a:solidFill>
                  <a:srgbClr val="0070C0"/>
                </a:solidFill>
              </a:rPr>
              <a:t>FINANCE: A TECHNIQUE OR A PERSON IN ACTION</a:t>
            </a:r>
            <a:r>
              <a:rPr lang="it-IT" dirty="0">
                <a:solidFill>
                  <a:srgbClr val="0070C0"/>
                </a:solidFill>
              </a:rPr>
              <a:t/>
            </a:r>
            <a:br>
              <a:rPr lang="it-IT" dirty="0">
                <a:solidFill>
                  <a:srgbClr val="0070C0"/>
                </a:solidFill>
              </a:rPr>
            </a:br>
            <a:endParaRPr lang="it-IT" dirty="0">
              <a:solidFill>
                <a:srgbClr val="0070C0"/>
              </a:solidFill>
            </a:endParaRPr>
          </a:p>
        </p:txBody>
      </p:sp>
      <p:sp>
        <p:nvSpPr>
          <p:cNvPr id="3" name="Segnaposto contenuto 2"/>
          <p:cNvSpPr>
            <a:spLocks noGrp="1"/>
          </p:cNvSpPr>
          <p:nvPr>
            <p:ph idx="1"/>
          </p:nvPr>
        </p:nvSpPr>
        <p:spPr>
          <a:xfrm>
            <a:off x="428596" y="1643050"/>
            <a:ext cx="8229600" cy="4954302"/>
          </a:xfrm>
        </p:spPr>
        <p:txBody>
          <a:bodyPr>
            <a:normAutofit fontScale="85000" lnSpcReduction="20000"/>
          </a:bodyPr>
          <a:lstStyle/>
          <a:p>
            <a:pPr lvl="0" algn="just"/>
            <a:r>
              <a:rPr lang="en-US" dirty="0"/>
              <a:t>Finance as "economic action" necessarily requires </a:t>
            </a:r>
            <a:r>
              <a:rPr lang="en-US" dirty="0" smtClean="0"/>
              <a:t>commitment </a:t>
            </a:r>
            <a:r>
              <a:rPr lang="en-US" dirty="0"/>
              <a:t>of the whole human reason : the reduction of the economic entity to anonymous individual who pursues the aim defined and limited by the application of </a:t>
            </a:r>
            <a:r>
              <a:rPr lang="en-US" dirty="0" smtClean="0"/>
              <a:t>routine rules, leads </a:t>
            </a:r>
            <a:r>
              <a:rPr lang="en-US" dirty="0"/>
              <a:t>to the destruction of </a:t>
            </a:r>
            <a:r>
              <a:rPr lang="en-US" dirty="0" smtClean="0"/>
              <a:t>the economics, </a:t>
            </a:r>
            <a:r>
              <a:rPr lang="en-US" dirty="0"/>
              <a:t>of the market and of the person;</a:t>
            </a:r>
            <a:endParaRPr lang="it-IT" dirty="0"/>
          </a:p>
          <a:p>
            <a:pPr lvl="0" algn="just"/>
            <a:r>
              <a:rPr lang="en-US" dirty="0" smtClean="0"/>
              <a:t>the contrast between the act and the adoption of routine procedures has lead to underestimate the role of discretion and the role of rules in finance;</a:t>
            </a:r>
            <a:endParaRPr lang="it-IT" dirty="0"/>
          </a:p>
          <a:p>
            <a:pPr lvl="0" algn="just"/>
            <a:r>
              <a:rPr lang="en-US" dirty="0"/>
              <a:t>i</a:t>
            </a:r>
            <a:r>
              <a:rPr lang="en-US" dirty="0" smtClean="0"/>
              <a:t>n </a:t>
            </a:r>
            <a:r>
              <a:rPr lang="en-US" dirty="0"/>
              <a:t>light of the crisis in 2007-2008 it was noted that the regulation is </a:t>
            </a:r>
            <a:r>
              <a:rPr lang="en-US" dirty="0" smtClean="0"/>
              <a:t>necessary </a:t>
            </a:r>
            <a:r>
              <a:rPr lang="en-US" dirty="0"/>
              <a:t>to comply with a set of prudential </a:t>
            </a:r>
            <a:r>
              <a:rPr lang="en-US" dirty="0" smtClean="0"/>
              <a:t>rules.</a:t>
            </a:r>
            <a:endParaRPr lang="it-IT" dirty="0"/>
          </a:p>
          <a:p>
            <a:endParaRPr lang="it-IT"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7504" y="116632"/>
            <a:ext cx="9036496" cy="6741368"/>
          </a:xfrm>
        </p:spPr>
        <p:txBody>
          <a:bodyPr>
            <a:normAutofit lnSpcReduction="10000"/>
          </a:bodyPr>
          <a:lstStyle/>
          <a:p>
            <a:pPr marL="0" lvl="6" indent="0">
              <a:spcBef>
                <a:spcPts val="300"/>
              </a:spcBef>
              <a:buNone/>
            </a:pPr>
            <a:r>
              <a:rPr lang="en-US" sz="2400" dirty="0">
                <a:solidFill>
                  <a:prstClr val="black"/>
                </a:solidFill>
                <a:sym typeface="Wingdings" pitchFamily="2" charset="2"/>
              </a:rPr>
              <a:t> </a:t>
            </a:r>
            <a:r>
              <a:rPr lang="en-US" sz="2400" dirty="0" smtClean="0">
                <a:solidFill>
                  <a:prstClr val="black"/>
                </a:solidFill>
                <a:sym typeface="Wingdings" pitchFamily="2" charset="2"/>
              </a:rPr>
              <a:t>   (a) - </a:t>
            </a:r>
            <a:r>
              <a:rPr lang="en-US" sz="2400" i="1" dirty="0" smtClean="0">
                <a:solidFill>
                  <a:prstClr val="black"/>
                </a:solidFill>
                <a:sym typeface="Wingdings" pitchFamily="2" charset="2"/>
              </a:rPr>
              <a:t>…situations of efficacy</a:t>
            </a:r>
          </a:p>
          <a:p>
            <a:pPr marL="0" lvl="6" indent="0">
              <a:spcBef>
                <a:spcPts val="300"/>
              </a:spcBef>
              <a:buNone/>
            </a:pPr>
            <a:endParaRPr lang="en-US" sz="2400" i="1" dirty="0" smtClean="0">
              <a:solidFill>
                <a:prstClr val="black"/>
              </a:solidFill>
              <a:sym typeface="Wingdings" pitchFamily="2" charset="2"/>
            </a:endParaRPr>
          </a:p>
          <a:p>
            <a:pPr marL="285750" lvl="6" indent="-285750">
              <a:spcBef>
                <a:spcPts val="300"/>
              </a:spcBef>
            </a:pPr>
            <a:r>
              <a:rPr lang="en-US" sz="2400" u="sng" dirty="0" smtClean="0">
                <a:solidFill>
                  <a:prstClr val="black"/>
                </a:solidFill>
                <a:sym typeface="Wingdings" pitchFamily="2" charset="2"/>
              </a:rPr>
              <a:t>Microcredit</a:t>
            </a:r>
            <a:r>
              <a:rPr lang="en-US" sz="2400" dirty="0" smtClean="0">
                <a:solidFill>
                  <a:prstClr val="black"/>
                </a:solidFill>
                <a:sym typeface="Wingdings" pitchFamily="2" charset="2"/>
              </a:rPr>
              <a:t>: similarly to remittance it operates on small scale. It is effective for the promotion of development</a:t>
            </a:r>
            <a:r>
              <a:rPr lang="en-US" sz="2400" dirty="0">
                <a:solidFill>
                  <a:prstClr val="black"/>
                </a:solidFill>
                <a:sym typeface="Wingdings" pitchFamily="2" charset="2"/>
              </a:rPr>
              <a:t>;</a:t>
            </a:r>
            <a:endParaRPr lang="en-US" sz="2400" dirty="0" smtClean="0">
              <a:solidFill>
                <a:prstClr val="black"/>
              </a:solidFill>
              <a:sym typeface="Wingdings" pitchFamily="2" charset="2"/>
            </a:endParaRPr>
          </a:p>
          <a:p>
            <a:pPr marL="0" indent="0">
              <a:buNone/>
            </a:pPr>
            <a:endParaRPr lang="en-US" sz="2400" b="1" dirty="0"/>
          </a:p>
          <a:p>
            <a:pPr marL="0" indent="0">
              <a:buNone/>
            </a:pPr>
            <a:r>
              <a:rPr lang="en-US" sz="2400" b="1" dirty="0" smtClean="0"/>
              <a:t>(b) </a:t>
            </a:r>
            <a:r>
              <a:rPr lang="en-US" sz="2400" dirty="0">
                <a:solidFill>
                  <a:prstClr val="black"/>
                </a:solidFill>
              </a:rPr>
              <a:t>– </a:t>
            </a:r>
            <a:r>
              <a:rPr lang="en-US" sz="2400" b="1" dirty="0" smtClean="0"/>
              <a:t>problematic situations</a:t>
            </a:r>
            <a:endParaRPr lang="en-US" sz="2400" dirty="0" smtClean="0"/>
          </a:p>
          <a:p>
            <a:r>
              <a:rPr lang="en-US" sz="2400" dirty="0" smtClean="0"/>
              <a:t> </a:t>
            </a:r>
            <a:r>
              <a:rPr lang="en-US" sz="2400" u="sng" dirty="0" smtClean="0"/>
              <a:t>loans for development</a:t>
            </a:r>
            <a:r>
              <a:rPr lang="en-US" sz="2400" dirty="0" smtClean="0"/>
              <a:t>:</a:t>
            </a:r>
          </a:p>
          <a:p>
            <a:pPr marL="0" indent="0">
              <a:buNone/>
            </a:pPr>
            <a:endParaRPr lang="en-US" sz="2400" dirty="0" smtClean="0"/>
          </a:p>
          <a:p>
            <a:pPr marL="0" indent="0">
              <a:buNone/>
            </a:pPr>
            <a:r>
              <a:rPr lang="en-US" sz="2400" dirty="0" smtClean="0">
                <a:sym typeface="Wingdings" pitchFamily="2" charset="2"/>
              </a:rPr>
              <a:t>	 often counter-productive;</a:t>
            </a:r>
          </a:p>
          <a:p>
            <a:pPr marL="0" indent="0">
              <a:buNone/>
            </a:pPr>
            <a:r>
              <a:rPr lang="en-US" sz="2400" dirty="0" smtClean="0">
                <a:sym typeface="Wingdings" pitchFamily="2" charset="2"/>
              </a:rPr>
              <a:t>	 attention to dimension of these loans: cannot forget that 	</a:t>
            </a:r>
            <a:r>
              <a:rPr lang="en-US" sz="2400" dirty="0">
                <a:sym typeface="Wingdings" pitchFamily="2" charset="2"/>
              </a:rPr>
              <a:t> </a:t>
            </a:r>
            <a:r>
              <a:rPr lang="en-US" sz="2400" dirty="0" smtClean="0">
                <a:sym typeface="Wingdings" pitchFamily="2" charset="2"/>
              </a:rPr>
              <a:t>     these will before or then become debt to be honored;</a:t>
            </a:r>
          </a:p>
          <a:p>
            <a:pPr marL="0" indent="0">
              <a:buNone/>
            </a:pPr>
            <a:r>
              <a:rPr lang="en-US" sz="2400" dirty="0" smtClean="0">
                <a:sym typeface="Wingdings" pitchFamily="2" charset="2"/>
              </a:rPr>
              <a:t>	 problems : </a:t>
            </a:r>
          </a:p>
          <a:p>
            <a:pPr marL="0" indent="0">
              <a:buNone/>
            </a:pPr>
            <a:r>
              <a:rPr lang="en-US" sz="2400" dirty="0">
                <a:sym typeface="Wingdings" pitchFamily="2" charset="2"/>
              </a:rPr>
              <a:t>	 </a:t>
            </a:r>
            <a:r>
              <a:rPr lang="en-US" sz="2400" dirty="0" smtClean="0">
                <a:sym typeface="Wingdings" pitchFamily="2" charset="2"/>
              </a:rPr>
              <a:t>          - renegotiation;</a:t>
            </a:r>
          </a:p>
          <a:p>
            <a:pPr marL="1371600" lvl="3" indent="0">
              <a:buNone/>
            </a:pPr>
            <a:r>
              <a:rPr lang="en-US" sz="2400" dirty="0" smtClean="0">
                <a:sym typeface="Wingdings" pitchFamily="2" charset="2"/>
              </a:rPr>
              <a:t>    - open debit crises: worsen poverty and social exclusion;</a:t>
            </a:r>
          </a:p>
          <a:p>
            <a:pPr marL="1371600" lvl="3" indent="0">
              <a:buNone/>
            </a:pPr>
            <a:endParaRPr lang="en-US" sz="2400" dirty="0" smtClean="0">
              <a:sym typeface="Wingdings" pitchFamily="2" charset="2"/>
            </a:endParaRPr>
          </a:p>
          <a:p>
            <a:pPr marL="285750" lvl="3" indent="-285750">
              <a:buFont typeface="Arial" pitchFamily="34" charset="0"/>
              <a:buChar char="•"/>
            </a:pPr>
            <a:r>
              <a:rPr lang="en-US" sz="2400" u="sng" dirty="0" smtClean="0">
                <a:sym typeface="Wingdings" pitchFamily="2" charset="2"/>
              </a:rPr>
              <a:t>Mechanical association of the availability of financial resources to the real implementation of development </a:t>
            </a:r>
            <a:r>
              <a:rPr lang="en-US" sz="2400" dirty="0" smtClean="0">
                <a:sym typeface="Wingdings" pitchFamily="2" charset="2"/>
              </a:rPr>
              <a:t>(</a:t>
            </a:r>
            <a:r>
              <a:rPr lang="en-US" sz="2400" i="1" dirty="0" smtClean="0">
                <a:sym typeface="Wingdings" pitchFamily="2" charset="2"/>
              </a:rPr>
              <a:t>aid effectiveness</a:t>
            </a:r>
            <a:r>
              <a:rPr lang="en-US" sz="2400" dirty="0" smtClean="0">
                <a:sym typeface="Wingdings" pitchFamily="2" charset="2"/>
              </a:rPr>
              <a:t>);</a:t>
            </a:r>
            <a:endParaRPr lang="en-US" sz="2400" dirty="0">
              <a:sym typeface="Wingdings" pitchFamily="2" charset="2"/>
            </a:endParaRPr>
          </a:p>
        </p:txBody>
      </p:sp>
      <p:sp>
        <p:nvSpPr>
          <p:cNvPr id="5" name="Segnaposto numero diapositiva 4"/>
          <p:cNvSpPr>
            <a:spLocks noGrp="1"/>
          </p:cNvSpPr>
          <p:nvPr>
            <p:ph type="sldNum" sz="quarter" idx="12"/>
          </p:nvPr>
        </p:nvSpPr>
        <p:spPr/>
        <p:txBody>
          <a:bodyPr>
            <a:normAutofit/>
          </a:bodyPr>
          <a:lstStyle/>
          <a:p>
            <a:fld id="{95662974-6410-4343-AB28-EFBD7E3F3E68}" type="slidenum">
              <a:rPr lang="it-IT" smtClean="0"/>
              <a:pPr/>
              <a:t>50</a:t>
            </a:fld>
            <a:endParaRPr lang="it-IT"/>
          </a:p>
        </p:txBody>
      </p:sp>
    </p:spTree>
    <p:extLst>
      <p:ext uri="{BB962C8B-B14F-4D97-AF65-F5344CB8AC3E}">
        <p14:creationId xmlns:p14="http://schemas.microsoft.com/office/powerpoint/2010/main" val="362216374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220866"/>
            <a:ext cx="8856984" cy="6552728"/>
          </a:xfrm>
        </p:spPr>
        <p:txBody>
          <a:bodyPr>
            <a:normAutofit lnSpcReduction="10000"/>
          </a:bodyPr>
          <a:lstStyle/>
          <a:p>
            <a:pPr algn="just"/>
            <a:r>
              <a:rPr lang="en-US" sz="2000" dirty="0" smtClean="0"/>
              <a:t>So far we have been dealing with issues related to the «macro» financial system of the world and with the issue of finance for development of the most disadvantaged areas of the world;</a:t>
            </a:r>
          </a:p>
          <a:p>
            <a:pPr algn="just"/>
            <a:endParaRPr lang="en-US" sz="2000" dirty="0" smtClean="0"/>
          </a:p>
          <a:p>
            <a:pPr algn="just"/>
            <a:r>
              <a:rPr lang="en-US" sz="2200" b="1" dirty="0" smtClean="0"/>
              <a:t>IN ITALY? What can we say about the necessities for a finance that be «friend of the person» that are more specifically tied to the development of Italy?</a:t>
            </a:r>
          </a:p>
          <a:p>
            <a:pPr algn="just">
              <a:buFontTx/>
              <a:buChar char="-"/>
            </a:pPr>
            <a:r>
              <a:rPr lang="en-US" sz="2000" i="1" u="sng" dirty="0" smtClean="0"/>
              <a:t>destabilizing effects</a:t>
            </a:r>
            <a:r>
              <a:rPr lang="en-US" sz="2000" dirty="0" smtClean="0"/>
              <a:t> due to a high-speed and short term profit-aimed finance            (through the undertaking of vast risk) </a:t>
            </a:r>
            <a:r>
              <a:rPr lang="en-US" sz="2000" i="1" u="sng" dirty="0" smtClean="0"/>
              <a:t>are far</a:t>
            </a:r>
            <a:r>
              <a:rPr lang="en-US" sz="2000" dirty="0" smtClean="0"/>
              <a:t>;</a:t>
            </a:r>
          </a:p>
          <a:p>
            <a:pPr algn="just">
              <a:buFontTx/>
              <a:buChar char="-"/>
            </a:pPr>
            <a:r>
              <a:rPr lang="en-US" sz="2000" dirty="0" smtClean="0"/>
              <a:t>In the last 10/20 years </a:t>
            </a:r>
            <a:r>
              <a:rPr lang="en-US" sz="2000" dirty="0" smtClean="0">
                <a:sym typeface="Wingdings" pitchFamily="2" charset="2"/>
              </a:rPr>
              <a:t> NO excess of strong innovation in the finance model of firms;</a:t>
            </a:r>
          </a:p>
          <a:p>
            <a:pPr algn="just">
              <a:buFontTx/>
              <a:buChar char="-"/>
            </a:pPr>
            <a:r>
              <a:rPr lang="en-US" sz="2000" dirty="0" smtClean="0">
                <a:sym typeface="Wingdings" pitchFamily="2" charset="2"/>
              </a:rPr>
              <a:t>Strong dependence from </a:t>
            </a:r>
            <a:r>
              <a:rPr lang="en-US" sz="2000" i="1" dirty="0" smtClean="0">
                <a:sym typeface="Wingdings" pitchFamily="2" charset="2"/>
              </a:rPr>
              <a:t>bank credit</a:t>
            </a:r>
            <a:r>
              <a:rPr lang="en-US" sz="2000" dirty="0" smtClean="0">
                <a:sym typeface="Wingdings" pitchFamily="2" charset="2"/>
              </a:rPr>
              <a:t>;</a:t>
            </a:r>
          </a:p>
          <a:p>
            <a:pPr algn="just">
              <a:buFontTx/>
              <a:buChar char="-"/>
            </a:pPr>
            <a:r>
              <a:rPr lang="en-US" sz="2000" dirty="0" smtClean="0">
                <a:sym typeface="Wingdings" pitchFamily="2" charset="2"/>
              </a:rPr>
              <a:t>Limited no° of listed companies  reduces the ability to collect share\bond capital;</a:t>
            </a:r>
          </a:p>
          <a:p>
            <a:pPr algn="just">
              <a:buFontTx/>
              <a:buChar char="-"/>
            </a:pPr>
            <a:r>
              <a:rPr lang="en-US" sz="2000" dirty="0" smtClean="0">
                <a:sym typeface="Wingdings" pitchFamily="2" charset="2"/>
              </a:rPr>
              <a:t>Positive aspect: bank system did not stop giving credit with the intent of shifting its main activity to the negotiation of financial activities (it happened in other countries);</a:t>
            </a:r>
          </a:p>
          <a:p>
            <a:pPr algn="just">
              <a:buFontTx/>
              <a:buChar char="-"/>
            </a:pPr>
            <a:r>
              <a:rPr lang="en-US" sz="2000" dirty="0" smtClean="0">
                <a:sym typeface="Wingdings" pitchFamily="2" charset="2"/>
              </a:rPr>
              <a:t>So, for the vast majority of firms, the </a:t>
            </a:r>
            <a:r>
              <a:rPr lang="en-US" sz="2000" i="1" dirty="0" smtClean="0">
                <a:sym typeface="Wingdings" pitchFamily="2" charset="2"/>
              </a:rPr>
              <a:t>only sources of financing</a:t>
            </a:r>
            <a:r>
              <a:rPr lang="en-US" sz="2000" dirty="0" smtClean="0">
                <a:sym typeface="Wingdings" pitchFamily="2" charset="2"/>
              </a:rPr>
              <a:t> are:</a:t>
            </a:r>
          </a:p>
          <a:p>
            <a:pPr marL="0" indent="0" algn="just">
              <a:buNone/>
            </a:pPr>
            <a:r>
              <a:rPr lang="en-US" sz="2000" dirty="0" smtClean="0">
                <a:sym typeface="Wingdings" pitchFamily="2" charset="2"/>
              </a:rPr>
              <a:t>	a) auto-financing of the firm and\or personal capital of the </a:t>
            </a:r>
            <a:r>
              <a:rPr lang="en-US" sz="2000" dirty="0" err="1" smtClean="0">
                <a:sym typeface="Wingdings" pitchFamily="2" charset="2"/>
              </a:rPr>
              <a:t>enterpreneur</a:t>
            </a:r>
            <a:r>
              <a:rPr lang="en-US" sz="2000" dirty="0" smtClean="0">
                <a:sym typeface="Wingdings" pitchFamily="2" charset="2"/>
              </a:rPr>
              <a:t> 	</a:t>
            </a:r>
            <a:r>
              <a:rPr lang="en-US" sz="2000" dirty="0">
                <a:sym typeface="Wingdings" pitchFamily="2" charset="2"/>
              </a:rPr>
              <a:t> </a:t>
            </a:r>
            <a:r>
              <a:rPr lang="en-US" sz="2000" dirty="0" smtClean="0">
                <a:sym typeface="Wingdings" pitchFamily="2" charset="2"/>
              </a:rPr>
              <a:t>    (equity side of B\S);</a:t>
            </a:r>
          </a:p>
          <a:p>
            <a:pPr marL="0" indent="0" algn="just">
              <a:buNone/>
            </a:pPr>
            <a:r>
              <a:rPr lang="en-US" sz="2000" dirty="0" smtClean="0">
                <a:sym typeface="Wingdings" pitchFamily="2" charset="2"/>
              </a:rPr>
              <a:t>	b) bank credit (liability side of B\S);</a:t>
            </a:r>
            <a:endParaRPr lang="en-US" sz="2000" dirty="0" smtClean="0"/>
          </a:p>
          <a:p>
            <a:endParaRPr lang="it-IT" sz="1800" b="1" dirty="0"/>
          </a:p>
        </p:txBody>
      </p:sp>
      <p:sp>
        <p:nvSpPr>
          <p:cNvPr id="5" name="Segnaposto numero diapositiva 4"/>
          <p:cNvSpPr>
            <a:spLocks noGrp="1"/>
          </p:cNvSpPr>
          <p:nvPr>
            <p:ph type="sldNum" sz="quarter" idx="12"/>
          </p:nvPr>
        </p:nvSpPr>
        <p:spPr/>
        <p:txBody>
          <a:bodyPr>
            <a:normAutofit/>
          </a:bodyPr>
          <a:lstStyle/>
          <a:p>
            <a:fld id="{95662974-6410-4343-AB28-EFBD7E3F3E68}" type="slidenum">
              <a:rPr lang="it-IT" smtClean="0"/>
              <a:pPr/>
              <a:t>51</a:t>
            </a:fld>
            <a:endParaRPr lang="it-IT"/>
          </a:p>
        </p:txBody>
      </p:sp>
    </p:spTree>
    <p:extLst>
      <p:ext uri="{BB962C8B-B14F-4D97-AF65-F5344CB8AC3E}">
        <p14:creationId xmlns:p14="http://schemas.microsoft.com/office/powerpoint/2010/main" val="327236682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56271"/>
            <a:ext cx="9036496" cy="6858000"/>
          </a:xfrm>
        </p:spPr>
        <p:txBody>
          <a:bodyPr>
            <a:normAutofit/>
          </a:bodyPr>
          <a:lstStyle/>
          <a:p>
            <a:r>
              <a:rPr lang="en-US" sz="2400" i="1" u="sng" dirty="0" smtClean="0"/>
              <a:t>Whereas the facts that we recalled so far are evident, it is much more difficult to evaluate what concerns the effects of these facts on the possibility of development for Italian firms</a:t>
            </a:r>
            <a:r>
              <a:rPr lang="en-US" sz="2400" dirty="0"/>
              <a:t>:</a:t>
            </a:r>
            <a:endParaRPr lang="en-US" sz="2400" dirty="0" smtClean="0"/>
          </a:p>
          <a:p>
            <a:pPr marL="0" indent="0">
              <a:buNone/>
            </a:pPr>
            <a:endParaRPr lang="en-US" sz="2400" dirty="0" smtClean="0"/>
          </a:p>
          <a:p>
            <a:pPr marL="0" indent="0">
              <a:buNone/>
            </a:pPr>
            <a:r>
              <a:rPr lang="en-US" sz="2400" dirty="0" smtClean="0">
                <a:sym typeface="Wingdings" pitchFamily="2" charset="2"/>
              </a:rPr>
              <a:t>	 from a certain point of view: the current financing model 	     does not have relevant limitations and until the financial 	     crisis there was not insufficient credit with respect to 	  	     demand;</a:t>
            </a:r>
          </a:p>
          <a:p>
            <a:pPr marL="0" indent="0">
              <a:buNone/>
            </a:pPr>
            <a:r>
              <a:rPr lang="en-US" sz="2400" dirty="0" smtClean="0">
                <a:sym typeface="Wingdings" pitchFamily="2" charset="2"/>
              </a:rPr>
              <a:t>	from another point of view, if we move from a quantitative 	    analysis to a qualitative analysis, auto-financing of firms and 	    bank credit are not adequate for:</a:t>
            </a:r>
          </a:p>
          <a:p>
            <a:pPr marL="0" indent="0">
              <a:buNone/>
            </a:pPr>
            <a:r>
              <a:rPr lang="en-US" sz="2400" dirty="0">
                <a:sym typeface="Wingdings" pitchFamily="2" charset="2"/>
              </a:rPr>
              <a:t>	</a:t>
            </a:r>
            <a:r>
              <a:rPr lang="en-US" sz="2400" dirty="0" smtClean="0">
                <a:sym typeface="Wingdings" pitchFamily="2" charset="2"/>
              </a:rPr>
              <a:t>	a) start-up firms;</a:t>
            </a:r>
          </a:p>
          <a:p>
            <a:pPr marL="0" indent="0">
              <a:buNone/>
            </a:pPr>
            <a:r>
              <a:rPr lang="en-US" sz="2400" dirty="0" smtClean="0">
                <a:sym typeface="Wingdings" pitchFamily="2" charset="2"/>
              </a:rPr>
              <a:t>		b) rapid organic growth opportunities;</a:t>
            </a:r>
          </a:p>
          <a:p>
            <a:pPr marL="0" indent="0">
              <a:buNone/>
            </a:pPr>
            <a:r>
              <a:rPr lang="en-US" sz="2400" dirty="0" smtClean="0">
                <a:sym typeface="Wingdings" pitchFamily="2" charset="2"/>
              </a:rPr>
              <a:t>		c) concentration of firms (external growth): only if 			    minorities will be able to liquidate the investment 	                 (requires negotiation of shares on capital market);</a:t>
            </a:r>
          </a:p>
          <a:p>
            <a:endParaRPr lang="it-IT" sz="1800" dirty="0">
              <a:sym typeface="Wingdings" pitchFamily="2" charset="2"/>
            </a:endParaRPr>
          </a:p>
          <a:p>
            <a:endParaRPr lang="it-IT" sz="1800" dirty="0"/>
          </a:p>
        </p:txBody>
      </p:sp>
      <p:sp>
        <p:nvSpPr>
          <p:cNvPr id="5" name="Segnaposto numero diapositiva 4"/>
          <p:cNvSpPr>
            <a:spLocks noGrp="1"/>
          </p:cNvSpPr>
          <p:nvPr>
            <p:ph type="sldNum" sz="quarter" idx="12"/>
          </p:nvPr>
        </p:nvSpPr>
        <p:spPr/>
        <p:txBody>
          <a:bodyPr>
            <a:normAutofit/>
          </a:bodyPr>
          <a:lstStyle/>
          <a:p>
            <a:fld id="{95662974-6410-4343-AB28-EFBD7E3F3E68}" type="slidenum">
              <a:rPr lang="it-IT" smtClean="0"/>
              <a:pPr/>
              <a:t>52</a:t>
            </a:fld>
            <a:endParaRPr lang="it-IT"/>
          </a:p>
        </p:txBody>
      </p:sp>
    </p:spTree>
    <p:extLst>
      <p:ext uri="{BB962C8B-B14F-4D97-AF65-F5344CB8AC3E}">
        <p14:creationId xmlns:p14="http://schemas.microsoft.com/office/powerpoint/2010/main" val="277410780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9144000" cy="6858000"/>
          </a:xfrm>
        </p:spPr>
        <p:txBody>
          <a:bodyPr>
            <a:normAutofit/>
          </a:bodyPr>
          <a:lstStyle/>
          <a:p>
            <a:pPr algn="just"/>
            <a:r>
              <a:rPr lang="en-US" sz="2000" dirty="0" smtClean="0"/>
              <a:t>Lacks of our finance model </a:t>
            </a:r>
            <a:r>
              <a:rPr lang="en-US" sz="2000" b="1" u="sng" dirty="0" smtClean="0"/>
              <a:t>are tied </a:t>
            </a:r>
            <a:r>
              <a:rPr lang="en-US" sz="2000" dirty="0" smtClean="0"/>
              <a:t>to the </a:t>
            </a:r>
            <a:r>
              <a:rPr lang="en-US" sz="2000" b="1" dirty="0" smtClean="0"/>
              <a:t>lacks in our industrial development model, which are</a:t>
            </a:r>
            <a:r>
              <a:rPr lang="en-US" sz="2000" dirty="0" smtClean="0"/>
              <a:t>:</a:t>
            </a:r>
          </a:p>
          <a:p>
            <a:pPr marL="0" indent="0" algn="just">
              <a:buNone/>
            </a:pPr>
            <a:r>
              <a:rPr lang="en-US" sz="2000" dirty="0" smtClean="0"/>
              <a:t>	1) too unbalanced towards </a:t>
            </a:r>
            <a:r>
              <a:rPr lang="en-US" sz="2000" i="1" dirty="0" smtClean="0"/>
              <a:t>mature, traditional industries</a:t>
            </a:r>
            <a:r>
              <a:rPr lang="en-US" sz="2000" dirty="0" smtClean="0"/>
              <a:t> and </a:t>
            </a:r>
            <a:r>
              <a:rPr lang="en-US" sz="2000" i="1" dirty="0" smtClean="0"/>
              <a:t>no high-tech</a:t>
            </a:r>
            <a:r>
              <a:rPr lang="en-US" sz="2000" dirty="0" smtClean="0"/>
              <a:t>;</a:t>
            </a:r>
          </a:p>
          <a:p>
            <a:pPr marL="0" indent="0" algn="just">
              <a:buNone/>
            </a:pPr>
            <a:r>
              <a:rPr lang="en-US" sz="2000" dirty="0" smtClean="0"/>
              <a:t>	2) aggregate </a:t>
            </a:r>
            <a:r>
              <a:rPr lang="en-US" sz="2000" i="1" dirty="0" smtClean="0"/>
              <a:t>growth rates are low</a:t>
            </a:r>
            <a:r>
              <a:rPr lang="en-US" sz="2000" dirty="0" smtClean="0"/>
              <a:t>;</a:t>
            </a:r>
          </a:p>
          <a:p>
            <a:pPr marL="0" indent="0" algn="just">
              <a:buNone/>
            </a:pPr>
            <a:r>
              <a:rPr lang="en-US" sz="2000" dirty="0" smtClean="0"/>
              <a:t>	3) limitation due to the </a:t>
            </a:r>
            <a:r>
              <a:rPr lang="en-US" sz="2000" i="1" dirty="0" smtClean="0"/>
              <a:t>medium\small size of firms</a:t>
            </a:r>
            <a:r>
              <a:rPr lang="en-US" sz="2000" dirty="0" smtClean="0"/>
              <a:t>;</a:t>
            </a:r>
          </a:p>
          <a:p>
            <a:pPr marL="0" indent="0" algn="just">
              <a:buNone/>
            </a:pPr>
            <a:endParaRPr lang="en-US" sz="2000" dirty="0" smtClean="0"/>
          </a:p>
          <a:p>
            <a:pPr algn="just"/>
            <a:r>
              <a:rPr lang="en-US" sz="2000" dirty="0" smtClean="0"/>
              <a:t>Lack in our finance model, as we said, </a:t>
            </a:r>
            <a:r>
              <a:rPr lang="en-US" sz="2000" b="1" u="sng" dirty="0" smtClean="0"/>
              <a:t>are tied,  but may not be the cause of </a:t>
            </a:r>
            <a:r>
              <a:rPr lang="en-US" sz="2000" dirty="0" smtClean="0"/>
              <a:t>the lacks in our industrial development model, because:</a:t>
            </a:r>
          </a:p>
          <a:p>
            <a:pPr marL="0" indent="0" algn="just">
              <a:buNone/>
            </a:pPr>
            <a:r>
              <a:rPr lang="en-US" sz="2000" dirty="0"/>
              <a:t>	</a:t>
            </a:r>
            <a:r>
              <a:rPr lang="en-US" sz="2000" dirty="0" smtClean="0"/>
              <a:t>a) scarcity of «non traditional» financing to innovative start-ups may actually 	     be due to low demand (scarcity of experiences of this kind);</a:t>
            </a:r>
          </a:p>
          <a:p>
            <a:pPr marL="0" indent="0" algn="just">
              <a:buNone/>
            </a:pPr>
            <a:r>
              <a:rPr lang="en-US" sz="2000" dirty="0" smtClean="0"/>
              <a:t>      	b) the nature of our industrial portfolio (mature industries and niche 	 	     segments) </a:t>
            </a:r>
            <a:r>
              <a:rPr lang="en-US" sz="2000" dirty="0" smtClean="0">
                <a:sym typeface="Wingdings" pitchFamily="2" charset="2"/>
              </a:rPr>
              <a:t> might explain the scarcity of firms that pursue a strategy of 	     rapid growth with needs to collect share capital from external investors;</a:t>
            </a:r>
          </a:p>
          <a:p>
            <a:pPr marL="0" indent="0" algn="just">
              <a:buNone/>
            </a:pPr>
            <a:r>
              <a:rPr lang="en-US" sz="2000" dirty="0" smtClean="0">
                <a:sym typeface="Wingdings" pitchFamily="2" charset="2"/>
              </a:rPr>
              <a:t>     	 c) the nature of our industrial portfolio  might also explain the non- 	 	     necessity for  frequent phenomena of concentration of firms  niche do 	     not require big size to compete;</a:t>
            </a:r>
          </a:p>
          <a:p>
            <a:pPr algn="just"/>
            <a:endParaRPr lang="en-US" sz="2000" dirty="0" smtClean="0">
              <a:sym typeface="Wingdings" pitchFamily="2" charset="2"/>
            </a:endParaRPr>
          </a:p>
          <a:p>
            <a:pPr algn="just"/>
            <a:r>
              <a:rPr lang="en-US" sz="2000" dirty="0" smtClean="0">
                <a:sym typeface="Wingdings" pitchFamily="2" charset="2"/>
              </a:rPr>
              <a:t>Private equity and venture capital sector  are the only alternative way to traditional bank credit financing (for firms that cannot or do not want to list); pre-crisis (2005-2007) important increase;</a:t>
            </a:r>
          </a:p>
          <a:p>
            <a:endParaRPr lang="it-IT" sz="1800" dirty="0"/>
          </a:p>
        </p:txBody>
      </p:sp>
      <p:sp>
        <p:nvSpPr>
          <p:cNvPr id="5" name="Segnaposto numero diapositiva 4"/>
          <p:cNvSpPr>
            <a:spLocks noGrp="1"/>
          </p:cNvSpPr>
          <p:nvPr>
            <p:ph type="sldNum" sz="quarter" idx="12"/>
          </p:nvPr>
        </p:nvSpPr>
        <p:spPr/>
        <p:txBody>
          <a:bodyPr>
            <a:normAutofit/>
          </a:bodyPr>
          <a:lstStyle/>
          <a:p>
            <a:fld id="{95662974-6410-4343-AB28-EFBD7E3F3E68}" type="slidenum">
              <a:rPr lang="it-IT" smtClean="0"/>
              <a:pPr/>
              <a:t>53</a:t>
            </a:fld>
            <a:endParaRPr lang="it-IT"/>
          </a:p>
        </p:txBody>
      </p:sp>
    </p:spTree>
    <p:extLst>
      <p:ext uri="{BB962C8B-B14F-4D97-AF65-F5344CB8AC3E}">
        <p14:creationId xmlns:p14="http://schemas.microsoft.com/office/powerpoint/2010/main" val="361793813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7504" y="116632"/>
            <a:ext cx="8928992" cy="6624736"/>
          </a:xfrm>
        </p:spPr>
        <p:txBody>
          <a:bodyPr>
            <a:noAutofit/>
          </a:bodyPr>
          <a:lstStyle/>
          <a:p>
            <a:pPr algn="just"/>
            <a:r>
              <a:rPr lang="en-US" sz="2200" b="1" dirty="0" smtClean="0"/>
              <a:t>EFFECTS OF FINANCIAL CRISIS blown in the III trimester of 2008</a:t>
            </a:r>
            <a:r>
              <a:rPr lang="en-US" sz="2200" dirty="0" smtClean="0"/>
              <a:t>:</a:t>
            </a:r>
          </a:p>
          <a:p>
            <a:pPr marL="0" indent="0" algn="just">
              <a:buNone/>
            </a:pPr>
            <a:r>
              <a:rPr lang="en-US" sz="2000" dirty="0" smtClean="0"/>
              <a:t>-      real, severe effect:  collapse of demand, of sales, of production;</a:t>
            </a:r>
          </a:p>
          <a:p>
            <a:pPr marL="0" indent="0" algn="just">
              <a:buNone/>
            </a:pPr>
            <a:r>
              <a:rPr lang="en-US" sz="2000" dirty="0" smtClean="0"/>
              <a:t>-  consequences on financial equilibrium of less efficient\less lucky firms   	</a:t>
            </a:r>
            <a:r>
              <a:rPr lang="en-US" sz="2000" dirty="0" smtClean="0">
                <a:sym typeface="Wingdings" pitchFamily="2" charset="2"/>
              </a:rPr>
              <a:t>bankruptcy;</a:t>
            </a:r>
          </a:p>
          <a:p>
            <a:pPr algn="just">
              <a:buFontTx/>
              <a:buChar char="-"/>
            </a:pPr>
            <a:r>
              <a:rPr lang="en-US" sz="2000" dirty="0" smtClean="0">
                <a:sym typeface="Wingdings" pitchFamily="2" charset="2"/>
              </a:rPr>
              <a:t>burdensome effect on stock-exchange financing (already weak at the time)     block of new listings (not only in Italy), due to collapse of demand and investments and the consequent collapse of financial needs;</a:t>
            </a:r>
          </a:p>
          <a:p>
            <a:pPr algn="just">
              <a:buFontTx/>
              <a:buChar char="-"/>
            </a:pPr>
            <a:r>
              <a:rPr lang="en-US" sz="2000" dirty="0" smtClean="0">
                <a:sym typeface="Wingdings" pitchFamily="2" charset="2"/>
              </a:rPr>
              <a:t>performance of private equity  resilient;</a:t>
            </a:r>
          </a:p>
          <a:p>
            <a:pPr algn="just">
              <a:buFontTx/>
              <a:buChar char="-"/>
            </a:pPr>
            <a:r>
              <a:rPr lang="en-US" sz="2000" dirty="0" smtClean="0">
                <a:sym typeface="Wingdings" pitchFamily="2" charset="2"/>
              </a:rPr>
              <a:t>dependence from bank credit  credit crunch  annual increase of bank credit to firms -15% from the beginning of the crisis (2007-2010 may – date of this article); resulting substantially null in the first months of 2010; is </a:t>
            </a:r>
            <a:r>
              <a:rPr lang="en-US" sz="2000" b="1" dirty="0" smtClean="0">
                <a:sym typeface="Wingdings" pitchFamily="2" charset="2"/>
              </a:rPr>
              <a:t>mainly due to drop in the demand</a:t>
            </a:r>
            <a:r>
              <a:rPr lang="en-US" sz="2000" dirty="0" smtClean="0">
                <a:sym typeface="Wingdings" pitchFamily="2" charset="2"/>
              </a:rPr>
              <a:t>  not that severe for a framework in the opinion of the authors</a:t>
            </a:r>
            <a:r>
              <a:rPr lang="en-US" sz="2000" dirty="0">
                <a:sym typeface="Wingdings" pitchFamily="2" charset="2"/>
              </a:rPr>
              <a:t>;</a:t>
            </a:r>
            <a:endParaRPr lang="en-US" sz="2000" dirty="0" smtClean="0">
              <a:sym typeface="Wingdings" pitchFamily="2" charset="2"/>
            </a:endParaRPr>
          </a:p>
          <a:p>
            <a:pPr algn="just"/>
            <a:r>
              <a:rPr lang="en-US" sz="2000" dirty="0" smtClean="0">
                <a:sym typeface="Wingdings" pitchFamily="2" charset="2"/>
              </a:rPr>
              <a:t>Not only the drop in demand, but also the tensions in the supply side  drop of loans due to increase in credit risk  emphasized by increased aversion to risk by banks;</a:t>
            </a:r>
          </a:p>
          <a:p>
            <a:pPr algn="just"/>
            <a:r>
              <a:rPr lang="en-US" sz="2000" dirty="0" smtClean="0">
                <a:sym typeface="Wingdings" pitchFamily="2" charset="2"/>
              </a:rPr>
              <a:t>The credit crunch has limited but not negligible impact on real economy           in other countries confirmed by the structural fact of there being access to alternative forms (especially securities)  recall the structural characteristics of </a:t>
            </a:r>
            <a:r>
              <a:rPr lang="en-US" sz="2000" dirty="0">
                <a:sym typeface="Wingdings" pitchFamily="2" charset="2"/>
              </a:rPr>
              <a:t>I</a:t>
            </a:r>
            <a:r>
              <a:rPr lang="en-US" sz="2000" dirty="0" smtClean="0">
                <a:sym typeface="Wingdings" pitchFamily="2" charset="2"/>
              </a:rPr>
              <a:t>talian financial system;</a:t>
            </a:r>
            <a:endParaRPr lang="en-US" sz="2000" dirty="0"/>
          </a:p>
        </p:txBody>
      </p:sp>
      <p:sp>
        <p:nvSpPr>
          <p:cNvPr id="5" name="Segnaposto numero diapositiva 4"/>
          <p:cNvSpPr>
            <a:spLocks noGrp="1"/>
          </p:cNvSpPr>
          <p:nvPr>
            <p:ph type="sldNum" sz="quarter" idx="12"/>
          </p:nvPr>
        </p:nvSpPr>
        <p:spPr/>
        <p:txBody>
          <a:bodyPr>
            <a:normAutofit/>
          </a:bodyPr>
          <a:lstStyle/>
          <a:p>
            <a:fld id="{95662974-6410-4343-AB28-EFBD7E3F3E68}" type="slidenum">
              <a:rPr lang="it-IT" smtClean="0"/>
              <a:pPr/>
              <a:t>54</a:t>
            </a:fld>
            <a:endParaRPr lang="it-IT"/>
          </a:p>
        </p:txBody>
      </p:sp>
    </p:spTree>
    <p:extLst>
      <p:ext uri="{BB962C8B-B14F-4D97-AF65-F5344CB8AC3E}">
        <p14:creationId xmlns:p14="http://schemas.microsoft.com/office/powerpoint/2010/main" val="277310657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116632"/>
            <a:ext cx="9036496" cy="6624736"/>
          </a:xfrm>
        </p:spPr>
        <p:txBody>
          <a:bodyPr>
            <a:normAutofit/>
          </a:bodyPr>
          <a:lstStyle/>
          <a:p>
            <a:pPr algn="just"/>
            <a:r>
              <a:rPr lang="en-US" sz="2400" b="1" dirty="0" smtClean="0"/>
              <a:t>IN CONCLUSION</a:t>
            </a:r>
          </a:p>
          <a:p>
            <a:pPr marL="0" indent="0" algn="just">
              <a:buNone/>
            </a:pPr>
            <a:r>
              <a:rPr lang="en-US" sz="2400" dirty="0" smtClean="0">
                <a:sym typeface="Wingdings" pitchFamily="2" charset="2"/>
              </a:rPr>
              <a:t>	issues related to the support that finance can give to the 	    development of Italy is different from those tied to the 	  	    excessive speed of finance;</a:t>
            </a:r>
          </a:p>
          <a:p>
            <a:pPr marL="0" indent="0" algn="just">
              <a:buNone/>
            </a:pPr>
            <a:r>
              <a:rPr lang="en-US" sz="2400" dirty="0" smtClean="0">
                <a:sym typeface="Wingdings" pitchFamily="2" charset="2"/>
              </a:rPr>
              <a:t>	we could even say, for certain aspects, that finance be too 	     slow! And this is due to a country that has a weak propensity 	     for innovation;</a:t>
            </a:r>
          </a:p>
          <a:p>
            <a:pPr marL="0" indent="0" algn="just">
              <a:buNone/>
            </a:pPr>
            <a:endParaRPr lang="en-US" sz="2400" dirty="0" smtClean="0">
              <a:sym typeface="Wingdings" pitchFamily="2" charset="2"/>
            </a:endParaRPr>
          </a:p>
          <a:p>
            <a:pPr algn="just"/>
            <a:r>
              <a:rPr lang="en-US" sz="2400" dirty="0">
                <a:sym typeface="Wingdings" pitchFamily="2" charset="2"/>
              </a:rPr>
              <a:t>c</a:t>
            </a:r>
            <a:r>
              <a:rPr lang="en-US" sz="2400" dirty="0" smtClean="0">
                <a:sym typeface="Wingdings" pitchFamily="2" charset="2"/>
              </a:rPr>
              <a:t>hallenge is to increase the use of best aspects of Anglo-Saxon finance  in particular the ability to finance innovation  A problem not only of finance and perhaps not even firstly of finance ;</a:t>
            </a:r>
          </a:p>
          <a:p>
            <a:pPr algn="just"/>
            <a:r>
              <a:rPr lang="en-US" sz="2400" dirty="0" smtClean="0">
                <a:sym typeface="Wingdings" pitchFamily="2" charset="2"/>
              </a:rPr>
              <a:t>challenge that Italy cannot neglect if we believe that </a:t>
            </a:r>
            <a:r>
              <a:rPr lang="en-US" sz="2400" smtClean="0">
                <a:sym typeface="Wingdings" pitchFamily="2" charset="2"/>
              </a:rPr>
              <a:t>sustainability of </a:t>
            </a:r>
            <a:r>
              <a:rPr lang="en-US" sz="2400" dirty="0" smtClean="0">
                <a:sym typeface="Wingdings" pitchFamily="2" charset="2"/>
              </a:rPr>
              <a:t>our economic framework, and first of </a:t>
            </a:r>
            <a:r>
              <a:rPr lang="en-US" sz="2400" smtClean="0">
                <a:sym typeface="Wingdings" pitchFamily="2" charset="2"/>
              </a:rPr>
              <a:t>all of </a:t>
            </a:r>
            <a:r>
              <a:rPr lang="en-US" sz="2400" dirty="0" smtClean="0">
                <a:sym typeface="Wingdings" pitchFamily="2" charset="2"/>
              </a:rPr>
              <a:t>our high </a:t>
            </a:r>
            <a:r>
              <a:rPr lang="en-US" sz="2400" smtClean="0">
                <a:sym typeface="Wingdings" pitchFamily="2" charset="2"/>
              </a:rPr>
              <a:t>public debt</a:t>
            </a:r>
            <a:r>
              <a:rPr lang="en-US" sz="2400" dirty="0" smtClean="0">
                <a:sym typeface="Wingdings" pitchFamily="2" charset="2"/>
              </a:rPr>
              <a:t>, cannot consolidate without a upswing in real growth, which cannot be generated exclusively by capitalization of the currently existing excellences.</a:t>
            </a:r>
            <a:endParaRPr lang="en-US" sz="2400" dirty="0"/>
          </a:p>
        </p:txBody>
      </p:sp>
      <p:sp>
        <p:nvSpPr>
          <p:cNvPr id="5" name="Segnaposto numero diapositiva 4"/>
          <p:cNvSpPr>
            <a:spLocks noGrp="1"/>
          </p:cNvSpPr>
          <p:nvPr>
            <p:ph type="sldNum" sz="quarter" idx="12"/>
          </p:nvPr>
        </p:nvSpPr>
        <p:spPr/>
        <p:txBody>
          <a:bodyPr>
            <a:normAutofit/>
          </a:bodyPr>
          <a:lstStyle/>
          <a:p>
            <a:fld id="{95662974-6410-4343-AB28-EFBD7E3F3E68}" type="slidenum">
              <a:rPr lang="it-IT" smtClean="0"/>
              <a:pPr/>
              <a:t>55</a:t>
            </a:fld>
            <a:endParaRPr lang="it-IT"/>
          </a:p>
        </p:txBody>
      </p:sp>
    </p:spTree>
    <p:extLst>
      <p:ext uri="{BB962C8B-B14F-4D97-AF65-F5344CB8AC3E}">
        <p14:creationId xmlns:p14="http://schemas.microsoft.com/office/powerpoint/2010/main" val="43273733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0066FF"/>
                </a:solidFill>
              </a:rPr>
              <a:t>CONCLUSIVE DEDUCTIONS ON THE ARTICLES</a:t>
            </a:r>
            <a:endParaRPr lang="it-IT" dirty="0">
              <a:solidFill>
                <a:srgbClr val="0066FF"/>
              </a:solidFill>
            </a:endParaRPr>
          </a:p>
        </p:txBody>
      </p:sp>
      <p:sp>
        <p:nvSpPr>
          <p:cNvPr id="3" name="Segnaposto contenuto 2"/>
          <p:cNvSpPr>
            <a:spLocks noGrp="1"/>
          </p:cNvSpPr>
          <p:nvPr>
            <p:ph idx="1"/>
          </p:nvPr>
        </p:nvSpPr>
        <p:spPr>
          <a:xfrm>
            <a:off x="179512" y="1673424"/>
            <a:ext cx="8784976" cy="5184576"/>
          </a:xfrm>
        </p:spPr>
        <p:txBody>
          <a:bodyPr>
            <a:noAutofit/>
          </a:bodyPr>
          <a:lstStyle/>
          <a:p>
            <a:pPr marL="0" algn="just">
              <a:buNone/>
            </a:pPr>
            <a:r>
              <a:rPr lang="it-IT" sz="2400" b="1" dirty="0" smtClean="0"/>
              <a:t>THE CRISIS WE ARE EXPERIENCING LEAD PEOPLE TO REASSESS AND RECONSIDER THE VALUES AND RIGHTS THAT HAD BEEN LOST IN TIME: IN A CHRISTIAN DIMENSION AND THROUGH AN ANALYSIS OF THE MARKET (THE LATTER CHARACTERIZED BY AN INCREASE OF IMPERSONAL AND PURELY PROFIT-LEAD ECONOMIC TRANSACTIONS), THE ARTICLES HIGHLIGHT THE NECESSITY TO REDISCOVER COLLABORATION, TANGIBILITY AND GOOD FAITH IN ORDER TO BUILD A BALANCED AND DURABLE DEVELOPMENT. OFTEN, WE HAVE BEEN FORGETTING HOW ECONOMIC AND FINANCIAL TRANSACTIONS BE MADE BY HUMAN BEINGS AND NOT BY COMPUTERS: REDISCOVERING THESE VALUES BECOMES THE KEY FOR GROWTH OF HEALTHY AND DURABLE ECONOMY AND FINANCE.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marL="742950" indent="-742950"/>
            <a:r>
              <a:rPr lang="en-US" dirty="0" smtClean="0">
                <a:solidFill>
                  <a:srgbClr val="0070C0"/>
                </a:solidFill>
              </a:rPr>
              <a:t>2.	BEYOND </a:t>
            </a:r>
            <a:r>
              <a:rPr lang="en-US" dirty="0">
                <a:solidFill>
                  <a:srgbClr val="0070C0"/>
                </a:solidFill>
              </a:rPr>
              <a:t>THE DICHOTOMY: THE REAL NATURE OF </a:t>
            </a:r>
            <a:r>
              <a:rPr lang="en-US" dirty="0" smtClean="0">
                <a:solidFill>
                  <a:srgbClr val="0070C0"/>
                </a:solidFill>
              </a:rPr>
              <a:t>FINANCE</a:t>
            </a:r>
            <a:endParaRPr lang="it-IT" dirty="0">
              <a:solidFill>
                <a:srgbClr val="0070C0"/>
              </a:solidFill>
            </a:endParaRPr>
          </a:p>
        </p:txBody>
      </p:sp>
      <p:sp>
        <p:nvSpPr>
          <p:cNvPr id="3" name="Segnaposto contenuto 2"/>
          <p:cNvSpPr>
            <a:spLocks noGrp="1"/>
          </p:cNvSpPr>
          <p:nvPr>
            <p:ph idx="1"/>
          </p:nvPr>
        </p:nvSpPr>
        <p:spPr>
          <a:xfrm>
            <a:off x="428596" y="1785926"/>
            <a:ext cx="8229600" cy="4525963"/>
          </a:xfrm>
        </p:spPr>
        <p:txBody>
          <a:bodyPr>
            <a:normAutofit fontScale="77500" lnSpcReduction="20000"/>
          </a:bodyPr>
          <a:lstStyle/>
          <a:p>
            <a:pPr lvl="0" algn="just"/>
            <a:r>
              <a:rPr lang="en-US" dirty="0" smtClean="0"/>
              <a:t>The </a:t>
            </a:r>
            <a:r>
              <a:rPr lang="en-US" dirty="0"/>
              <a:t>separation between </a:t>
            </a:r>
            <a:r>
              <a:rPr lang="en-US" dirty="0" smtClean="0"/>
              <a:t>real </a:t>
            </a:r>
            <a:r>
              <a:rPr lang="en-US" dirty="0"/>
              <a:t>economy and finance </a:t>
            </a:r>
            <a:r>
              <a:rPr lang="en-US" dirty="0" smtClean="0"/>
              <a:t>let us understand </a:t>
            </a:r>
            <a:r>
              <a:rPr lang="en-US" dirty="0"/>
              <a:t>what is happening in reality: time and uncertainty are inseparable elements </a:t>
            </a:r>
            <a:r>
              <a:rPr lang="en-US" dirty="0" smtClean="0"/>
              <a:t>that we must deal with if we want </a:t>
            </a:r>
            <a:r>
              <a:rPr lang="en-US" dirty="0"/>
              <a:t>to trade;</a:t>
            </a:r>
            <a:endParaRPr lang="it-IT" dirty="0"/>
          </a:p>
          <a:p>
            <a:pPr lvl="0" algn="just"/>
            <a:r>
              <a:rPr lang="en-US" dirty="0"/>
              <a:t>n</a:t>
            </a:r>
            <a:r>
              <a:rPr lang="en-US" dirty="0" smtClean="0"/>
              <a:t>ot </a:t>
            </a:r>
            <a:r>
              <a:rPr lang="en-US" dirty="0"/>
              <a:t>all finance is </a:t>
            </a:r>
            <a:r>
              <a:rPr lang="en-US" dirty="0" err="1"/>
              <a:t>intertemporal</a:t>
            </a:r>
            <a:r>
              <a:rPr lang="en-US" dirty="0"/>
              <a:t> trade and this is given by the difference between the measurement of the activities of production and measurement of financial assets. The </a:t>
            </a:r>
            <a:r>
              <a:rPr lang="en-US" dirty="0" smtClean="0"/>
              <a:t>strength </a:t>
            </a:r>
            <a:r>
              <a:rPr lang="en-US" dirty="0"/>
              <a:t>of an economic system is based on </a:t>
            </a:r>
            <a:r>
              <a:rPr lang="en-US" dirty="0" smtClean="0"/>
              <a:t>real finance: </a:t>
            </a:r>
            <a:r>
              <a:rPr lang="en-US" dirty="0"/>
              <a:t>only if </a:t>
            </a:r>
            <a:r>
              <a:rPr lang="en-US" dirty="0" smtClean="0"/>
              <a:t>an economy </a:t>
            </a:r>
            <a:r>
              <a:rPr lang="en-US" dirty="0"/>
              <a:t>grows you can return the debt received;</a:t>
            </a:r>
            <a:endParaRPr lang="it-IT" dirty="0"/>
          </a:p>
          <a:p>
            <a:pPr lvl="0" algn="just"/>
            <a:r>
              <a:rPr lang="en-US" dirty="0" smtClean="0"/>
              <a:t>the </a:t>
            </a:r>
            <a:r>
              <a:rPr lang="en-US" dirty="0"/>
              <a:t>finance takes the form of a covenant between two parties: the covenant has a certain duration and must be solid in </a:t>
            </a:r>
            <a:r>
              <a:rPr lang="en-US" dirty="0" smtClean="0"/>
              <a:t>time. </a:t>
            </a:r>
            <a:r>
              <a:rPr lang="en-US" dirty="0"/>
              <a:t>T</a:t>
            </a:r>
            <a:r>
              <a:rPr lang="en-US" dirty="0" smtClean="0"/>
              <a:t>he </a:t>
            </a:r>
            <a:r>
              <a:rPr lang="en-US" dirty="0"/>
              <a:t>trust between the parties becomes crucial.</a:t>
            </a:r>
            <a:endParaRPr lang="it-IT" dirty="0"/>
          </a:p>
          <a:p>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357166"/>
            <a:ext cx="8229600" cy="1143000"/>
          </a:xfrm>
        </p:spPr>
        <p:txBody>
          <a:bodyPr>
            <a:normAutofit fontScale="90000"/>
          </a:bodyPr>
          <a:lstStyle/>
          <a:p>
            <a:pPr marL="742950" lvl="0" indent="-742950"/>
            <a:r>
              <a:rPr lang="en-US" dirty="0" smtClean="0">
                <a:solidFill>
                  <a:srgbClr val="0070C0"/>
                </a:solidFill>
              </a:rPr>
              <a:t>3.	TRUST </a:t>
            </a:r>
            <a:r>
              <a:rPr lang="en-US" dirty="0">
                <a:solidFill>
                  <a:srgbClr val="0070C0"/>
                </a:solidFill>
              </a:rPr>
              <a:t>IS A REAL PROBLEM</a:t>
            </a:r>
            <a:r>
              <a:rPr lang="it-IT" dirty="0">
                <a:solidFill>
                  <a:srgbClr val="0070C0"/>
                </a:solidFill>
              </a:rPr>
              <a:t/>
            </a:r>
            <a:br>
              <a:rPr lang="it-IT" dirty="0">
                <a:solidFill>
                  <a:srgbClr val="0070C0"/>
                </a:solidFill>
              </a:rPr>
            </a:br>
            <a:endParaRPr lang="it-IT" dirty="0">
              <a:solidFill>
                <a:srgbClr val="0070C0"/>
              </a:solidFill>
            </a:endParaRPr>
          </a:p>
        </p:txBody>
      </p:sp>
      <p:sp>
        <p:nvSpPr>
          <p:cNvPr id="3" name="Segnaposto contenuto 2"/>
          <p:cNvSpPr>
            <a:spLocks noGrp="1"/>
          </p:cNvSpPr>
          <p:nvPr>
            <p:ph idx="1"/>
          </p:nvPr>
        </p:nvSpPr>
        <p:spPr>
          <a:xfrm>
            <a:off x="395536" y="928646"/>
            <a:ext cx="8229600" cy="5929354"/>
          </a:xfrm>
        </p:spPr>
        <p:txBody>
          <a:bodyPr>
            <a:noAutofit/>
          </a:bodyPr>
          <a:lstStyle/>
          <a:p>
            <a:pPr lvl="0">
              <a:buNone/>
            </a:pPr>
            <a:endParaRPr lang="en-US" sz="2100" dirty="0" smtClean="0"/>
          </a:p>
          <a:p>
            <a:pPr lvl="0" algn="just"/>
            <a:r>
              <a:rPr lang="en-US" sz="2100" dirty="0" smtClean="0"/>
              <a:t>The </a:t>
            </a:r>
            <a:r>
              <a:rPr lang="en-US" sz="2100" dirty="0"/>
              <a:t>relationship between partners in a financial contract assumes a fiduciary relationship: give credit means, in fact </a:t>
            </a:r>
            <a:r>
              <a:rPr lang="en-US" sz="2100" dirty="0" smtClean="0"/>
              <a:t>“I'll </a:t>
            </a:r>
            <a:r>
              <a:rPr lang="en-US" sz="2100" dirty="0"/>
              <a:t>give you </a:t>
            </a:r>
            <a:r>
              <a:rPr lang="en-US" sz="2100" dirty="0" smtClean="0"/>
              <a:t>money”, </a:t>
            </a:r>
            <a:r>
              <a:rPr lang="en-US" sz="2100" dirty="0"/>
              <a:t>but also </a:t>
            </a:r>
            <a:r>
              <a:rPr lang="en-US" sz="2100" dirty="0" smtClean="0"/>
              <a:t>“I </a:t>
            </a:r>
            <a:r>
              <a:rPr lang="en-US" sz="2100" dirty="0"/>
              <a:t>believe </a:t>
            </a:r>
            <a:r>
              <a:rPr lang="en-US" sz="2100" dirty="0" smtClean="0"/>
              <a:t>you”;</a:t>
            </a:r>
            <a:endParaRPr lang="it-IT" sz="2100" dirty="0"/>
          </a:p>
          <a:p>
            <a:pPr lvl="0" algn="just"/>
            <a:r>
              <a:rPr lang="en-US" sz="2100" dirty="0" smtClean="0"/>
              <a:t>the </a:t>
            </a:r>
            <a:r>
              <a:rPr lang="en-US" sz="2100" dirty="0"/>
              <a:t>actual credit aimed at supporting productive investment and economic development presupposes legal ties: the time has passed to replace the trust with the reputation facilitating </a:t>
            </a:r>
            <a:r>
              <a:rPr lang="en-US" sz="2100" dirty="0" smtClean="0"/>
              <a:t>lending </a:t>
            </a:r>
            <a:r>
              <a:rPr lang="en-US" sz="2100" dirty="0"/>
              <a:t>to individuals not able to repay the debt;</a:t>
            </a:r>
            <a:endParaRPr lang="it-IT" sz="2100" dirty="0"/>
          </a:p>
          <a:p>
            <a:pPr lvl="0" algn="just"/>
            <a:r>
              <a:rPr lang="en-US" sz="2100" dirty="0" smtClean="0"/>
              <a:t>the </a:t>
            </a:r>
            <a:r>
              <a:rPr lang="en-US" sz="2100" dirty="0"/>
              <a:t>adoption of mechanistic behavior generates results of widespread </a:t>
            </a:r>
            <a:r>
              <a:rPr lang="en-US" sz="2100" dirty="0" smtClean="0"/>
              <a:t>irresponsibility: in securitization processes the </a:t>
            </a:r>
            <a:r>
              <a:rPr lang="en-US" sz="2100" dirty="0"/>
              <a:t>title is standardized and traded </a:t>
            </a:r>
            <a:r>
              <a:rPr lang="en-US" sz="2100" dirty="0" smtClean="0"/>
              <a:t>on </a:t>
            </a:r>
            <a:r>
              <a:rPr lang="en-US" sz="2100" dirty="0"/>
              <a:t>increasingly </a:t>
            </a:r>
            <a:r>
              <a:rPr lang="en-US" sz="2100" dirty="0" smtClean="0"/>
              <a:t>distant markets;</a:t>
            </a:r>
            <a:endParaRPr lang="it-IT" sz="2100" dirty="0"/>
          </a:p>
          <a:p>
            <a:pPr algn="just"/>
            <a:r>
              <a:rPr lang="en-US" sz="2100" dirty="0" smtClean="0"/>
              <a:t>in </a:t>
            </a:r>
            <a:r>
              <a:rPr lang="en-US" sz="2100" dirty="0"/>
              <a:t>the current crisis we find abundant consequences of the search for forms </a:t>
            </a:r>
            <a:r>
              <a:rPr lang="en-US" sz="2100" dirty="0" smtClean="0"/>
              <a:t>that can overcome trust</a:t>
            </a:r>
            <a:r>
              <a:rPr lang="en-US" sz="2100" dirty="0"/>
              <a:t>. I</a:t>
            </a:r>
            <a:r>
              <a:rPr lang="en-US" sz="2100" dirty="0" smtClean="0"/>
              <a:t>nvestors</a:t>
            </a:r>
            <a:r>
              <a:rPr lang="en-US" sz="2100" dirty="0"/>
              <a:t>, interested only in performance, have delegated their choices to institutional investors: in this sleep of reason </a:t>
            </a:r>
            <a:r>
              <a:rPr lang="en-US" sz="2100" dirty="0" smtClean="0"/>
              <a:t>the </a:t>
            </a:r>
            <a:r>
              <a:rPr lang="en-US" sz="2100" dirty="0"/>
              <a:t>conditions of </a:t>
            </a:r>
            <a:r>
              <a:rPr lang="en-US" sz="2100" dirty="0" smtClean="0"/>
              <a:t>instability have arisen.</a:t>
            </a:r>
            <a:endParaRPr lang="it-IT" sz="21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smtClean="0">
                <a:solidFill>
                  <a:srgbClr val="0070C0"/>
                </a:solidFill>
              </a:rPr>
              <a:t>4.	THE </a:t>
            </a:r>
            <a:r>
              <a:rPr lang="en-US" dirty="0">
                <a:solidFill>
                  <a:srgbClr val="0070C0"/>
                </a:solidFill>
              </a:rPr>
              <a:t>THICKNESS OF </a:t>
            </a:r>
            <a:r>
              <a:rPr lang="en-US" dirty="0" smtClean="0">
                <a:solidFill>
                  <a:srgbClr val="0070C0"/>
                </a:solidFill>
              </a:rPr>
              <a:t>RELATIONS IN </a:t>
            </a:r>
            <a:r>
              <a:rPr lang="en-US" dirty="0">
                <a:solidFill>
                  <a:srgbClr val="0070C0"/>
                </a:solidFill>
              </a:rPr>
              <a:t>THE MARKET AND THE STATE</a:t>
            </a:r>
            <a:endParaRPr lang="it-IT" dirty="0">
              <a:solidFill>
                <a:srgbClr val="0070C0"/>
              </a:solidFill>
            </a:endParaRPr>
          </a:p>
        </p:txBody>
      </p:sp>
      <p:sp>
        <p:nvSpPr>
          <p:cNvPr id="3" name="Segnaposto contenuto 2"/>
          <p:cNvSpPr>
            <a:spLocks noGrp="1"/>
          </p:cNvSpPr>
          <p:nvPr>
            <p:ph idx="1"/>
          </p:nvPr>
        </p:nvSpPr>
        <p:spPr>
          <a:xfrm>
            <a:off x="457200" y="1600200"/>
            <a:ext cx="8229600" cy="5257800"/>
          </a:xfrm>
        </p:spPr>
        <p:txBody>
          <a:bodyPr>
            <a:noAutofit/>
          </a:bodyPr>
          <a:lstStyle/>
          <a:p>
            <a:pPr lvl="0" algn="just"/>
            <a:r>
              <a:rPr lang="en-US" sz="2100" dirty="0"/>
              <a:t>The reaction to the crisis that began in 2007-2008 was a massive return </a:t>
            </a:r>
            <a:r>
              <a:rPr lang="en-US" sz="2100" dirty="0" smtClean="0"/>
              <a:t>of </a:t>
            </a:r>
            <a:r>
              <a:rPr lang="en-US" sz="2100" dirty="0"/>
              <a:t>the </a:t>
            </a:r>
            <a:r>
              <a:rPr lang="en-US" sz="2100" dirty="0" smtClean="0"/>
              <a:t>State </a:t>
            </a:r>
            <a:r>
              <a:rPr lang="en-US" sz="2100" dirty="0"/>
              <a:t>in financial markets. The contrast between the </a:t>
            </a:r>
            <a:r>
              <a:rPr lang="en-US" sz="2100" dirty="0" smtClean="0"/>
              <a:t>State </a:t>
            </a:r>
            <a:r>
              <a:rPr lang="en-US" sz="2100" dirty="0"/>
              <a:t>and the market did lose the centrality of the human subject who acts in time and </a:t>
            </a:r>
            <a:r>
              <a:rPr lang="en-US" sz="2100" dirty="0" smtClean="0"/>
              <a:t>uncertainty</a:t>
            </a:r>
            <a:r>
              <a:rPr lang="en-US" sz="2100" dirty="0"/>
              <a:t>;</a:t>
            </a:r>
            <a:endParaRPr lang="it-IT" sz="2100" dirty="0"/>
          </a:p>
          <a:p>
            <a:pPr lvl="0" algn="just"/>
            <a:r>
              <a:rPr lang="en-US" sz="2100" dirty="0" smtClean="0"/>
              <a:t>State </a:t>
            </a:r>
            <a:r>
              <a:rPr lang="en-US" sz="2100" dirty="0"/>
              <a:t>and </a:t>
            </a:r>
            <a:r>
              <a:rPr lang="en-US" sz="2100" dirty="0" smtClean="0"/>
              <a:t> </a:t>
            </a:r>
            <a:r>
              <a:rPr lang="en-US" sz="2100" dirty="0"/>
              <a:t>market mechanisms are individual decisions that depend on the system of relations in which the subject is located. There tend to be durable and customized reports that follow an ethical criterion of trust and justice;</a:t>
            </a:r>
            <a:endParaRPr lang="it-IT" sz="2100" dirty="0"/>
          </a:p>
          <a:p>
            <a:pPr lvl="0" algn="just"/>
            <a:r>
              <a:rPr lang="en-US" sz="2100" dirty="0"/>
              <a:t>State and market are institutions characterized by space and time </a:t>
            </a:r>
            <a:r>
              <a:rPr lang="en-US" sz="2100" dirty="0" smtClean="0"/>
              <a:t>in relationships </a:t>
            </a:r>
            <a:r>
              <a:rPr lang="en-US" sz="2100" dirty="0"/>
              <a:t>of conflict and cooperation;</a:t>
            </a:r>
            <a:endParaRPr lang="it-IT" sz="2100" dirty="0"/>
          </a:p>
          <a:p>
            <a:pPr lvl="0" algn="just"/>
            <a:r>
              <a:rPr lang="en-US" sz="2100" dirty="0" smtClean="0"/>
              <a:t>the </a:t>
            </a:r>
            <a:r>
              <a:rPr lang="en-US" sz="2100" dirty="0"/>
              <a:t>proper functioning of financial markets must necessarily find a balance between </a:t>
            </a:r>
            <a:r>
              <a:rPr lang="en-US" sz="2100" dirty="0" smtClean="0"/>
              <a:t>State </a:t>
            </a:r>
            <a:r>
              <a:rPr lang="en-US" sz="2100" dirty="0"/>
              <a:t>and market. It is wrong to follow the principle of the whole State </a:t>
            </a:r>
            <a:r>
              <a:rPr lang="en-US" sz="2100" dirty="0" smtClean="0"/>
              <a:t>(planning</a:t>
            </a:r>
            <a:r>
              <a:rPr lang="en-US" sz="2100" dirty="0"/>
              <a:t>) or the whole market (competition). The key issue is to draw from time to time the boundaries between </a:t>
            </a:r>
            <a:r>
              <a:rPr lang="en-US" sz="2100" dirty="0" smtClean="0"/>
              <a:t>State </a:t>
            </a:r>
            <a:r>
              <a:rPr lang="en-US" sz="2100" dirty="0"/>
              <a:t>and market.</a:t>
            </a:r>
            <a:endParaRPr lang="it-IT" sz="2100" dirty="0"/>
          </a:p>
          <a:p>
            <a:endParaRPr lang="it-IT" sz="2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99392"/>
            <a:ext cx="8229600" cy="1143000"/>
          </a:xfrm>
        </p:spPr>
        <p:txBody>
          <a:bodyPr/>
          <a:lstStyle/>
          <a:p>
            <a:r>
              <a:rPr lang="en-US" dirty="0" smtClean="0">
                <a:solidFill>
                  <a:srgbClr val="0070C0"/>
                </a:solidFill>
              </a:rPr>
              <a:t>5.	PREVENT </a:t>
            </a:r>
            <a:r>
              <a:rPr lang="en-US" dirty="0">
                <a:solidFill>
                  <a:srgbClr val="0070C0"/>
                </a:solidFill>
              </a:rPr>
              <a:t>FINANCIAL </a:t>
            </a:r>
            <a:r>
              <a:rPr lang="en-US" dirty="0" smtClean="0">
                <a:solidFill>
                  <a:srgbClr val="0070C0"/>
                </a:solidFill>
              </a:rPr>
              <a:t>CRISES</a:t>
            </a:r>
            <a:endParaRPr lang="it-IT" dirty="0">
              <a:solidFill>
                <a:srgbClr val="0070C0"/>
              </a:solidFill>
            </a:endParaRPr>
          </a:p>
        </p:txBody>
      </p:sp>
      <p:sp>
        <p:nvSpPr>
          <p:cNvPr id="3" name="Segnaposto contenuto 2"/>
          <p:cNvSpPr>
            <a:spLocks noGrp="1"/>
          </p:cNvSpPr>
          <p:nvPr>
            <p:ph idx="1"/>
          </p:nvPr>
        </p:nvSpPr>
        <p:spPr>
          <a:xfrm>
            <a:off x="395536" y="764704"/>
            <a:ext cx="8229600" cy="5429264"/>
          </a:xfrm>
        </p:spPr>
        <p:txBody>
          <a:bodyPr>
            <a:noAutofit/>
          </a:bodyPr>
          <a:lstStyle/>
          <a:p>
            <a:pPr lvl="0" algn="just"/>
            <a:r>
              <a:rPr lang="en-US" sz="2000" dirty="0"/>
              <a:t>Financial stability is difficult to achieve since the economic </a:t>
            </a:r>
            <a:r>
              <a:rPr lang="en-US" sz="2000" dirty="0" smtClean="0"/>
              <a:t>crises </a:t>
            </a:r>
            <a:r>
              <a:rPr lang="en-US" sz="2000" dirty="0"/>
              <a:t>have an endogenous component: the granting of credit to riskier subjects undermines the </a:t>
            </a:r>
            <a:r>
              <a:rPr lang="en-US" sz="2000" dirty="0" smtClean="0"/>
              <a:t>ability of the system </a:t>
            </a:r>
            <a:r>
              <a:rPr lang="en-US" sz="2000" dirty="0"/>
              <a:t>to withstand shocks;</a:t>
            </a:r>
            <a:endParaRPr lang="it-IT" sz="2000" dirty="0"/>
          </a:p>
          <a:p>
            <a:pPr lvl="0" algn="just"/>
            <a:r>
              <a:rPr lang="en-US" sz="2000" dirty="0" smtClean="0"/>
              <a:t>finance </a:t>
            </a:r>
            <a:r>
              <a:rPr lang="en-US" sz="2000" dirty="0"/>
              <a:t>and crises are an inseparable binomial: sick innovations of the </a:t>
            </a:r>
            <a:r>
              <a:rPr lang="en-US" sz="2000"/>
              <a:t>market </a:t>
            </a:r>
            <a:r>
              <a:rPr lang="en-US" sz="2000" smtClean="0"/>
              <a:t>have </a:t>
            </a:r>
            <a:r>
              <a:rPr lang="en-US" sz="2000" dirty="0" smtClean="0"/>
              <a:t>lead </a:t>
            </a:r>
            <a:r>
              <a:rPr lang="en-US" sz="2000" dirty="0"/>
              <a:t>to other innovations by institutional bodies to remedy banking crises;</a:t>
            </a:r>
            <a:endParaRPr lang="it-IT" sz="2000" dirty="0"/>
          </a:p>
          <a:p>
            <a:pPr lvl="0" algn="just"/>
            <a:r>
              <a:rPr lang="en-US" sz="2000" dirty="0" smtClean="0"/>
              <a:t>the </a:t>
            </a:r>
            <a:r>
              <a:rPr lang="en-US" sz="2000" dirty="0"/>
              <a:t>financial crises, born in the Middle Ages, have become more complex with the emergence of nation-states. Just to be able to deal with the phenomenon of the crisis </a:t>
            </a:r>
            <a:r>
              <a:rPr lang="en-US" sz="2000" dirty="0" smtClean="0"/>
              <a:t>central banks were created and these banks </a:t>
            </a:r>
            <a:r>
              <a:rPr lang="en-US" sz="2000" dirty="0"/>
              <a:t>have </a:t>
            </a:r>
            <a:r>
              <a:rPr lang="en-US" sz="2000" dirty="0" smtClean="0"/>
              <a:t>the </a:t>
            </a:r>
            <a:r>
              <a:rPr lang="en-US" sz="2000" dirty="0"/>
              <a:t>monopoly of </a:t>
            </a:r>
            <a:r>
              <a:rPr lang="en-US" sz="2000" dirty="0" smtClean="0"/>
              <a:t>issuing </a:t>
            </a:r>
            <a:r>
              <a:rPr lang="en-US" sz="2000" dirty="0"/>
              <a:t>currency. They have become the storage location being able to provide credit to financial institutions that are under pressure for so-called bank run. The Central Bank must provide concrete support to the financial system by discouraging risky </a:t>
            </a:r>
            <a:r>
              <a:rPr lang="en-US" sz="2000" dirty="0" smtClean="0"/>
              <a:t>behavior;</a:t>
            </a:r>
            <a:endParaRPr lang="it-IT" sz="2000" dirty="0"/>
          </a:p>
          <a:p>
            <a:pPr lvl="0" algn="just"/>
            <a:r>
              <a:rPr lang="en-US" sz="2000" dirty="0" smtClean="0"/>
              <a:t>in </a:t>
            </a:r>
            <a:r>
              <a:rPr lang="en-US" sz="2000" dirty="0"/>
              <a:t>order to prevent financial </a:t>
            </a:r>
            <a:r>
              <a:rPr lang="en-US" sz="2000" dirty="0" smtClean="0"/>
              <a:t>crises, </a:t>
            </a:r>
            <a:r>
              <a:rPr lang="en-US" sz="2000" dirty="0"/>
              <a:t>national </a:t>
            </a:r>
            <a:r>
              <a:rPr lang="en-US" sz="2000" dirty="0" smtClean="0"/>
              <a:t>States are </a:t>
            </a:r>
            <a:r>
              <a:rPr lang="en-US" sz="2000" dirty="0"/>
              <a:t>equipped </a:t>
            </a:r>
            <a:r>
              <a:rPr lang="en-US" sz="2000" dirty="0" smtClean="0"/>
              <a:t>with regulating </a:t>
            </a:r>
            <a:r>
              <a:rPr lang="en-US" sz="2000" dirty="0"/>
              <a:t>agents </a:t>
            </a:r>
            <a:r>
              <a:rPr lang="en-US" sz="2000" dirty="0" smtClean="0"/>
              <a:t>in order to control markets and behavior;</a:t>
            </a:r>
            <a:endParaRPr lang="it-IT" sz="2000" dirty="0"/>
          </a:p>
          <a:p>
            <a:pPr algn="just"/>
            <a:r>
              <a:rPr lang="en-US" sz="2000" dirty="0"/>
              <a:t>national institutions (with power </a:t>
            </a:r>
            <a:r>
              <a:rPr lang="en-US" sz="2000" dirty="0" smtClean="0"/>
              <a:t>of management</a:t>
            </a:r>
            <a:r>
              <a:rPr lang="en-US" sz="2000" dirty="0"/>
              <a:t>) </a:t>
            </a:r>
            <a:r>
              <a:rPr lang="en-US" sz="2000" dirty="0" smtClean="0"/>
              <a:t>must </a:t>
            </a:r>
            <a:r>
              <a:rPr lang="en-US" sz="2000" dirty="0"/>
              <a:t>operate in a global context remaining displaced, while supranational institutions that work in a global context operate without any real recognition </a:t>
            </a:r>
            <a:r>
              <a:rPr lang="en-US" sz="2000" dirty="0" smtClean="0"/>
              <a:t>by </a:t>
            </a:r>
            <a:r>
              <a:rPr lang="en-US" sz="2000" dirty="0"/>
              <a:t>economic actors;</a:t>
            </a:r>
            <a:endParaRPr lang="it-IT"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577</TotalTime>
  <Words>4055</Words>
  <Application>Microsoft Office PowerPoint</Application>
  <PresentationFormat>Presentazione su schermo (4:3)</PresentationFormat>
  <Paragraphs>389</Paragraphs>
  <Slides>56</Slides>
  <Notes>1</Notes>
  <HiddenSlides>0</HiddenSlides>
  <MMClips>0</MMClips>
  <ScaleCrop>false</ScaleCrop>
  <HeadingPairs>
    <vt:vector size="4" baseType="variant">
      <vt:variant>
        <vt:lpstr>Tema</vt:lpstr>
      </vt:variant>
      <vt:variant>
        <vt:i4>1</vt:i4>
      </vt:variant>
      <vt:variant>
        <vt:lpstr>Titoli diapositive</vt:lpstr>
      </vt:variant>
      <vt:variant>
        <vt:i4>56</vt:i4>
      </vt:variant>
    </vt:vector>
  </HeadingPairs>
  <TitlesOfParts>
    <vt:vector size="57" baseType="lpstr">
      <vt:lpstr>Tema di Office</vt:lpstr>
      <vt:lpstr>THE HUMAN DIMENSION IN ECONOMICS AND FINANCE </vt:lpstr>
      <vt:lpstr>Presentazione standard di PowerPoint</vt:lpstr>
      <vt:lpstr>       FINANCE, TRUST, RULES. ANTHROPOLOGICAL DIMENSION AND REGULATORY INSTRUMENTS IN THE GLOBAL FINANCIAL SYSTEM </vt:lpstr>
      <vt:lpstr>INTRODUCTION</vt:lpstr>
      <vt:lpstr>FINANCE: A TECHNIQUE OR A PERSON IN ACTION </vt:lpstr>
      <vt:lpstr>2. BEYOND THE DICHOTOMY: THE REAL NATURE OF FINANCE</vt:lpstr>
      <vt:lpstr>3. TRUST IS A REAL PROBLEM </vt:lpstr>
      <vt:lpstr>4. THE THICKNESS OF RELATIONS IN THE MARKET AND THE STATE</vt:lpstr>
      <vt:lpstr>5. PREVENT FINANCIAL CRISES</vt:lpstr>
      <vt:lpstr>6.   FINANCIAL REGULATION: A CENTURY BETWEEN HIGH AND LOW</vt:lpstr>
      <vt:lpstr>7. THE FIRST CRISIS OF GLOBAL MARKET</vt:lpstr>
      <vt:lpstr>8.WHAT WE SHOULD HAVE LEARNED FROM THE CRISIS OF 2007-2008</vt:lpstr>
      <vt:lpstr>9. FINANCIAL REGULATION: NECESSARY BUT NOT SUFFICIENT</vt:lpstr>
      <vt:lpstr>CONCLUSION </vt:lpstr>
      <vt:lpstr>Presentazione standard di PowerPoint</vt:lpstr>
      <vt:lpstr>CHARITY AND JUSTICE: THE WAY OF DEVELOPMENT</vt:lpstr>
      <vt:lpstr>HUMAN CHARITY</vt:lpstr>
      <vt:lpstr>Presentazione standard di PowerPoint</vt:lpstr>
      <vt:lpstr>CHURCH AND ECONOMY: A MEETING POINT FOR SOCIAL DEVELOPMENT </vt:lpstr>
      <vt:lpstr>The credibility of the social doctrine of the church takes on greater force in social facts</vt:lpstr>
      <vt:lpstr>JUSTICE IS A HABITUAL AND FIRM DISPOSITION TO DO GOOD</vt:lpstr>
      <vt:lpstr>WHEN THERE IS DISPARITY AMONG THE PEOPLE, THE CONSEQUENCE IS MARGINALIZATION</vt:lpstr>
      <vt:lpstr>IT IS NECESSARY TO BUILD A SOCIAL AND STATAL SET OF RULES IF WE WANT TO HAVE EQUALITY IN SOCIETY</vt:lpstr>
      <vt:lpstr>JUSTICE IS NOT ONLY ABOUT STRUCTURES AS SUCH BUT PASSES THROUGH HUMAN FREEDOM EXERCISED IN CONCRETE SITUATIONS</vt:lpstr>
      <vt:lpstr>Presentazione standard di PowerPoint</vt:lpstr>
      <vt:lpstr>Conclusion</vt:lpstr>
      <vt:lpstr>PER UNA FINANZA AMICA DELLA PERSONA.  SVILUPPO LOCALE E GLOBALE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2.</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CONCLUSIVE DEDUCTIONS ON THE ARTICLES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Nicolò</dc:creator>
  <cp:lastModifiedBy>user</cp:lastModifiedBy>
  <cp:revision>86</cp:revision>
  <dcterms:created xsi:type="dcterms:W3CDTF">2013-04-24T10:06:03Z</dcterms:created>
  <dcterms:modified xsi:type="dcterms:W3CDTF">2013-05-01T17:51:30Z</dcterms:modified>
</cp:coreProperties>
</file>